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5" r:id="rId4"/>
    <p:sldId id="264" r:id="rId5"/>
    <p:sldId id="266" r:id="rId6"/>
    <p:sldId id="262" r:id="rId7"/>
    <p:sldId id="268" r:id="rId8"/>
    <p:sldId id="267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tti, Sergio (Nokia - IT/Vimercate)" initials="BS(I" lastIdx="2" clrIdx="0">
    <p:extLst>
      <p:ext uri="{19B8F6BF-5375-455C-9EA6-DF929625EA0E}">
        <p15:presenceInfo xmlns:p15="http://schemas.microsoft.com/office/powerpoint/2012/main" userId="S::sergio.belotti@nokia.com::1405c469-425d-44df-9775-7098fb1a68f6" providerId="AD"/>
      </p:ext>
    </p:extLst>
  </p:cmAuthor>
  <p:cmAuthor id="2" name="BOUQUIER, JEAN-FRANCOIS, Vodafone" initials="BJFV" lastIdx="2" clrIdx="1">
    <p:extLst>
      <p:ext uri="{19B8F6BF-5375-455C-9EA6-DF929625EA0E}">
        <p15:presenceInfo xmlns:p15="http://schemas.microsoft.com/office/powerpoint/2012/main" userId="S::jeff.bouquier@vodafone.com::42bd9f8c-0160-4ee4-a2f9-0385317dd1b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C5565-511A-49AE-BCE4-DDDB99F7260B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DD068-D8EA-4E78-B86F-328A2943C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44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DD068-D8EA-4E78-B86F-328A2943CE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4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E3FEC3-1363-4664-B716-87D6C92652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56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FEC3-1363-4664-B716-87D6C92652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2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26FF-85B3-4CA0-AD65-81ECB5705A7C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D595-090C-4A10-91CB-ED7FE50F6BB1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4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363D-C0FE-43B5-A883-1A1521576BDD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19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F52F-2075-4602-B869-35E9CD5982C4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021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0D73-B76B-464E-AAF2-2C1A3816AB2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411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887-0AA3-41C4-BB2F-C3824227BC1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70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EFA0-84DD-4D2E-8BCC-3E6014C8FF7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71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3B17-4649-4912-B0FD-66E6F71560D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46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409A-9993-47AA-A6F0-BDE41392EEF5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60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733-7FDC-4AC2-A3AB-A99D49B57855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88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7C59-73DD-48FB-AE8F-EDABD76675C5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1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061A-14DF-4855-81BB-06E95B77AD5C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65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B81D-B859-46B5-99D8-4DE455C77103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690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B8CC-AB58-4851-A060-57FFDDD23FE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497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368-BDAD-4FFF-9DC9-8FB5805C275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1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A1A6-D2AA-476D-948B-DB743D7DECDD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28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770F-1339-431B-88EB-10B29123A6F6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5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909E-409D-4356-8630-E1991433C64E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2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EE53-45C0-44C9-AD00-C10FBAD6ECB5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56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1525-02F0-42D8-A863-BA1066653254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21AD-BE17-4FE5-A581-916515C1448F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4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1E4A-5629-46DA-911A-714257F7D1BE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85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BF6C-07B1-4599-B95D-0B5DE17A3B06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81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F6E94-B53B-4105-AB84-52D660A34EC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72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alobusi/ietf-network-inventor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835026"/>
            <a:ext cx="8077200" cy="1222375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 </a:t>
            </a:r>
            <a:r>
              <a:rPr lang="en-US" altLang="zh-CN" sz="3600" dirty="0"/>
              <a:t>A YANG Data Model for Network Hardware Inventory</a:t>
            </a:r>
            <a:endParaRPr lang="en-US" altLang="zh-CN" sz="3600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2209800"/>
            <a:ext cx="6400800" cy="6096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accent2"/>
                </a:solidFill>
                <a:cs typeface="Times New Roman" pitchFamily="18" charset="0"/>
              </a:rPr>
              <a:t>CCAMP </a:t>
            </a:r>
            <a:r>
              <a:rPr lang="zh-CN" altLang="en-US" sz="2800" dirty="0">
                <a:solidFill>
                  <a:schemeClr val="accent2"/>
                </a:solidFill>
                <a:cs typeface="Times New Roman" pitchFamily="18" charset="0"/>
              </a:rPr>
              <a:t>WG</a:t>
            </a:r>
            <a:r>
              <a:rPr lang="en-US" altLang="zh-CN" sz="2800" dirty="0">
                <a:solidFill>
                  <a:schemeClr val="accent2"/>
                </a:solidFill>
                <a:cs typeface="Times New Roman" pitchFamily="18" charset="0"/>
              </a:rPr>
              <a:t>, IETF116</a:t>
            </a:r>
            <a:endParaRPr lang="fr-FR" altLang="en-US" sz="2800" dirty="0">
              <a:cs typeface="Times New Roman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90800" y="2875886"/>
            <a:ext cx="7315200" cy="357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C358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draft-ietf-ccamp-network-inventory-yang-01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endParaRPr lang="fr-FR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fr-FR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Authors:  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fr-FR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Chaode Yu (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yuchaode</a:t>
            </a:r>
            <a:r>
              <a:rPr lang="fr-FR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@huawei.com)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fr-FR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Italo Busi  (Italo.Busi@huawei.com)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Aihua Guo</a:t>
            </a:r>
            <a:r>
              <a:rPr lang="fr-FR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(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aihuaguo.ietf@gmail.com</a:t>
            </a:r>
            <a:r>
              <a:rPr lang="fr-FR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Sergio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Belotti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(sergio.belotti@nokia.com)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Jean-Francois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Bouquier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(jeff.bouquier@vodafone.com)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Fabio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Peruzzini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(fabio.peruzzini@telecomitalia.it)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Oscar Gonzalez de Dios(oscar.gonzalezdedios@telefonica.com)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Victor Lopez(victor.lopez@nokia.com)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en-US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Chenfang</a:t>
            </a: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Z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hang(zhangcf80@chinaunicom.com)</a:t>
            </a:r>
            <a:endParaRPr lang="fr-FR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696" y="212356"/>
            <a:ext cx="10972800" cy="883264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</a:rPr>
              <a:t>UC1. Central View of Asset Management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73" name="TextBox 126"/>
          <p:cNvSpPr txBox="1"/>
          <p:nvPr/>
        </p:nvSpPr>
        <p:spPr>
          <a:xfrm>
            <a:off x="2697845" y="2164798"/>
            <a:ext cx="1416955" cy="502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Service Provisioning OSS</a:t>
            </a:r>
            <a:endParaRPr kumimoji="0" lang="zh-CN" altLang="en-US" sz="1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TextBox 126"/>
          <p:cNvSpPr txBox="1"/>
          <p:nvPr/>
        </p:nvSpPr>
        <p:spPr>
          <a:xfrm>
            <a:off x="533400" y="2164798"/>
            <a:ext cx="1294182" cy="502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Construction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OSS</a:t>
            </a:r>
            <a:endParaRPr kumimoji="0" lang="zh-CN" altLang="en-US" sz="1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TextBox 126"/>
          <p:cNvSpPr txBox="1"/>
          <p:nvPr/>
        </p:nvSpPr>
        <p:spPr>
          <a:xfrm>
            <a:off x="5060363" y="2164798"/>
            <a:ext cx="1512902" cy="502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3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Resource Management OSS</a:t>
            </a:r>
            <a:endParaRPr kumimoji="0" lang="zh-CN" altLang="en-US" sz="1333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" name="TextBox 126"/>
          <p:cNvSpPr txBox="1"/>
          <p:nvPr/>
        </p:nvSpPr>
        <p:spPr>
          <a:xfrm>
            <a:off x="9264165" y="1363921"/>
            <a:ext cx="1479058" cy="502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Customer  Management OSS</a:t>
            </a:r>
            <a:endParaRPr kumimoji="0" lang="zh-CN" altLang="en-US" sz="1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719065" y="1123346"/>
            <a:ext cx="558535" cy="264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APP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9" name="TextBox 126"/>
          <p:cNvSpPr txBox="1"/>
          <p:nvPr/>
        </p:nvSpPr>
        <p:spPr>
          <a:xfrm>
            <a:off x="2697846" y="3510737"/>
            <a:ext cx="1392556" cy="502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Network Controller</a:t>
            </a:r>
            <a:endParaRPr kumimoji="0" lang="zh-CN" altLang="en-US" sz="1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" name="TextBox 126"/>
          <p:cNvSpPr txBox="1"/>
          <p:nvPr/>
        </p:nvSpPr>
        <p:spPr>
          <a:xfrm>
            <a:off x="8112907" y="2164798"/>
            <a:ext cx="1287577" cy="502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Alarm/PM  Monitoring OSS</a:t>
            </a:r>
            <a:endParaRPr kumimoji="0" lang="zh-CN" altLang="en-US" sz="1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2599993" y="2889680"/>
            <a:ext cx="1499553" cy="430887"/>
          </a:xfrm>
          <a:prstGeom prst="rect">
            <a:avLst/>
          </a:prstGeom>
        </p:spPr>
        <p:txBody>
          <a:bodyPr wrap="square" lIns="36008" rIns="36008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Service Provisioning: RESTCONF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0" name="矩形 178"/>
          <p:cNvSpPr/>
          <p:nvPr/>
        </p:nvSpPr>
        <p:spPr>
          <a:xfrm>
            <a:off x="5139800" y="2853912"/>
            <a:ext cx="1413400" cy="430887"/>
          </a:xfrm>
          <a:prstGeom prst="rect">
            <a:avLst/>
          </a:prstGeom>
        </p:spPr>
        <p:txBody>
          <a:bodyPr wrap="square" lIns="36008" rIns="36008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Inventory: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Corba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/XML/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RESTCONF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" name="矩形 178"/>
          <p:cNvSpPr/>
          <p:nvPr/>
        </p:nvSpPr>
        <p:spPr>
          <a:xfrm>
            <a:off x="7760208" y="3006823"/>
            <a:ext cx="1264918" cy="430887"/>
          </a:xfrm>
          <a:prstGeom prst="rect">
            <a:avLst/>
          </a:prstGeom>
        </p:spPr>
        <p:txBody>
          <a:bodyPr wrap="square" lIns="36008" rIns="36008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Alarm &amp; PM: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XML/TXT/RESTCONF</a:t>
            </a:r>
          </a:p>
        </p:txBody>
      </p:sp>
      <p:sp>
        <p:nvSpPr>
          <p:cNvPr id="186" name="矩形 178"/>
          <p:cNvSpPr/>
          <p:nvPr/>
        </p:nvSpPr>
        <p:spPr>
          <a:xfrm>
            <a:off x="2950384" y="1714242"/>
            <a:ext cx="986178" cy="260623"/>
          </a:xfrm>
          <a:prstGeom prst="rect">
            <a:avLst/>
          </a:prstGeom>
        </p:spPr>
        <p:txBody>
          <a:bodyPr wrap="square" lIns="36008" rIns="3600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Service Order</a:t>
            </a:r>
          </a:p>
        </p:txBody>
      </p:sp>
      <p:sp>
        <p:nvSpPr>
          <p:cNvPr id="187" name="矩形 178"/>
          <p:cNvSpPr/>
          <p:nvPr/>
        </p:nvSpPr>
        <p:spPr>
          <a:xfrm>
            <a:off x="1847738" y="2199241"/>
            <a:ext cx="889507" cy="430887"/>
          </a:xfrm>
          <a:prstGeom prst="rect">
            <a:avLst/>
          </a:prstGeom>
        </p:spPr>
        <p:txBody>
          <a:bodyPr wrap="square" lIns="36008" rIns="36008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Construction order</a:t>
            </a:r>
          </a:p>
        </p:txBody>
      </p:sp>
      <p:cxnSp>
        <p:nvCxnSpPr>
          <p:cNvPr id="7" name="直接箭头连接符 6"/>
          <p:cNvCxnSpPr>
            <a:endCxn id="139" idx="0"/>
          </p:cNvCxnSpPr>
          <p:nvPr/>
        </p:nvCxnSpPr>
        <p:spPr>
          <a:xfrm>
            <a:off x="3391086" y="2691906"/>
            <a:ext cx="3038" cy="8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126"/>
          <p:cNvSpPr txBox="1"/>
          <p:nvPr/>
        </p:nvSpPr>
        <p:spPr>
          <a:xfrm>
            <a:off x="2900242" y="1201621"/>
            <a:ext cx="1012162" cy="29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BSS</a:t>
            </a:r>
            <a:endParaRPr kumimoji="0" lang="zh-CN" altLang="en-US" sz="1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2" name="矩形 178"/>
          <p:cNvSpPr/>
          <p:nvPr/>
        </p:nvSpPr>
        <p:spPr>
          <a:xfrm>
            <a:off x="4225633" y="2199241"/>
            <a:ext cx="665693" cy="430887"/>
          </a:xfrm>
          <a:prstGeom prst="rect">
            <a:avLst/>
          </a:prstGeom>
        </p:spPr>
        <p:txBody>
          <a:bodyPr wrap="square" lIns="36008" rIns="36008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Resource Validation</a:t>
            </a:r>
          </a:p>
        </p:txBody>
      </p:sp>
      <p:cxnSp>
        <p:nvCxnSpPr>
          <p:cNvPr id="204" name="直接箭头连接符 203"/>
          <p:cNvCxnSpPr/>
          <p:nvPr/>
        </p:nvCxnSpPr>
        <p:spPr>
          <a:xfrm>
            <a:off x="4056598" y="2416082"/>
            <a:ext cx="1003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201" idx="2"/>
            <a:endCxn id="73" idx="0"/>
          </p:cNvCxnSpPr>
          <p:nvPr/>
        </p:nvCxnSpPr>
        <p:spPr>
          <a:xfrm>
            <a:off x="3406323" y="1497952"/>
            <a:ext cx="0" cy="66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 flipH="1">
            <a:off x="6565319" y="2563960"/>
            <a:ext cx="1547588" cy="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>
            <a:stCxn id="273" idx="2"/>
            <a:endCxn id="105" idx="0"/>
          </p:cNvCxnSpPr>
          <p:nvPr/>
        </p:nvCxnSpPr>
        <p:spPr>
          <a:xfrm>
            <a:off x="5796749" y="1498513"/>
            <a:ext cx="20065" cy="66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矩形 178"/>
          <p:cNvSpPr/>
          <p:nvPr/>
        </p:nvSpPr>
        <p:spPr>
          <a:xfrm>
            <a:off x="5231376" y="1677906"/>
            <a:ext cx="1170874" cy="260623"/>
          </a:xfrm>
          <a:prstGeom prst="rect">
            <a:avLst/>
          </a:prstGeom>
        </p:spPr>
        <p:txBody>
          <a:bodyPr wrap="square" lIns="36008" rIns="3600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Resource Retrieval</a:t>
            </a:r>
          </a:p>
        </p:txBody>
      </p:sp>
      <p:cxnSp>
        <p:nvCxnSpPr>
          <p:cNvPr id="267" name="肘形连接符 266"/>
          <p:cNvCxnSpPr>
            <a:endCxn id="105" idx="2"/>
          </p:cNvCxnSpPr>
          <p:nvPr/>
        </p:nvCxnSpPr>
        <p:spPr>
          <a:xfrm flipV="1">
            <a:off x="4148648" y="2667371"/>
            <a:ext cx="1668166" cy="1044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肘形连接符 268"/>
          <p:cNvCxnSpPr>
            <a:endCxn id="155" idx="2"/>
          </p:cNvCxnSpPr>
          <p:nvPr/>
        </p:nvCxnSpPr>
        <p:spPr>
          <a:xfrm flipV="1">
            <a:off x="4117676" y="2667371"/>
            <a:ext cx="4639020" cy="1152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矩形 271"/>
          <p:cNvSpPr/>
          <p:nvPr/>
        </p:nvSpPr>
        <p:spPr>
          <a:xfrm>
            <a:off x="9603159" y="3048184"/>
            <a:ext cx="1604842" cy="430887"/>
          </a:xfrm>
          <a:prstGeom prst="rect">
            <a:avLst/>
          </a:prstGeom>
        </p:spPr>
        <p:txBody>
          <a:bodyPr wrap="square" lIns="36008" rIns="36008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Service Retrieval &amp; Update: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RESTCONF &amp; Notification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3" name="TextBox 126"/>
          <p:cNvSpPr txBox="1"/>
          <p:nvPr/>
        </p:nvSpPr>
        <p:spPr>
          <a:xfrm>
            <a:off x="5040298" y="1201059"/>
            <a:ext cx="1512902" cy="29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Planning OSS</a:t>
            </a:r>
            <a:endParaRPr kumimoji="0" lang="zh-CN" altLang="en-US" sz="1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75" name="肘形连接符 274"/>
          <p:cNvCxnSpPr>
            <a:stCxn id="121" idx="1"/>
            <a:endCxn id="105" idx="3"/>
          </p:cNvCxnSpPr>
          <p:nvPr/>
        </p:nvCxnSpPr>
        <p:spPr>
          <a:xfrm rot="10800000" flipV="1">
            <a:off x="6573265" y="1615207"/>
            <a:ext cx="2690900" cy="800877"/>
          </a:xfrm>
          <a:prstGeom prst="bentConnector3">
            <a:avLst>
              <a:gd name="adj1" fmla="val 62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肘形连接符 280"/>
          <p:cNvCxnSpPr>
            <a:stCxn id="121" idx="0"/>
          </p:cNvCxnSpPr>
          <p:nvPr/>
        </p:nvCxnSpPr>
        <p:spPr>
          <a:xfrm rot="5400000" flipH="1" flipV="1">
            <a:off x="10297162" y="942019"/>
            <a:ext cx="128435" cy="715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/>
          <p:cNvCxnSpPr>
            <a:stCxn id="73" idx="1"/>
            <a:endCxn id="89" idx="3"/>
          </p:cNvCxnSpPr>
          <p:nvPr/>
        </p:nvCxnSpPr>
        <p:spPr>
          <a:xfrm flipH="1">
            <a:off x="1827582" y="2416085"/>
            <a:ext cx="87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肘形连接符 287"/>
          <p:cNvCxnSpPr>
            <a:endCxn id="121" idx="2"/>
          </p:cNvCxnSpPr>
          <p:nvPr/>
        </p:nvCxnSpPr>
        <p:spPr>
          <a:xfrm flipV="1">
            <a:off x="4093278" y="1866494"/>
            <a:ext cx="5910416" cy="204679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矩形 178"/>
          <p:cNvSpPr/>
          <p:nvPr/>
        </p:nvSpPr>
        <p:spPr>
          <a:xfrm>
            <a:off x="6810476" y="2201151"/>
            <a:ext cx="665693" cy="430887"/>
          </a:xfrm>
          <a:prstGeom prst="rect">
            <a:avLst/>
          </a:prstGeom>
        </p:spPr>
        <p:txBody>
          <a:bodyPr wrap="square" lIns="36008" rIns="36008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Resource Mapping</a:t>
            </a:r>
          </a:p>
        </p:txBody>
      </p:sp>
      <p:grpSp>
        <p:nvGrpSpPr>
          <p:cNvPr id="315" name="组合 146"/>
          <p:cNvGrpSpPr/>
          <p:nvPr/>
        </p:nvGrpSpPr>
        <p:grpSpPr>
          <a:xfrm>
            <a:off x="2018933" y="4262713"/>
            <a:ext cx="2989813" cy="835759"/>
            <a:chOff x="942426" y="3980546"/>
            <a:chExt cx="1086718" cy="1174771"/>
          </a:xfrm>
        </p:grpSpPr>
        <p:sp>
          <p:nvSpPr>
            <p:cNvPr id="316" name="Freeform 157"/>
            <p:cNvSpPr>
              <a:spLocks/>
            </p:cNvSpPr>
            <p:nvPr/>
          </p:nvSpPr>
          <p:spPr bwMode="auto">
            <a:xfrm>
              <a:off x="942426" y="3980546"/>
              <a:ext cx="1086718" cy="1174771"/>
            </a:xfrm>
            <a:custGeom>
              <a:avLst/>
              <a:gdLst>
                <a:gd name="T0" fmla="*/ 264 w 889"/>
                <a:gd name="T1" fmla="*/ 24 h 569"/>
                <a:gd name="T2" fmla="*/ 336 w 889"/>
                <a:gd name="T3" fmla="*/ 0 h 569"/>
                <a:gd name="T4" fmla="*/ 408 w 889"/>
                <a:gd name="T5" fmla="*/ 8 h 569"/>
                <a:gd name="T6" fmla="*/ 472 w 889"/>
                <a:gd name="T7" fmla="*/ 8 h 569"/>
                <a:gd name="T8" fmla="*/ 536 w 889"/>
                <a:gd name="T9" fmla="*/ 0 h 569"/>
                <a:gd name="T10" fmla="*/ 600 w 889"/>
                <a:gd name="T11" fmla="*/ 32 h 569"/>
                <a:gd name="T12" fmla="*/ 656 w 889"/>
                <a:gd name="T13" fmla="*/ 40 h 569"/>
                <a:gd name="T14" fmla="*/ 704 w 889"/>
                <a:gd name="T15" fmla="*/ 48 h 569"/>
                <a:gd name="T16" fmla="*/ 752 w 889"/>
                <a:gd name="T17" fmla="*/ 96 h 569"/>
                <a:gd name="T18" fmla="*/ 784 w 889"/>
                <a:gd name="T19" fmla="*/ 120 h 569"/>
                <a:gd name="T20" fmla="*/ 840 w 889"/>
                <a:gd name="T21" fmla="*/ 160 h 569"/>
                <a:gd name="T22" fmla="*/ 880 w 889"/>
                <a:gd name="T23" fmla="*/ 216 h 569"/>
                <a:gd name="T24" fmla="*/ 864 w 889"/>
                <a:gd name="T25" fmla="*/ 280 h 569"/>
                <a:gd name="T26" fmla="*/ 872 w 889"/>
                <a:gd name="T27" fmla="*/ 328 h 569"/>
                <a:gd name="T28" fmla="*/ 888 w 889"/>
                <a:gd name="T29" fmla="*/ 392 h 569"/>
                <a:gd name="T30" fmla="*/ 856 w 889"/>
                <a:gd name="T31" fmla="*/ 440 h 569"/>
                <a:gd name="T32" fmla="*/ 800 w 889"/>
                <a:gd name="T33" fmla="*/ 472 h 569"/>
                <a:gd name="T34" fmla="*/ 712 w 889"/>
                <a:gd name="T35" fmla="*/ 488 h 569"/>
                <a:gd name="T36" fmla="*/ 664 w 889"/>
                <a:gd name="T37" fmla="*/ 544 h 569"/>
                <a:gd name="T38" fmla="*/ 576 w 889"/>
                <a:gd name="T39" fmla="*/ 568 h 569"/>
                <a:gd name="T40" fmla="*/ 488 w 889"/>
                <a:gd name="T41" fmla="*/ 544 h 569"/>
                <a:gd name="T42" fmla="*/ 432 w 889"/>
                <a:gd name="T43" fmla="*/ 552 h 569"/>
                <a:gd name="T44" fmla="*/ 328 w 889"/>
                <a:gd name="T45" fmla="*/ 568 h 569"/>
                <a:gd name="T46" fmla="*/ 224 w 889"/>
                <a:gd name="T47" fmla="*/ 544 h 569"/>
                <a:gd name="T48" fmla="*/ 160 w 889"/>
                <a:gd name="T49" fmla="*/ 504 h 569"/>
                <a:gd name="T50" fmla="*/ 152 w 889"/>
                <a:gd name="T51" fmla="*/ 456 h 569"/>
                <a:gd name="T52" fmla="*/ 72 w 889"/>
                <a:gd name="T53" fmla="*/ 432 h 569"/>
                <a:gd name="T54" fmla="*/ 16 w 889"/>
                <a:gd name="T55" fmla="*/ 384 h 569"/>
                <a:gd name="T56" fmla="*/ 8 w 889"/>
                <a:gd name="T57" fmla="*/ 312 h 569"/>
                <a:gd name="T58" fmla="*/ 0 w 889"/>
                <a:gd name="T59" fmla="*/ 248 h 569"/>
                <a:gd name="T60" fmla="*/ 8 w 889"/>
                <a:gd name="T61" fmla="*/ 176 h 569"/>
                <a:gd name="T62" fmla="*/ 56 w 889"/>
                <a:gd name="T63" fmla="*/ 144 h 569"/>
                <a:gd name="T64" fmla="*/ 96 w 889"/>
                <a:gd name="T65" fmla="*/ 112 h 569"/>
                <a:gd name="T66" fmla="*/ 128 w 889"/>
                <a:gd name="T67" fmla="*/ 72 h 569"/>
                <a:gd name="T68" fmla="*/ 176 w 889"/>
                <a:gd name="T69" fmla="*/ 48 h 569"/>
                <a:gd name="T70" fmla="*/ 248 w 889"/>
                <a:gd name="T71" fmla="*/ 48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9" h="569">
                  <a:moveTo>
                    <a:pt x="248" y="48"/>
                  </a:moveTo>
                  <a:lnTo>
                    <a:pt x="264" y="24"/>
                  </a:lnTo>
                  <a:lnTo>
                    <a:pt x="304" y="0"/>
                  </a:lnTo>
                  <a:lnTo>
                    <a:pt x="336" y="0"/>
                  </a:lnTo>
                  <a:lnTo>
                    <a:pt x="376" y="0"/>
                  </a:lnTo>
                  <a:lnTo>
                    <a:pt x="408" y="8"/>
                  </a:lnTo>
                  <a:lnTo>
                    <a:pt x="432" y="24"/>
                  </a:lnTo>
                  <a:lnTo>
                    <a:pt x="472" y="8"/>
                  </a:lnTo>
                  <a:lnTo>
                    <a:pt x="504" y="0"/>
                  </a:lnTo>
                  <a:lnTo>
                    <a:pt x="536" y="0"/>
                  </a:lnTo>
                  <a:lnTo>
                    <a:pt x="576" y="8"/>
                  </a:lnTo>
                  <a:lnTo>
                    <a:pt x="600" y="32"/>
                  </a:lnTo>
                  <a:lnTo>
                    <a:pt x="624" y="56"/>
                  </a:lnTo>
                  <a:lnTo>
                    <a:pt x="656" y="40"/>
                  </a:lnTo>
                  <a:lnTo>
                    <a:pt x="672" y="40"/>
                  </a:lnTo>
                  <a:lnTo>
                    <a:pt x="704" y="48"/>
                  </a:lnTo>
                  <a:lnTo>
                    <a:pt x="736" y="64"/>
                  </a:lnTo>
                  <a:lnTo>
                    <a:pt x="752" y="96"/>
                  </a:lnTo>
                  <a:lnTo>
                    <a:pt x="752" y="120"/>
                  </a:lnTo>
                  <a:lnTo>
                    <a:pt x="784" y="120"/>
                  </a:lnTo>
                  <a:lnTo>
                    <a:pt x="816" y="136"/>
                  </a:lnTo>
                  <a:lnTo>
                    <a:pt x="840" y="160"/>
                  </a:lnTo>
                  <a:lnTo>
                    <a:pt x="864" y="184"/>
                  </a:lnTo>
                  <a:lnTo>
                    <a:pt x="880" y="216"/>
                  </a:lnTo>
                  <a:lnTo>
                    <a:pt x="880" y="256"/>
                  </a:lnTo>
                  <a:lnTo>
                    <a:pt x="864" y="280"/>
                  </a:lnTo>
                  <a:lnTo>
                    <a:pt x="840" y="304"/>
                  </a:lnTo>
                  <a:lnTo>
                    <a:pt x="872" y="328"/>
                  </a:lnTo>
                  <a:lnTo>
                    <a:pt x="888" y="360"/>
                  </a:lnTo>
                  <a:lnTo>
                    <a:pt x="888" y="392"/>
                  </a:lnTo>
                  <a:lnTo>
                    <a:pt x="880" y="416"/>
                  </a:lnTo>
                  <a:lnTo>
                    <a:pt x="856" y="440"/>
                  </a:lnTo>
                  <a:lnTo>
                    <a:pt x="840" y="456"/>
                  </a:lnTo>
                  <a:lnTo>
                    <a:pt x="800" y="472"/>
                  </a:lnTo>
                  <a:lnTo>
                    <a:pt x="752" y="488"/>
                  </a:lnTo>
                  <a:lnTo>
                    <a:pt x="712" y="488"/>
                  </a:lnTo>
                  <a:lnTo>
                    <a:pt x="704" y="520"/>
                  </a:lnTo>
                  <a:lnTo>
                    <a:pt x="664" y="544"/>
                  </a:lnTo>
                  <a:lnTo>
                    <a:pt x="624" y="560"/>
                  </a:lnTo>
                  <a:lnTo>
                    <a:pt x="576" y="568"/>
                  </a:lnTo>
                  <a:lnTo>
                    <a:pt x="536" y="560"/>
                  </a:lnTo>
                  <a:lnTo>
                    <a:pt x="488" y="544"/>
                  </a:lnTo>
                  <a:lnTo>
                    <a:pt x="472" y="528"/>
                  </a:lnTo>
                  <a:lnTo>
                    <a:pt x="432" y="552"/>
                  </a:lnTo>
                  <a:lnTo>
                    <a:pt x="384" y="560"/>
                  </a:lnTo>
                  <a:lnTo>
                    <a:pt x="328" y="568"/>
                  </a:lnTo>
                  <a:lnTo>
                    <a:pt x="272" y="560"/>
                  </a:lnTo>
                  <a:lnTo>
                    <a:pt x="224" y="544"/>
                  </a:lnTo>
                  <a:lnTo>
                    <a:pt x="184" y="528"/>
                  </a:lnTo>
                  <a:lnTo>
                    <a:pt x="160" y="504"/>
                  </a:lnTo>
                  <a:lnTo>
                    <a:pt x="160" y="480"/>
                  </a:lnTo>
                  <a:lnTo>
                    <a:pt x="152" y="456"/>
                  </a:lnTo>
                  <a:lnTo>
                    <a:pt x="104" y="448"/>
                  </a:lnTo>
                  <a:lnTo>
                    <a:pt x="72" y="432"/>
                  </a:lnTo>
                  <a:lnTo>
                    <a:pt x="32" y="400"/>
                  </a:lnTo>
                  <a:lnTo>
                    <a:pt x="16" y="384"/>
                  </a:lnTo>
                  <a:lnTo>
                    <a:pt x="8" y="344"/>
                  </a:lnTo>
                  <a:lnTo>
                    <a:pt x="8" y="312"/>
                  </a:lnTo>
                  <a:lnTo>
                    <a:pt x="24" y="272"/>
                  </a:lnTo>
                  <a:lnTo>
                    <a:pt x="0" y="248"/>
                  </a:lnTo>
                  <a:lnTo>
                    <a:pt x="0" y="208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56" y="144"/>
                  </a:lnTo>
                  <a:lnTo>
                    <a:pt x="80" y="136"/>
                  </a:lnTo>
                  <a:lnTo>
                    <a:pt x="96" y="112"/>
                  </a:lnTo>
                  <a:lnTo>
                    <a:pt x="120" y="88"/>
                  </a:lnTo>
                  <a:lnTo>
                    <a:pt x="128" y="72"/>
                  </a:lnTo>
                  <a:lnTo>
                    <a:pt x="152" y="56"/>
                  </a:lnTo>
                  <a:lnTo>
                    <a:pt x="176" y="48"/>
                  </a:lnTo>
                  <a:lnTo>
                    <a:pt x="208" y="48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BDD7EE"/>
            </a:solidFill>
            <a:ln w="9525" cmpd="sng">
              <a:noFill/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algn="ctr" defTabSz="9123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itchFamily="34" charset="-122"/>
                </a:rPr>
                <a:t>Network</a:t>
              </a: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1431151" y="4417107"/>
              <a:ext cx="59890" cy="272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23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336" name="直接连接符 335"/>
          <p:cNvCxnSpPr>
            <a:endCxn id="316" idx="2"/>
          </p:cNvCxnSpPr>
          <p:nvPr/>
        </p:nvCxnSpPr>
        <p:spPr>
          <a:xfrm>
            <a:off x="3390396" y="4013310"/>
            <a:ext cx="690" cy="261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>
            <a:stCxn id="121" idx="2"/>
            <a:endCxn id="155" idx="3"/>
          </p:cNvCxnSpPr>
          <p:nvPr/>
        </p:nvCxnSpPr>
        <p:spPr>
          <a:xfrm flipH="1">
            <a:off x="9400484" y="1866494"/>
            <a:ext cx="603210" cy="54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7455F6-8643-437D-86BA-C313D92C2E0D}"/>
              </a:ext>
            </a:extLst>
          </p:cNvPr>
          <p:cNvSpPr txBox="1"/>
          <p:nvPr/>
        </p:nvSpPr>
        <p:spPr>
          <a:xfrm>
            <a:off x="265098" y="5722383"/>
            <a:ext cx="1018375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To </a:t>
            </a:r>
            <a:r>
              <a:rPr lang="en-US" dirty="0"/>
              <a:t> be simplified to focus only on the OSS systems which are relevant for the inventory use cases (issue #69)</a:t>
            </a:r>
          </a:p>
        </p:txBody>
      </p:sp>
    </p:spTree>
    <p:extLst>
      <p:ext uri="{BB962C8B-B14F-4D97-AF65-F5344CB8AC3E}">
        <p14:creationId xmlns:p14="http://schemas.microsoft.com/office/powerpoint/2010/main" val="364341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6696" y="212356"/>
            <a:ext cx="10972800" cy="883264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>
                <a:solidFill>
                  <a:srgbClr val="C00000"/>
                </a:solidFill>
                <a:latin typeface="+mn-lt"/>
              </a:rPr>
              <a:t>Major Updates Since IETF 115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4270" y="1095620"/>
            <a:ext cx="1126936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altLang="zh-CN" sz="2800" b="1" dirty="0"/>
              <a:t>Adopted as WG document in January 2023</a:t>
            </a:r>
            <a:endParaRPr lang="en-US" altLang="zh-CN" sz="28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/>
              <a:t>Draft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Addressed most of the comments from WG adoption poll with thre remaning issues: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clarify why not augmenting RFC8345 (issue #14)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equipment room versus site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inventory for software components (issue #64)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Name of the model updated to match its scope: ietf-</a:t>
            </a:r>
            <a:r>
              <a:rPr lang="it-IT" altLang="zh-CN" sz="2000" dirty="0">
                <a:solidFill>
                  <a:srgbClr val="FF0000"/>
                </a:solidFill>
              </a:rPr>
              <a:t>network</a:t>
            </a:r>
            <a:r>
              <a:rPr lang="it-IT" altLang="zh-CN" sz="2000" dirty="0"/>
              <a:t>-</a:t>
            </a:r>
            <a:r>
              <a:rPr lang="it-IT" altLang="zh-CN" sz="2000" dirty="0">
                <a:solidFill>
                  <a:srgbClr val="FF0000"/>
                </a:solidFill>
              </a:rPr>
              <a:t>hardware</a:t>
            </a:r>
            <a:r>
              <a:rPr lang="it-IT" altLang="zh-CN" sz="2000" dirty="0"/>
              <a:t>-inventory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Text updated to align with the scope (network hardware inventory)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Fixed reference to TMF 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Fixed the number of authors to comply with RFC7322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Added a YANG model for navigation from topology to inventory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Few other changes to YANG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Removed rack-number in rack and firmware-rev in 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Added relative-position of chassis in rack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Removed equipment room, rack and NE info in the component's parent reference structure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17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6696" y="212356"/>
            <a:ext cx="10972800" cy="883264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Navigation from Topology to Inventory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2274D-D76A-4E4F-9140-20DEB105306F}"/>
              </a:ext>
            </a:extLst>
          </p:cNvPr>
          <p:cNvSpPr txBox="1"/>
          <p:nvPr/>
        </p:nvSpPr>
        <p:spPr>
          <a:xfrm>
            <a:off x="6485098" y="3366179"/>
            <a:ext cx="3490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Network Hardware Inventory YANG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35522-7A9B-4FB5-BF2A-8CC2766733C8}"/>
              </a:ext>
            </a:extLst>
          </p:cNvPr>
          <p:cNvSpPr txBox="1"/>
          <p:nvPr/>
        </p:nvSpPr>
        <p:spPr>
          <a:xfrm>
            <a:off x="1904305" y="1511003"/>
            <a:ext cx="2468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Network Topology YANG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06A33-70BB-4F4F-B866-DEF860E02C68}"/>
              </a:ext>
            </a:extLst>
          </p:cNvPr>
          <p:cNvSpPr txBox="1"/>
          <p:nvPr/>
        </p:nvSpPr>
        <p:spPr>
          <a:xfrm>
            <a:off x="1664271" y="3366179"/>
            <a:ext cx="29481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Inventory/Topology Ref YANG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CC53F3-24FB-4BFC-A19B-AFE01114EC4F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3138329" y="1880335"/>
            <a:ext cx="0" cy="148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615C8C-D5BC-4259-85B6-B596E22B16DF}"/>
              </a:ext>
            </a:extLst>
          </p:cNvPr>
          <p:cNvSpPr txBox="1"/>
          <p:nvPr/>
        </p:nvSpPr>
        <p:spPr>
          <a:xfrm>
            <a:off x="3138328" y="2557343"/>
            <a:ext cx="802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augments</a:t>
            </a:r>
            <a:endParaRPr lang="en-US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5DFD74-BF74-4AA2-B436-238123813DF1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4612386" y="3550845"/>
            <a:ext cx="1872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712820-7E5C-4475-813E-3CD652A4B3E8}"/>
              </a:ext>
            </a:extLst>
          </p:cNvPr>
          <p:cNvSpPr txBox="1"/>
          <p:nvPr/>
        </p:nvSpPr>
        <p:spPr>
          <a:xfrm>
            <a:off x="4948407" y="3227679"/>
            <a:ext cx="84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references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78A50-2363-42A2-B6EB-95A2108CFFDB}"/>
              </a:ext>
            </a:extLst>
          </p:cNvPr>
          <p:cNvSpPr txBox="1"/>
          <p:nvPr/>
        </p:nvSpPr>
        <p:spPr>
          <a:xfrm>
            <a:off x="1706109" y="3735511"/>
            <a:ext cx="279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(ietf-hw-inventory-ref-topo)</a:t>
            </a: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BC9276-25C3-4B37-BA3B-404A9414D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66239"/>
              </p:ext>
            </p:extLst>
          </p:nvPr>
        </p:nvGraphicFramePr>
        <p:xfrm>
          <a:off x="2160142" y="4707376"/>
          <a:ext cx="598040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1971">
                  <a:extLst>
                    <a:ext uri="{9D8B030D-6E8A-4147-A177-3AD203B41FA5}">
                      <a16:colId xmlns:a16="http://schemas.microsoft.com/office/drawing/2014/main" val="1037673199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731928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784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Topology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Hardware Inventory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39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Network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1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Link Termination Point (LTP)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Port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28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Fiber/Cable (to be added)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71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8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1"/>
          <p:cNvSpPr txBox="1">
            <a:spLocks/>
          </p:cNvSpPr>
          <p:nvPr/>
        </p:nvSpPr>
        <p:spPr>
          <a:xfrm>
            <a:off x="577972" y="391315"/>
            <a:ext cx="11538935" cy="468323"/>
          </a:xfrm>
          <a:prstGeom prst="rect">
            <a:avLst/>
          </a:prstGeom>
        </p:spPr>
        <p:txBody>
          <a:bodyPr vert="horz" lIns="121820" tIns="60911" rIns="121820" bIns="60911" rtlCol="0" anchor="ctr">
            <a:noAutofit/>
          </a:bodyPr>
          <a:lstStyle>
            <a:lvl1pPr marL="0" indent="0" algn="l" defTabSz="1187204" rtl="0" eaLnBrk="1" latinLnBrk="0" hangingPunct="1">
              <a:lnSpc>
                <a:spcPts val="3429"/>
              </a:lnSpc>
              <a:spcBef>
                <a:spcPts val="0"/>
              </a:spcBef>
              <a:buFont typeface="Arial" panose="020B0604020202020204" pitchFamily="34" charset="0"/>
              <a:buNone/>
              <a:defRPr sz="31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603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204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0808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4411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8012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1615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5218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8820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926">
              <a:spcBef>
                <a:spcPct val="0"/>
              </a:spcBef>
            </a:pPr>
            <a:r>
              <a:rPr lang="it-IT" altLang="zh-CN" sz="3600" b="1" dirty="0">
                <a:solidFill>
                  <a:srgbClr val="C00000"/>
                </a:solidFill>
                <a:latin typeface="+mn-lt"/>
                <a:ea typeface="+mj-ea"/>
                <a:cs typeface="+mj-cs"/>
                <a:sym typeface="Arial" panose="020B0604020202020204" pitchFamily="34" charset="0"/>
              </a:rPr>
              <a:t>Improve definitions of the location information</a:t>
            </a:r>
            <a:endParaRPr lang="en-US" altLang="zh-CN" sz="3600" b="1" dirty="0">
              <a:solidFill>
                <a:srgbClr val="C00000"/>
              </a:solidFill>
              <a:latin typeface="+mn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7972" y="1114167"/>
            <a:ext cx="10820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Equipment room location: two options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The </a:t>
            </a:r>
            <a:r>
              <a:rPr lang="it-IT" altLang="zh-CN" sz="2400" dirty="0">
                <a:solidFill>
                  <a:srgbClr val="FF0000"/>
                </a:solidFill>
              </a:rPr>
              <a:t>postal/street</a:t>
            </a:r>
            <a:r>
              <a:rPr lang="it-IT" altLang="zh-CN" sz="2400" dirty="0"/>
              <a:t> address </a:t>
            </a:r>
            <a:r>
              <a:rPr lang="it-IT" altLang="zh-CN" sz="2400" dirty="0">
                <a:highlight>
                  <a:srgbClr val="FFFF00"/>
                </a:highlight>
              </a:rPr>
              <a:t>-&gt; to be clarified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The GIS location (re-using the grouping in RFC9179) </a:t>
            </a:r>
            <a:r>
              <a:rPr lang="it-IT" altLang="zh-CN" sz="2400" dirty="0">
                <a:highlight>
                  <a:srgbClr val="FFFF00"/>
                </a:highlight>
              </a:rPr>
              <a:t>-&gt; to be added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Rack location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The rack row and column number within the equipment room (physical)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Chassis relative position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The physical position of the chassis within the rack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NE location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The equpment room(s) where the components of the NE are located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Component location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The relative position of a component </a:t>
            </a:r>
            <a:r>
              <a:rPr lang="it-IT" altLang="zh-CN" sz="2400" dirty="0">
                <a:solidFill>
                  <a:srgbClr val="FF0000"/>
                </a:solidFill>
              </a:rPr>
              <a:t>within the NE </a:t>
            </a:r>
            <a:r>
              <a:rPr lang="it-IT" altLang="zh-CN" sz="2400" dirty="0">
                <a:highlight>
                  <a:srgbClr val="FFFF00"/>
                </a:highlight>
              </a:rPr>
              <a:t>-&gt; to be clarified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Typical format for Optical NEs: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/ne=&lt;ne_name&gt;[/r=&lt;r_index&gt;][/sh=&lt;sh_index&gt;[/s_sh=&lt;s_sh_index&gt; ...]][[/sl=&lt;sl_index&gt;[/s_sl=&lt;s_sl_index&gt; ...]][/p=&lt;p_index&gt; …]]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3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1"/>
          <p:cNvSpPr txBox="1">
            <a:spLocks/>
          </p:cNvSpPr>
          <p:nvPr/>
        </p:nvSpPr>
        <p:spPr>
          <a:xfrm>
            <a:off x="577972" y="391315"/>
            <a:ext cx="11538935" cy="468323"/>
          </a:xfrm>
          <a:prstGeom prst="rect">
            <a:avLst/>
          </a:prstGeom>
        </p:spPr>
        <p:txBody>
          <a:bodyPr vert="horz" lIns="121820" tIns="60911" rIns="121820" bIns="60911" rtlCol="0" anchor="ctr">
            <a:noAutofit/>
          </a:bodyPr>
          <a:lstStyle>
            <a:lvl1pPr marL="0" indent="0" algn="l" defTabSz="1187204" rtl="0" eaLnBrk="1" latinLnBrk="0" hangingPunct="1">
              <a:lnSpc>
                <a:spcPts val="3429"/>
              </a:lnSpc>
              <a:spcBef>
                <a:spcPts val="0"/>
              </a:spcBef>
              <a:buFont typeface="Arial" panose="020B0604020202020204" pitchFamily="34" charset="0"/>
              <a:buNone/>
              <a:defRPr sz="31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603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204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0808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4411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8012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1615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5218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8820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926">
              <a:spcBef>
                <a:spcPct val="0"/>
              </a:spcBef>
            </a:pPr>
            <a:r>
              <a:rPr lang="it-IT" altLang="zh-CN" sz="3600" b="1" dirty="0">
                <a:solidFill>
                  <a:srgbClr val="C00000"/>
                </a:solidFill>
                <a:latin typeface="+mn-lt"/>
                <a:ea typeface="+mj-ea"/>
                <a:cs typeface="+mj-cs"/>
                <a:sym typeface="Arial" panose="020B0604020202020204" pitchFamily="34" charset="0"/>
              </a:rPr>
              <a:t>Component Location</a:t>
            </a:r>
            <a:endParaRPr lang="en-US" altLang="zh-CN" sz="3600" b="1" dirty="0">
              <a:solidFill>
                <a:srgbClr val="C00000"/>
              </a:solidFill>
              <a:latin typeface="+mn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7972" y="1114167"/>
            <a:ext cx="1082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Defined as a free-format string (in alignment with Openconfig)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Typical format for Optical NEs: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/ne=&lt;ne_name&gt;[/r=&lt;r_index&gt;][/sh=&lt;sh_index&gt;[/s_sh=&lt;s_sh_index&gt; ...]][[/sl=&lt;sl_index&gt;[/s_sl=&lt;s_sl_index&gt; ...]][/p=&lt;p_index&gt; …]]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Which format is used for IP or MW NEs?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Difference between chassis component location and relative position: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7F36CF-E14D-40E6-A295-0DED472CF51C}"/>
              </a:ext>
            </a:extLst>
          </p:cNvPr>
          <p:cNvSpPr/>
          <p:nvPr/>
        </p:nvSpPr>
        <p:spPr>
          <a:xfrm>
            <a:off x="1752019" y="3873985"/>
            <a:ext cx="1354150" cy="27672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A3B7D-D043-4CB7-B4F1-9CA2689A5636}"/>
              </a:ext>
            </a:extLst>
          </p:cNvPr>
          <p:cNvSpPr txBox="1"/>
          <p:nvPr/>
        </p:nvSpPr>
        <p:spPr>
          <a:xfrm>
            <a:off x="1752019" y="3422491"/>
            <a:ext cx="13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rack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061BD0-DD74-4066-B5EF-AF51925786C5}"/>
              </a:ext>
            </a:extLst>
          </p:cNvPr>
          <p:cNvSpPr/>
          <p:nvPr/>
        </p:nvSpPr>
        <p:spPr>
          <a:xfrm>
            <a:off x="1752019" y="4020568"/>
            <a:ext cx="1354150" cy="642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B7F8CD-C3A3-447F-9241-0E82BFD1B71C}"/>
              </a:ext>
            </a:extLst>
          </p:cNvPr>
          <p:cNvSpPr/>
          <p:nvPr/>
        </p:nvSpPr>
        <p:spPr>
          <a:xfrm>
            <a:off x="1752019" y="4936500"/>
            <a:ext cx="1354150" cy="642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ne-foo</a:t>
            </a:r>
          </a:p>
          <a:p>
            <a:pPr algn="ctr"/>
            <a:r>
              <a:rPr lang="it-IT" dirty="0"/>
              <a:t>main shelf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6650E3-776D-4AA8-809F-E50EAE5E22CD}"/>
              </a:ext>
            </a:extLst>
          </p:cNvPr>
          <p:cNvSpPr/>
          <p:nvPr/>
        </p:nvSpPr>
        <p:spPr>
          <a:xfrm>
            <a:off x="1752019" y="5896738"/>
            <a:ext cx="1354150" cy="642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845F8-330A-47C9-9DD1-2F612FF62187}"/>
              </a:ext>
            </a:extLst>
          </p:cNvPr>
          <p:cNvSpPr txBox="1"/>
          <p:nvPr/>
        </p:nvSpPr>
        <p:spPr>
          <a:xfrm>
            <a:off x="1524154" y="41232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BE8D6-0397-4F52-8A62-3E45C6F67AC7}"/>
              </a:ext>
            </a:extLst>
          </p:cNvPr>
          <p:cNvSpPr txBox="1"/>
          <p:nvPr/>
        </p:nvSpPr>
        <p:spPr>
          <a:xfrm>
            <a:off x="1524154" y="507581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AB797-6965-4649-9AAF-719A5F8F01A8}"/>
              </a:ext>
            </a:extLst>
          </p:cNvPr>
          <p:cNvSpPr txBox="1"/>
          <p:nvPr/>
        </p:nvSpPr>
        <p:spPr>
          <a:xfrm>
            <a:off x="1524154" y="602839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403177-5EAF-4FEB-A41E-A29DB973CB4A}"/>
              </a:ext>
            </a:extLst>
          </p:cNvPr>
          <p:cNvSpPr txBox="1"/>
          <p:nvPr/>
        </p:nvSpPr>
        <p:spPr>
          <a:xfrm>
            <a:off x="3217850" y="4936500"/>
            <a:ext cx="4415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Chassis relative position: </a:t>
            </a:r>
            <a:r>
              <a:rPr lang="it-IT" dirty="0">
                <a:solidFill>
                  <a:srgbClr val="FF0000"/>
                </a:solidFill>
              </a:rPr>
              <a:t>2</a:t>
            </a:r>
          </a:p>
          <a:p>
            <a:r>
              <a:rPr lang="it-IT" dirty="0"/>
              <a:t>Chassis component location: ne=ne-foo/sh=</a:t>
            </a:r>
            <a:r>
              <a:rPr lang="it-IT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7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1"/>
          <p:cNvSpPr txBox="1">
            <a:spLocks/>
          </p:cNvSpPr>
          <p:nvPr/>
        </p:nvSpPr>
        <p:spPr>
          <a:xfrm>
            <a:off x="577972" y="391315"/>
            <a:ext cx="11538935" cy="468323"/>
          </a:xfrm>
          <a:prstGeom prst="rect">
            <a:avLst/>
          </a:prstGeom>
        </p:spPr>
        <p:txBody>
          <a:bodyPr vert="horz" lIns="121820" tIns="60911" rIns="121820" bIns="60911" rtlCol="0" anchor="ctr">
            <a:noAutofit/>
          </a:bodyPr>
          <a:lstStyle>
            <a:lvl1pPr marL="0" indent="0" algn="l" defTabSz="1187204" rtl="0" eaLnBrk="1" latinLnBrk="0" hangingPunct="1">
              <a:lnSpc>
                <a:spcPts val="3429"/>
              </a:lnSpc>
              <a:spcBef>
                <a:spcPts val="0"/>
              </a:spcBef>
              <a:buFont typeface="Arial" panose="020B0604020202020204" pitchFamily="34" charset="0"/>
              <a:buNone/>
              <a:defRPr sz="31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603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204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0808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4411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8012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1615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5218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8820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926">
              <a:spcBef>
                <a:spcPct val="0"/>
              </a:spcBef>
            </a:pPr>
            <a:r>
              <a:rPr lang="en-US" altLang="zh-CN" sz="3600" b="1" dirty="0">
                <a:solidFill>
                  <a:srgbClr val="C00000"/>
                </a:solidFill>
                <a:latin typeface="+mn-lt"/>
                <a:ea typeface="+mj-ea"/>
                <a:cs typeface="+mj-cs"/>
                <a:sym typeface="Arial" panose="020B0604020202020204" pitchFamily="34" charset="0"/>
              </a:rPr>
              <a:t>Next Steps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7972" y="1114167"/>
            <a:ext cx="1082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Provide some equipment configuration examples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Get more input from IP and microwave technologies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Identify some more component-specific attributes and introduce more component types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Progressing to fix the remaining issues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Welcome to join our weekly discussion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Meeting slot: Wednesday 3-4pm CET (9-10am EST)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Github</a:t>
            </a:r>
            <a:r>
              <a:rPr lang="en-US" altLang="zh-CN" sz="2400" dirty="0"/>
              <a:t>: </a:t>
            </a:r>
            <a:r>
              <a:rPr lang="en-US" altLang="zh-CN" sz="2400" dirty="0">
                <a:hlinkClick r:id="rId2"/>
              </a:rPr>
              <a:t>https://github.com/italobusi/ietf-network-inventory</a:t>
            </a:r>
            <a:r>
              <a:rPr lang="en-US" altLang="zh-CN" sz="2400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62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00400" y="25146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Thank You </a:t>
            </a:r>
            <a:r>
              <a:rPr lang="zh-CN" altLang="en-US" sz="4000" dirty="0"/>
              <a:t>！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9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15349</TotalTime>
  <Words>722</Words>
  <Application>Microsoft Office PowerPoint</Application>
  <PresentationFormat>Widescreen</PresentationFormat>
  <Paragraphs>120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 Unicode MS</vt:lpstr>
      <vt:lpstr>微软雅黑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Office Theme</vt:lpstr>
      <vt:lpstr> A YANG Data Model for Network Hardware Inventory</vt:lpstr>
      <vt:lpstr>UC1. Central View of Asset Management</vt:lpstr>
      <vt:lpstr>Major Updates Since IETF 115</vt:lpstr>
      <vt:lpstr>Navigation from Topology to Inventory</vt:lpstr>
      <vt:lpstr>PowerPoint Presentation</vt:lpstr>
      <vt:lpstr>PowerPoint Presentation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yuchaode</dc:creator>
  <cp:lastModifiedBy>Italo Busi</cp:lastModifiedBy>
  <cp:revision>141</cp:revision>
  <dcterms:created xsi:type="dcterms:W3CDTF">2022-07-08T02:31:34Z</dcterms:created>
  <dcterms:modified xsi:type="dcterms:W3CDTF">2023-03-22T10:59:49Z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(2)2ir+Zt5zEym9KwJJUYl2SSrr6i4oasznoQmyp4nYtBqp0HjyVuVzO9U8qD8sFRSzCZ4ATp5Y
JuDl4HGfcPX7QYSlEXomUXdV+Y+QnsoAS1FcK5Esz7Ernhkj2Fe3wIHWI5W/RQHfC6Wd1u05
5JTHwQ0Si2XlzqQ0QsbSwcgQ7TxY4r9/UbjfgOV08Ds4Az+3/q7htLv5myUpNPOqh0f0fnLE
BsYkcHrm5+Z3mns+u9</vt:lpwstr>
  </property>
  <property fmtid="{D5CDD505-2E9C-101B-9397-08002B2CF9AE}" pid="3" name="_2015_ms_pID_7253431">
    <vt:lpwstr>IhCRofVi1Bfd/pEaXnd+QLZTOTwYM/5lh1kopfuf2TbCfFvY61+xg8
c/8SX8dUIkAeKdH2+6/1b9RrVHnfSYsLwGRDCgG+IpXuvUmnsy3zty2C7yMX3JztuXiFussY
nqRPqWTuhEn4ELOZ0VM+5i5VlyLQdqAh1M2ZQQmFsmCnfrtwAvZ5MAHUK6VR1bqiFwSCBkoj
3R/CQOW49eR1ymFY</vt:lpwstr>
  </property>
</Properties>
</file>