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65" r:id="rId4"/>
    <p:sldId id="264" r:id="rId5"/>
    <p:sldId id="269" r:id="rId6"/>
    <p:sldId id="266" r:id="rId7"/>
    <p:sldId id="262" r:id="rId8"/>
    <p:sldId id="270" r:id="rId9"/>
    <p:sldId id="268" r:id="rId10"/>
    <p:sldId id="267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otti, Sergio (Nokia - IT/Vimercate)" initials="BS(I" lastIdx="2" clrIdx="0">
    <p:extLst>
      <p:ext uri="{19B8F6BF-5375-455C-9EA6-DF929625EA0E}">
        <p15:presenceInfo xmlns:p15="http://schemas.microsoft.com/office/powerpoint/2012/main" userId="S::sergio.belotti@nokia.com::1405c469-425d-44df-9775-7098fb1a68f6" providerId="AD"/>
      </p:ext>
    </p:extLst>
  </p:cmAuthor>
  <p:cmAuthor id="2" name="BOUQUIER, JEAN-FRANCOIS, Vodafone" initials="BJFV" lastIdx="2" clrIdx="1">
    <p:extLst>
      <p:ext uri="{19B8F6BF-5375-455C-9EA6-DF929625EA0E}">
        <p15:presenceInfo xmlns:p15="http://schemas.microsoft.com/office/powerpoint/2012/main" userId="S::jeff.bouquier@vodafone.com::42bd9f8c-0160-4ee4-a2f9-0385317dd1b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C5565-511A-49AE-BCE4-DDDB99F7260B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DD068-D8EA-4E78-B86F-328A2943C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44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DD068-D8EA-4E78-B86F-328A2943CE8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246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E3FEC3-1363-4664-B716-87D6C92652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7563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3FEC3-1363-4664-B716-87D6C92652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52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26FF-85B3-4CA0-AD65-81ECB5705A7C}" type="datetime1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25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D595-090C-4A10-91CB-ED7FE50F6BB1}" type="datetime1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49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363D-C0FE-43B5-A883-1A1521576BDD}" type="datetime1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419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F52F-2075-4602-B869-35E9CD5982C4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021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90D73-B76B-464E-AAF2-2C1A3816AB2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411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4887-0AA3-41C4-BB2F-C3824227BC1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270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EFA0-84DD-4D2E-8BCC-3E6014C8FF7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71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3B17-4649-4912-B0FD-66E6F71560D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746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409A-9993-47AA-A6F0-BDE41392EEF5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560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4733-7FDC-4AC2-A3AB-A99D49B57855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5882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7C59-73DD-48FB-AE8F-EDABD76675C5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91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061A-14DF-4855-81BB-06E95B77AD5C}" type="datetime1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765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B81D-B859-46B5-99D8-4DE455C77103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690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B8CC-AB58-4851-A060-57FFDDD23FE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4972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6368-BDAD-4FFF-9DC9-8FB5805C2751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31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A1A6-D2AA-476D-948B-DB743D7DECDD}" type="datetime1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28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770F-1339-431B-88EB-10B29123A6F6}" type="datetime1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95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909E-409D-4356-8630-E1991433C64E}" type="datetime1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82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EE53-45C0-44C9-AD00-C10FBAD6ECB5}" type="datetime1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56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1525-02F0-42D8-A863-BA1066653254}" type="datetime1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0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221AD-BE17-4FE5-A581-916515C1448F}" type="datetime1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74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1E4A-5629-46DA-911A-714257F7D1BE}" type="datetime1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85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0BF6C-07B1-4599-B95D-0B5DE17A3B06}" type="datetime1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C6BAF-A893-4D90-BFB4-BDE2C98C7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81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F6E94-B53B-4105-AB84-52D660A34EC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3/22/2023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72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etf-ccamp-wg/ietf-network-invento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835026"/>
            <a:ext cx="8077200" cy="1222375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 </a:t>
            </a:r>
            <a:r>
              <a:rPr lang="en-US" altLang="zh-CN" sz="3600" dirty="0"/>
              <a:t>A YANG Data Model for Network Hardware Inventory</a:t>
            </a:r>
            <a:endParaRPr lang="en-US" altLang="zh-CN" sz="3600" b="1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2209800"/>
            <a:ext cx="6400800" cy="6096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en-US" altLang="zh-CN" sz="2800" dirty="0">
                <a:solidFill>
                  <a:schemeClr val="accent2"/>
                </a:solidFill>
                <a:cs typeface="Times New Roman" pitchFamily="18" charset="0"/>
              </a:rPr>
              <a:t>CCAMP </a:t>
            </a:r>
            <a:r>
              <a:rPr lang="zh-CN" altLang="en-US" sz="2800" dirty="0">
                <a:solidFill>
                  <a:schemeClr val="accent2"/>
                </a:solidFill>
                <a:cs typeface="Times New Roman" pitchFamily="18" charset="0"/>
              </a:rPr>
              <a:t>WG</a:t>
            </a:r>
            <a:r>
              <a:rPr lang="en-US" altLang="zh-CN" sz="2800" dirty="0">
                <a:solidFill>
                  <a:schemeClr val="accent2"/>
                </a:solidFill>
                <a:cs typeface="Times New Roman" pitchFamily="18" charset="0"/>
              </a:rPr>
              <a:t>, IETF116</a:t>
            </a:r>
            <a:endParaRPr lang="fr-FR" altLang="en-US" sz="2800" dirty="0">
              <a:cs typeface="Times New Roman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90800" y="2875886"/>
            <a:ext cx="7315200" cy="3579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  <a:spcBef>
                <a:spcPct val="0"/>
              </a:spcBef>
              <a:defRPr/>
            </a:pPr>
            <a:r>
              <a:rPr lang="en-US" altLang="zh-CN" sz="2000" b="1" dirty="0">
                <a:solidFill>
                  <a:srgbClr val="C358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draft-ietf-ccamp-network-inventory-yang-01</a:t>
            </a: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endParaRPr lang="fr-FR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fr-FR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Authors:  </a:t>
            </a: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fr-FR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Chaode Yu (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yuchaode</a:t>
            </a:r>
            <a:r>
              <a:rPr lang="fr-FR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@huawei.com)</a:t>
            </a: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fr-FR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Italo Busi  (Italo.Busi@huawei.com)</a:t>
            </a: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Aihua Guo</a:t>
            </a:r>
            <a:r>
              <a:rPr lang="fr-FR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(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aihuaguo.ietf@gmail.com</a:t>
            </a:r>
            <a:r>
              <a:rPr lang="fr-FR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</a:t>
            </a: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Sergio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Belotti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(sergio.belotti@nokia.com)</a:t>
            </a: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Jean-Francois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Bouquier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(jeff.bouquier@vodafone.com)</a:t>
            </a: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Fabio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Peruzzini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(fabio.peruzzini@telecomitalia.it)</a:t>
            </a: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Oscar Gonzalez de Dios(oscar.gonzalezdedios@telefonica.com)</a:t>
            </a: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Victor Lopez(victor.lopez@nokia.com)</a:t>
            </a: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en-US" altLang="en-US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Chenfang</a:t>
            </a:r>
            <a:r>
              <a:rPr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Z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hang(zhangcf80@chinaunicom.com)</a:t>
            </a:r>
            <a:endParaRPr lang="fr-FR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93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00400" y="2514600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Thank You </a:t>
            </a:r>
            <a:r>
              <a:rPr lang="zh-CN" altLang="en-US" sz="4000" dirty="0"/>
              <a:t>！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9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6696" y="212356"/>
            <a:ext cx="10972800" cy="883264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</a:rPr>
              <a:t>UC1. Central View of Asset Management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8" name="TextBox 126">
            <a:extLst>
              <a:ext uri="{FF2B5EF4-FFF2-40B4-BE49-F238E27FC236}">
                <a16:creationId xmlns:a16="http://schemas.microsoft.com/office/drawing/2014/main" id="{CBA1964E-ED42-4717-9553-6A7CD93B0A4B}"/>
              </a:ext>
            </a:extLst>
          </p:cNvPr>
          <p:cNvSpPr txBox="1"/>
          <p:nvPr/>
        </p:nvSpPr>
        <p:spPr>
          <a:xfrm>
            <a:off x="3170276" y="3519636"/>
            <a:ext cx="1512902" cy="5025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33" b="1" dirty="0"/>
              <a:t>Resource Management OSS</a:t>
            </a:r>
            <a:endParaRPr lang="zh-CN" altLang="en-US" sz="1333" b="1" dirty="0"/>
          </a:p>
        </p:txBody>
      </p:sp>
      <p:sp>
        <p:nvSpPr>
          <p:cNvPr id="39" name="TextBox 126">
            <a:extLst>
              <a:ext uri="{FF2B5EF4-FFF2-40B4-BE49-F238E27FC236}">
                <a16:creationId xmlns:a16="http://schemas.microsoft.com/office/drawing/2014/main" id="{D6F85F9D-8927-48A1-ABB1-E662C78D5294}"/>
              </a:ext>
            </a:extLst>
          </p:cNvPr>
          <p:cNvSpPr txBox="1"/>
          <p:nvPr/>
        </p:nvSpPr>
        <p:spPr>
          <a:xfrm>
            <a:off x="3234177" y="4909411"/>
            <a:ext cx="1392556" cy="5025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33" b="1" dirty="0">
                <a:solidFill>
                  <a:prstClr val="black"/>
                </a:solidFill>
              </a:rPr>
              <a:t>Network Controller</a:t>
            </a:r>
            <a:endParaRPr lang="zh-CN" altLang="en-US" sz="1333" b="1" dirty="0">
              <a:solidFill>
                <a:prstClr val="black"/>
              </a:solidFill>
            </a:endParaRPr>
          </a:p>
        </p:txBody>
      </p:sp>
      <p:grpSp>
        <p:nvGrpSpPr>
          <p:cNvPr id="40" name="组合 146">
            <a:extLst>
              <a:ext uri="{FF2B5EF4-FFF2-40B4-BE49-F238E27FC236}">
                <a16:creationId xmlns:a16="http://schemas.microsoft.com/office/drawing/2014/main" id="{11E5F9B4-05EA-47D1-B550-C2F19449F7A0}"/>
              </a:ext>
            </a:extLst>
          </p:cNvPr>
          <p:cNvGrpSpPr/>
          <p:nvPr/>
        </p:nvGrpSpPr>
        <p:grpSpPr>
          <a:xfrm>
            <a:off x="2555264" y="5661387"/>
            <a:ext cx="2989813" cy="835759"/>
            <a:chOff x="942426" y="3980546"/>
            <a:chExt cx="1086718" cy="1174771"/>
          </a:xfrm>
        </p:grpSpPr>
        <p:sp>
          <p:nvSpPr>
            <p:cNvPr id="41" name="Freeform 157">
              <a:extLst>
                <a:ext uri="{FF2B5EF4-FFF2-40B4-BE49-F238E27FC236}">
                  <a16:creationId xmlns:a16="http://schemas.microsoft.com/office/drawing/2014/main" id="{1DBBC87B-85DA-4CDD-AA0D-1E4DE06AD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426" y="3980546"/>
              <a:ext cx="1086718" cy="1174771"/>
            </a:xfrm>
            <a:custGeom>
              <a:avLst/>
              <a:gdLst>
                <a:gd name="T0" fmla="*/ 264 w 889"/>
                <a:gd name="T1" fmla="*/ 24 h 569"/>
                <a:gd name="T2" fmla="*/ 336 w 889"/>
                <a:gd name="T3" fmla="*/ 0 h 569"/>
                <a:gd name="T4" fmla="*/ 408 w 889"/>
                <a:gd name="T5" fmla="*/ 8 h 569"/>
                <a:gd name="T6" fmla="*/ 472 w 889"/>
                <a:gd name="T7" fmla="*/ 8 h 569"/>
                <a:gd name="T8" fmla="*/ 536 w 889"/>
                <a:gd name="T9" fmla="*/ 0 h 569"/>
                <a:gd name="T10" fmla="*/ 600 w 889"/>
                <a:gd name="T11" fmla="*/ 32 h 569"/>
                <a:gd name="T12" fmla="*/ 656 w 889"/>
                <a:gd name="T13" fmla="*/ 40 h 569"/>
                <a:gd name="T14" fmla="*/ 704 w 889"/>
                <a:gd name="T15" fmla="*/ 48 h 569"/>
                <a:gd name="T16" fmla="*/ 752 w 889"/>
                <a:gd name="T17" fmla="*/ 96 h 569"/>
                <a:gd name="T18" fmla="*/ 784 w 889"/>
                <a:gd name="T19" fmla="*/ 120 h 569"/>
                <a:gd name="T20" fmla="*/ 840 w 889"/>
                <a:gd name="T21" fmla="*/ 160 h 569"/>
                <a:gd name="T22" fmla="*/ 880 w 889"/>
                <a:gd name="T23" fmla="*/ 216 h 569"/>
                <a:gd name="T24" fmla="*/ 864 w 889"/>
                <a:gd name="T25" fmla="*/ 280 h 569"/>
                <a:gd name="T26" fmla="*/ 872 w 889"/>
                <a:gd name="T27" fmla="*/ 328 h 569"/>
                <a:gd name="T28" fmla="*/ 888 w 889"/>
                <a:gd name="T29" fmla="*/ 392 h 569"/>
                <a:gd name="T30" fmla="*/ 856 w 889"/>
                <a:gd name="T31" fmla="*/ 440 h 569"/>
                <a:gd name="T32" fmla="*/ 800 w 889"/>
                <a:gd name="T33" fmla="*/ 472 h 569"/>
                <a:gd name="T34" fmla="*/ 712 w 889"/>
                <a:gd name="T35" fmla="*/ 488 h 569"/>
                <a:gd name="T36" fmla="*/ 664 w 889"/>
                <a:gd name="T37" fmla="*/ 544 h 569"/>
                <a:gd name="T38" fmla="*/ 576 w 889"/>
                <a:gd name="T39" fmla="*/ 568 h 569"/>
                <a:gd name="T40" fmla="*/ 488 w 889"/>
                <a:gd name="T41" fmla="*/ 544 h 569"/>
                <a:gd name="T42" fmla="*/ 432 w 889"/>
                <a:gd name="T43" fmla="*/ 552 h 569"/>
                <a:gd name="T44" fmla="*/ 328 w 889"/>
                <a:gd name="T45" fmla="*/ 568 h 569"/>
                <a:gd name="T46" fmla="*/ 224 w 889"/>
                <a:gd name="T47" fmla="*/ 544 h 569"/>
                <a:gd name="T48" fmla="*/ 160 w 889"/>
                <a:gd name="T49" fmla="*/ 504 h 569"/>
                <a:gd name="T50" fmla="*/ 152 w 889"/>
                <a:gd name="T51" fmla="*/ 456 h 569"/>
                <a:gd name="T52" fmla="*/ 72 w 889"/>
                <a:gd name="T53" fmla="*/ 432 h 569"/>
                <a:gd name="T54" fmla="*/ 16 w 889"/>
                <a:gd name="T55" fmla="*/ 384 h 569"/>
                <a:gd name="T56" fmla="*/ 8 w 889"/>
                <a:gd name="T57" fmla="*/ 312 h 569"/>
                <a:gd name="T58" fmla="*/ 0 w 889"/>
                <a:gd name="T59" fmla="*/ 248 h 569"/>
                <a:gd name="T60" fmla="*/ 8 w 889"/>
                <a:gd name="T61" fmla="*/ 176 h 569"/>
                <a:gd name="T62" fmla="*/ 56 w 889"/>
                <a:gd name="T63" fmla="*/ 144 h 569"/>
                <a:gd name="T64" fmla="*/ 96 w 889"/>
                <a:gd name="T65" fmla="*/ 112 h 569"/>
                <a:gd name="T66" fmla="*/ 128 w 889"/>
                <a:gd name="T67" fmla="*/ 72 h 569"/>
                <a:gd name="T68" fmla="*/ 176 w 889"/>
                <a:gd name="T69" fmla="*/ 48 h 569"/>
                <a:gd name="T70" fmla="*/ 248 w 889"/>
                <a:gd name="T71" fmla="*/ 48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89" h="569">
                  <a:moveTo>
                    <a:pt x="248" y="48"/>
                  </a:moveTo>
                  <a:lnTo>
                    <a:pt x="264" y="24"/>
                  </a:lnTo>
                  <a:lnTo>
                    <a:pt x="304" y="0"/>
                  </a:lnTo>
                  <a:lnTo>
                    <a:pt x="336" y="0"/>
                  </a:lnTo>
                  <a:lnTo>
                    <a:pt x="376" y="0"/>
                  </a:lnTo>
                  <a:lnTo>
                    <a:pt x="408" y="8"/>
                  </a:lnTo>
                  <a:lnTo>
                    <a:pt x="432" y="24"/>
                  </a:lnTo>
                  <a:lnTo>
                    <a:pt x="472" y="8"/>
                  </a:lnTo>
                  <a:lnTo>
                    <a:pt x="504" y="0"/>
                  </a:lnTo>
                  <a:lnTo>
                    <a:pt x="536" y="0"/>
                  </a:lnTo>
                  <a:lnTo>
                    <a:pt x="576" y="8"/>
                  </a:lnTo>
                  <a:lnTo>
                    <a:pt x="600" y="32"/>
                  </a:lnTo>
                  <a:lnTo>
                    <a:pt x="624" y="56"/>
                  </a:lnTo>
                  <a:lnTo>
                    <a:pt x="656" y="40"/>
                  </a:lnTo>
                  <a:lnTo>
                    <a:pt x="672" y="40"/>
                  </a:lnTo>
                  <a:lnTo>
                    <a:pt x="704" y="48"/>
                  </a:lnTo>
                  <a:lnTo>
                    <a:pt x="736" y="64"/>
                  </a:lnTo>
                  <a:lnTo>
                    <a:pt x="752" y="96"/>
                  </a:lnTo>
                  <a:lnTo>
                    <a:pt x="752" y="120"/>
                  </a:lnTo>
                  <a:lnTo>
                    <a:pt x="784" y="120"/>
                  </a:lnTo>
                  <a:lnTo>
                    <a:pt x="816" y="136"/>
                  </a:lnTo>
                  <a:lnTo>
                    <a:pt x="840" y="160"/>
                  </a:lnTo>
                  <a:lnTo>
                    <a:pt x="864" y="184"/>
                  </a:lnTo>
                  <a:lnTo>
                    <a:pt x="880" y="216"/>
                  </a:lnTo>
                  <a:lnTo>
                    <a:pt x="880" y="256"/>
                  </a:lnTo>
                  <a:lnTo>
                    <a:pt x="864" y="280"/>
                  </a:lnTo>
                  <a:lnTo>
                    <a:pt x="840" y="304"/>
                  </a:lnTo>
                  <a:lnTo>
                    <a:pt x="872" y="328"/>
                  </a:lnTo>
                  <a:lnTo>
                    <a:pt x="888" y="360"/>
                  </a:lnTo>
                  <a:lnTo>
                    <a:pt x="888" y="392"/>
                  </a:lnTo>
                  <a:lnTo>
                    <a:pt x="880" y="416"/>
                  </a:lnTo>
                  <a:lnTo>
                    <a:pt x="856" y="440"/>
                  </a:lnTo>
                  <a:lnTo>
                    <a:pt x="840" y="456"/>
                  </a:lnTo>
                  <a:lnTo>
                    <a:pt x="800" y="472"/>
                  </a:lnTo>
                  <a:lnTo>
                    <a:pt x="752" y="488"/>
                  </a:lnTo>
                  <a:lnTo>
                    <a:pt x="712" y="488"/>
                  </a:lnTo>
                  <a:lnTo>
                    <a:pt x="704" y="520"/>
                  </a:lnTo>
                  <a:lnTo>
                    <a:pt x="664" y="544"/>
                  </a:lnTo>
                  <a:lnTo>
                    <a:pt x="624" y="560"/>
                  </a:lnTo>
                  <a:lnTo>
                    <a:pt x="576" y="568"/>
                  </a:lnTo>
                  <a:lnTo>
                    <a:pt x="536" y="560"/>
                  </a:lnTo>
                  <a:lnTo>
                    <a:pt x="488" y="544"/>
                  </a:lnTo>
                  <a:lnTo>
                    <a:pt x="472" y="528"/>
                  </a:lnTo>
                  <a:lnTo>
                    <a:pt x="432" y="552"/>
                  </a:lnTo>
                  <a:lnTo>
                    <a:pt x="384" y="560"/>
                  </a:lnTo>
                  <a:lnTo>
                    <a:pt x="328" y="568"/>
                  </a:lnTo>
                  <a:lnTo>
                    <a:pt x="272" y="560"/>
                  </a:lnTo>
                  <a:lnTo>
                    <a:pt x="224" y="544"/>
                  </a:lnTo>
                  <a:lnTo>
                    <a:pt x="184" y="528"/>
                  </a:lnTo>
                  <a:lnTo>
                    <a:pt x="160" y="504"/>
                  </a:lnTo>
                  <a:lnTo>
                    <a:pt x="160" y="480"/>
                  </a:lnTo>
                  <a:lnTo>
                    <a:pt x="152" y="456"/>
                  </a:lnTo>
                  <a:lnTo>
                    <a:pt x="104" y="448"/>
                  </a:lnTo>
                  <a:lnTo>
                    <a:pt x="72" y="432"/>
                  </a:lnTo>
                  <a:lnTo>
                    <a:pt x="32" y="400"/>
                  </a:lnTo>
                  <a:lnTo>
                    <a:pt x="16" y="384"/>
                  </a:lnTo>
                  <a:lnTo>
                    <a:pt x="8" y="344"/>
                  </a:lnTo>
                  <a:lnTo>
                    <a:pt x="8" y="312"/>
                  </a:lnTo>
                  <a:lnTo>
                    <a:pt x="24" y="272"/>
                  </a:lnTo>
                  <a:lnTo>
                    <a:pt x="0" y="248"/>
                  </a:lnTo>
                  <a:lnTo>
                    <a:pt x="0" y="208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56" y="144"/>
                  </a:lnTo>
                  <a:lnTo>
                    <a:pt x="80" y="136"/>
                  </a:lnTo>
                  <a:lnTo>
                    <a:pt x="96" y="112"/>
                  </a:lnTo>
                  <a:lnTo>
                    <a:pt x="120" y="88"/>
                  </a:lnTo>
                  <a:lnTo>
                    <a:pt x="128" y="72"/>
                  </a:lnTo>
                  <a:lnTo>
                    <a:pt x="152" y="56"/>
                  </a:lnTo>
                  <a:lnTo>
                    <a:pt x="176" y="48"/>
                  </a:lnTo>
                  <a:lnTo>
                    <a:pt x="208" y="48"/>
                  </a:lnTo>
                  <a:lnTo>
                    <a:pt x="248" y="48"/>
                  </a:lnTo>
                  <a:close/>
                </a:path>
              </a:pathLst>
            </a:custGeom>
            <a:solidFill>
              <a:srgbClr val="BDD7EE"/>
            </a:solidFill>
            <a:ln w="9525" cmpd="sng">
              <a:noFill/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algn="ctr" defTabSz="912308">
                <a:defRPr/>
              </a:pPr>
              <a:r>
                <a:rPr lang="en-US" sz="14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itchFamily="34" charset="-122"/>
                </a:rPr>
                <a:t>Network</a:t>
              </a:r>
            </a:p>
          </p:txBody>
        </p:sp>
        <p:sp>
          <p:nvSpPr>
            <p:cNvPr id="42" name="文本框 8">
              <a:extLst>
                <a:ext uri="{FF2B5EF4-FFF2-40B4-BE49-F238E27FC236}">
                  <a16:creationId xmlns:a16="http://schemas.microsoft.com/office/drawing/2014/main" id="{9200AEF0-57AD-4517-87EB-0425494BAC1B}"/>
                </a:ext>
              </a:extLst>
            </p:cNvPr>
            <p:cNvSpPr txBox="1"/>
            <p:nvPr/>
          </p:nvSpPr>
          <p:spPr>
            <a:xfrm>
              <a:off x="1431151" y="4417107"/>
              <a:ext cx="59890" cy="272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2308">
                <a:defRPr/>
              </a:pPr>
              <a:endParaRPr lang="zh-CN" altLang="en-US" sz="909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3" name="直接连接符 9">
            <a:extLst>
              <a:ext uri="{FF2B5EF4-FFF2-40B4-BE49-F238E27FC236}">
                <a16:creationId xmlns:a16="http://schemas.microsoft.com/office/drawing/2014/main" id="{D04969C9-749B-4126-ADF4-6A0C90593C87}"/>
              </a:ext>
            </a:extLst>
          </p:cNvPr>
          <p:cNvCxnSpPr>
            <a:endCxn id="41" idx="2"/>
          </p:cNvCxnSpPr>
          <p:nvPr/>
        </p:nvCxnSpPr>
        <p:spPr>
          <a:xfrm>
            <a:off x="3926727" y="5411984"/>
            <a:ext cx="690" cy="261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26">
            <a:extLst>
              <a:ext uri="{FF2B5EF4-FFF2-40B4-BE49-F238E27FC236}">
                <a16:creationId xmlns:a16="http://schemas.microsoft.com/office/drawing/2014/main" id="{955DF210-9CAE-4CBE-BB7F-3E44E604BE1D}"/>
              </a:ext>
            </a:extLst>
          </p:cNvPr>
          <p:cNvSpPr txBox="1"/>
          <p:nvPr/>
        </p:nvSpPr>
        <p:spPr>
          <a:xfrm>
            <a:off x="6208480" y="3519635"/>
            <a:ext cx="1512902" cy="5025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33" b="1" dirty="0"/>
              <a:t>Other </a:t>
            </a:r>
          </a:p>
          <a:p>
            <a:pPr algn="ctr"/>
            <a:r>
              <a:rPr lang="en-US" altLang="zh-CN" sz="1333" b="1" dirty="0"/>
              <a:t>OSS</a:t>
            </a:r>
            <a:endParaRPr lang="zh-CN" altLang="en-US" sz="1333" b="1" dirty="0"/>
          </a:p>
        </p:txBody>
      </p:sp>
      <p:sp>
        <p:nvSpPr>
          <p:cNvPr id="45" name="文本框 15">
            <a:extLst>
              <a:ext uri="{FF2B5EF4-FFF2-40B4-BE49-F238E27FC236}">
                <a16:creationId xmlns:a16="http://schemas.microsoft.com/office/drawing/2014/main" id="{E2DD3848-6A2B-4048-AB87-B47A31D6FEBB}"/>
              </a:ext>
            </a:extLst>
          </p:cNvPr>
          <p:cNvSpPr txBox="1"/>
          <p:nvPr/>
        </p:nvSpPr>
        <p:spPr>
          <a:xfrm>
            <a:off x="4825797" y="3384471"/>
            <a:ext cx="1393372" cy="2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Resource Mapping</a:t>
            </a:r>
            <a:endParaRPr lang="zh-CN" altLang="en-US" sz="1200" dirty="0"/>
          </a:p>
        </p:txBody>
      </p:sp>
      <p:cxnSp>
        <p:nvCxnSpPr>
          <p:cNvPr id="46" name="直接箭头连接符 19">
            <a:extLst>
              <a:ext uri="{FF2B5EF4-FFF2-40B4-BE49-F238E27FC236}">
                <a16:creationId xmlns:a16="http://schemas.microsoft.com/office/drawing/2014/main" id="{0786A95A-39A3-4DE7-85BC-515A21555FD4}"/>
              </a:ext>
            </a:extLst>
          </p:cNvPr>
          <p:cNvCxnSpPr/>
          <p:nvPr/>
        </p:nvCxnSpPr>
        <p:spPr>
          <a:xfrm flipH="1" flipV="1">
            <a:off x="4683178" y="3669375"/>
            <a:ext cx="1512000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20">
            <a:extLst>
              <a:ext uri="{FF2B5EF4-FFF2-40B4-BE49-F238E27FC236}">
                <a16:creationId xmlns:a16="http://schemas.microsoft.com/office/drawing/2014/main" id="{122360BE-58B8-4B11-AD5C-CFD846E69351}"/>
              </a:ext>
            </a:extLst>
          </p:cNvPr>
          <p:cNvCxnSpPr/>
          <p:nvPr/>
        </p:nvCxnSpPr>
        <p:spPr>
          <a:xfrm flipH="1" flipV="1">
            <a:off x="4690435" y="3915149"/>
            <a:ext cx="1512000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22">
            <a:extLst>
              <a:ext uri="{FF2B5EF4-FFF2-40B4-BE49-F238E27FC236}">
                <a16:creationId xmlns:a16="http://schemas.microsoft.com/office/drawing/2014/main" id="{02514087-021D-41C7-99FF-63F39CC42B70}"/>
              </a:ext>
            </a:extLst>
          </p:cNvPr>
          <p:cNvCxnSpPr>
            <a:stCxn id="44" idx="2"/>
            <a:endCxn id="39" idx="3"/>
          </p:cNvCxnSpPr>
          <p:nvPr/>
        </p:nvCxnSpPr>
        <p:spPr>
          <a:xfrm rot="5400000">
            <a:off x="5226587" y="3422354"/>
            <a:ext cx="1138490" cy="233819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23">
            <a:extLst>
              <a:ext uri="{FF2B5EF4-FFF2-40B4-BE49-F238E27FC236}">
                <a16:creationId xmlns:a16="http://schemas.microsoft.com/office/drawing/2014/main" id="{BE961C07-32BE-4470-8A2B-CBE1C8BA45E5}"/>
              </a:ext>
            </a:extLst>
          </p:cNvPr>
          <p:cNvSpPr/>
          <p:nvPr/>
        </p:nvSpPr>
        <p:spPr>
          <a:xfrm>
            <a:off x="5333413" y="4945253"/>
            <a:ext cx="1499553" cy="430887"/>
          </a:xfrm>
          <a:prstGeom prst="rect">
            <a:avLst/>
          </a:prstGeom>
        </p:spPr>
        <p:txBody>
          <a:bodyPr wrap="square" lIns="36008" rIns="36008">
            <a:spAutoFit/>
          </a:bodyPr>
          <a:lstStyle/>
          <a:p>
            <a:pPr algn="ctr"/>
            <a:r>
              <a:rPr lang="en-US" altLang="zh-CN" sz="1100" dirty="0">
                <a:solidFill>
                  <a:prstClr val="black"/>
                </a:solidFill>
              </a:rPr>
              <a:t>Service Provisioning</a:t>
            </a:r>
          </a:p>
          <a:p>
            <a:pPr algn="ctr"/>
            <a:r>
              <a:rPr lang="en-US" altLang="zh-CN" sz="1100" dirty="0">
                <a:solidFill>
                  <a:prstClr val="black"/>
                </a:solidFill>
              </a:rPr>
              <a:t>Alarm/PM</a:t>
            </a:r>
            <a:endParaRPr lang="zh-CN" altLang="zh-CN" sz="1100" dirty="0">
              <a:solidFill>
                <a:prstClr val="black"/>
              </a:solidFill>
            </a:endParaRPr>
          </a:p>
        </p:txBody>
      </p:sp>
      <p:cxnSp>
        <p:nvCxnSpPr>
          <p:cNvPr id="50" name="直接连接符 25">
            <a:extLst>
              <a:ext uri="{FF2B5EF4-FFF2-40B4-BE49-F238E27FC236}">
                <a16:creationId xmlns:a16="http://schemas.microsoft.com/office/drawing/2014/main" id="{5069FEAC-F617-4CB0-82E5-71FD12804A91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3926727" y="4022209"/>
            <a:ext cx="3728" cy="887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26">
            <a:extLst>
              <a:ext uri="{FF2B5EF4-FFF2-40B4-BE49-F238E27FC236}">
                <a16:creationId xmlns:a16="http://schemas.microsoft.com/office/drawing/2014/main" id="{BAC8121C-27AE-480C-93C0-B404E41C317F}"/>
              </a:ext>
            </a:extLst>
          </p:cNvPr>
          <p:cNvSpPr/>
          <p:nvPr/>
        </p:nvSpPr>
        <p:spPr>
          <a:xfrm>
            <a:off x="2677188" y="3017017"/>
            <a:ext cx="5471886" cy="130628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27">
            <a:extLst>
              <a:ext uri="{FF2B5EF4-FFF2-40B4-BE49-F238E27FC236}">
                <a16:creationId xmlns:a16="http://schemas.microsoft.com/office/drawing/2014/main" id="{DC55AC86-6D99-44B7-9178-5011EA59BA7D}"/>
              </a:ext>
            </a:extLst>
          </p:cNvPr>
          <p:cNvSpPr txBox="1"/>
          <p:nvPr/>
        </p:nvSpPr>
        <p:spPr>
          <a:xfrm>
            <a:off x="4825797" y="3937377"/>
            <a:ext cx="1393372" cy="2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Resource Retrieval</a:t>
            </a:r>
            <a:endParaRPr lang="zh-CN" altLang="en-US" sz="1200" dirty="0"/>
          </a:p>
        </p:txBody>
      </p:sp>
      <p:sp>
        <p:nvSpPr>
          <p:cNvPr id="53" name="文本框 28">
            <a:extLst>
              <a:ext uri="{FF2B5EF4-FFF2-40B4-BE49-F238E27FC236}">
                <a16:creationId xmlns:a16="http://schemas.microsoft.com/office/drawing/2014/main" id="{6D4DDD67-1F78-46F4-96BA-4D774BE1684E}"/>
              </a:ext>
            </a:extLst>
          </p:cNvPr>
          <p:cNvSpPr txBox="1"/>
          <p:nvPr/>
        </p:nvSpPr>
        <p:spPr>
          <a:xfrm>
            <a:off x="4825797" y="3668929"/>
            <a:ext cx="151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Resource Validation</a:t>
            </a:r>
            <a:endParaRPr lang="zh-CN" altLang="en-US" sz="1200" dirty="0"/>
          </a:p>
        </p:txBody>
      </p:sp>
      <p:sp>
        <p:nvSpPr>
          <p:cNvPr id="54" name="圆角矩形 29">
            <a:extLst>
              <a:ext uri="{FF2B5EF4-FFF2-40B4-BE49-F238E27FC236}">
                <a16:creationId xmlns:a16="http://schemas.microsoft.com/office/drawing/2014/main" id="{FBBFBD37-1C3A-4911-A264-1185AD4AA9EE}"/>
              </a:ext>
            </a:extLst>
          </p:cNvPr>
          <p:cNvSpPr/>
          <p:nvPr/>
        </p:nvSpPr>
        <p:spPr>
          <a:xfrm>
            <a:off x="2634293" y="1412966"/>
            <a:ext cx="5551714" cy="1089311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126">
            <a:extLst>
              <a:ext uri="{FF2B5EF4-FFF2-40B4-BE49-F238E27FC236}">
                <a16:creationId xmlns:a16="http://schemas.microsoft.com/office/drawing/2014/main" id="{586596F4-FCCE-43F8-9EE3-2C29AAFA03BA}"/>
              </a:ext>
            </a:extLst>
          </p:cNvPr>
          <p:cNvSpPr txBox="1"/>
          <p:nvPr/>
        </p:nvSpPr>
        <p:spPr>
          <a:xfrm>
            <a:off x="3170276" y="1784157"/>
            <a:ext cx="1512902" cy="297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33" b="1" dirty="0"/>
              <a:t>BSS</a:t>
            </a:r>
            <a:endParaRPr lang="zh-CN" altLang="en-US" sz="1333" b="1" dirty="0"/>
          </a:p>
        </p:txBody>
      </p:sp>
      <p:sp>
        <p:nvSpPr>
          <p:cNvPr id="56" name="TextBox 126">
            <a:extLst>
              <a:ext uri="{FF2B5EF4-FFF2-40B4-BE49-F238E27FC236}">
                <a16:creationId xmlns:a16="http://schemas.microsoft.com/office/drawing/2014/main" id="{B265EF54-E2D1-475D-88D1-D7A0A1DB3B6B}"/>
              </a:ext>
            </a:extLst>
          </p:cNvPr>
          <p:cNvSpPr txBox="1"/>
          <p:nvPr/>
        </p:nvSpPr>
        <p:spPr>
          <a:xfrm>
            <a:off x="5795832" y="1628506"/>
            <a:ext cx="1512902" cy="5025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33" b="1" dirty="0"/>
              <a:t>Customer-oriented APP</a:t>
            </a:r>
            <a:endParaRPr lang="zh-CN" altLang="en-US" sz="1333" b="1" dirty="0"/>
          </a:p>
        </p:txBody>
      </p:sp>
      <p:cxnSp>
        <p:nvCxnSpPr>
          <p:cNvPr id="57" name="直接连接符 34">
            <a:extLst>
              <a:ext uri="{FF2B5EF4-FFF2-40B4-BE49-F238E27FC236}">
                <a16:creationId xmlns:a16="http://schemas.microsoft.com/office/drawing/2014/main" id="{360981D4-B394-42E9-AF32-430C17461EBA}"/>
              </a:ext>
            </a:extLst>
          </p:cNvPr>
          <p:cNvCxnSpPr>
            <a:stCxn id="54" idx="2"/>
            <a:endCxn id="51" idx="0"/>
          </p:cNvCxnSpPr>
          <p:nvPr/>
        </p:nvCxnSpPr>
        <p:spPr>
          <a:xfrm>
            <a:off x="5410150" y="2502277"/>
            <a:ext cx="2981" cy="514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35">
            <a:extLst>
              <a:ext uri="{FF2B5EF4-FFF2-40B4-BE49-F238E27FC236}">
                <a16:creationId xmlns:a16="http://schemas.microsoft.com/office/drawing/2014/main" id="{6431B618-DD3B-43E1-BE10-0022ABD2BCA1}"/>
              </a:ext>
            </a:extLst>
          </p:cNvPr>
          <p:cNvSpPr txBox="1"/>
          <p:nvPr/>
        </p:nvSpPr>
        <p:spPr>
          <a:xfrm>
            <a:off x="2391238" y="4391298"/>
            <a:ext cx="1685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Network Hardware Inventory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41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06696" y="212356"/>
            <a:ext cx="10972800" cy="883264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</a:rPr>
              <a:t>Updates Since IETF 115</a:t>
            </a:r>
            <a:endParaRPr lang="zh-CN" alt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4270" y="1095620"/>
            <a:ext cx="1126936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altLang="zh-CN" sz="2800" b="1" dirty="0"/>
              <a:t>Adopted as WG document in January 2023</a:t>
            </a:r>
            <a:endParaRPr lang="en-US" altLang="zh-CN" sz="28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/>
              <a:t>Draft updates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altLang="zh-CN" sz="2000" dirty="0"/>
              <a:t>Addressed most of the comments from WG adoption poll with three remaning issues: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altLang="zh-CN" sz="2000" dirty="0"/>
              <a:t>clarify why not augmenting RFC8345 (issue #14)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altLang="zh-CN" sz="2000" dirty="0"/>
              <a:t>equipment room versus site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altLang="zh-CN" sz="2000" dirty="0"/>
              <a:t>inventory for software components (issue #64)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altLang="zh-CN" sz="2000" dirty="0"/>
              <a:t>Name of the model updated to match its scope: ietf-</a:t>
            </a:r>
            <a:r>
              <a:rPr lang="it-IT" altLang="zh-CN" sz="2000" dirty="0">
                <a:solidFill>
                  <a:srgbClr val="FF0000"/>
                </a:solidFill>
              </a:rPr>
              <a:t>network</a:t>
            </a:r>
            <a:r>
              <a:rPr lang="it-IT" altLang="zh-CN" sz="2000" dirty="0"/>
              <a:t>-</a:t>
            </a:r>
            <a:r>
              <a:rPr lang="it-IT" altLang="zh-CN" sz="2000" dirty="0">
                <a:solidFill>
                  <a:srgbClr val="FF0000"/>
                </a:solidFill>
              </a:rPr>
              <a:t>hardware</a:t>
            </a:r>
            <a:r>
              <a:rPr lang="it-IT" altLang="zh-CN" sz="2000" dirty="0"/>
              <a:t>-inventory</a:t>
            </a:r>
            <a:endParaRPr lang="en-US" altLang="zh-CN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altLang="zh-CN" sz="2000" dirty="0"/>
              <a:t>Text updated to align with the scope (network hardware inventory)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altLang="zh-CN" sz="2000" dirty="0"/>
              <a:t>Fixed reference to TMF document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altLang="zh-CN" sz="2000" dirty="0"/>
              <a:t>Fixed the number of authors to comply with RFC7322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altLang="zh-CN" sz="2000" dirty="0"/>
              <a:t>Added a YANG model for navigation from topology to inventory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altLang="zh-CN" sz="2000" dirty="0"/>
              <a:t>Few other changes to YANG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Removed rack-number in rack and firmware-rev in 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Added relative-position of chassis in rack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Removed equipment room, rack and NE info in the component's parent reference structure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17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06696" y="212356"/>
            <a:ext cx="10972800" cy="883264"/>
          </a:xfrm>
        </p:spPr>
        <p:txBody>
          <a:bodyPr>
            <a:normAutofit/>
          </a:bodyPr>
          <a:lstStyle/>
          <a:p>
            <a:pPr algn="l"/>
            <a:r>
              <a:rPr lang="it-IT" altLang="zh-CN" sz="3600" b="1" dirty="0">
                <a:solidFill>
                  <a:srgbClr val="C00000"/>
                </a:solidFill>
                <a:latin typeface="+mn-lt"/>
              </a:rPr>
              <a:t>Why not augmenting Network YANG (RFC8345)</a:t>
            </a:r>
            <a:endParaRPr lang="zh-CN" alt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4270" y="1095620"/>
            <a:ext cx="11269362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/>
              <a:t>TBA (action to </a:t>
            </a:r>
            <a:r>
              <a:rPr lang="en-US" altLang="zh-CN" sz="2800" b="1" dirty="0" err="1"/>
              <a:t>Chaode</a:t>
            </a:r>
            <a:r>
              <a:rPr lang="en-US" altLang="zh-CN" sz="2800" b="1" dirty="0"/>
              <a:t>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12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06696" y="212356"/>
            <a:ext cx="10972800" cy="883264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C00000"/>
                </a:solidFill>
                <a:latin typeface="+mn-lt"/>
              </a:rPr>
              <a:t>Navigation from Topology to Inventory</a:t>
            </a:r>
            <a:endParaRPr lang="zh-CN" altLang="en-US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2274D-D76A-4E4F-9140-20DEB105306F}"/>
              </a:ext>
            </a:extLst>
          </p:cNvPr>
          <p:cNvSpPr txBox="1"/>
          <p:nvPr/>
        </p:nvSpPr>
        <p:spPr>
          <a:xfrm>
            <a:off x="6492142" y="3059668"/>
            <a:ext cx="34900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Network Hardware Inventory YANG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35522-7A9B-4FB5-BF2A-8CC2766733C8}"/>
              </a:ext>
            </a:extLst>
          </p:cNvPr>
          <p:cNvSpPr txBox="1"/>
          <p:nvPr/>
        </p:nvSpPr>
        <p:spPr>
          <a:xfrm>
            <a:off x="1911349" y="1204492"/>
            <a:ext cx="24680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Network Topology YANG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A06A33-70BB-4F4F-B866-DEF860E02C68}"/>
              </a:ext>
            </a:extLst>
          </p:cNvPr>
          <p:cNvSpPr txBox="1"/>
          <p:nvPr/>
        </p:nvSpPr>
        <p:spPr>
          <a:xfrm>
            <a:off x="1671315" y="3059668"/>
            <a:ext cx="2948115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Inventory/Topology Ref YANG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CC53F3-24FB-4BFC-A19B-AFE01114EC4F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3145373" y="1573824"/>
            <a:ext cx="0" cy="148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615C8C-D5BC-4259-85B6-B596E22B16DF}"/>
              </a:ext>
            </a:extLst>
          </p:cNvPr>
          <p:cNvSpPr txBox="1"/>
          <p:nvPr/>
        </p:nvSpPr>
        <p:spPr>
          <a:xfrm>
            <a:off x="3145372" y="2250832"/>
            <a:ext cx="802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augments</a:t>
            </a:r>
            <a:endParaRPr lang="en-US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5DFD74-BF74-4AA2-B436-238123813DF1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4619430" y="3244334"/>
            <a:ext cx="1872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712820-7E5C-4475-813E-3CD652A4B3E8}"/>
              </a:ext>
            </a:extLst>
          </p:cNvPr>
          <p:cNvSpPr txBox="1"/>
          <p:nvPr/>
        </p:nvSpPr>
        <p:spPr>
          <a:xfrm>
            <a:off x="4957922" y="2921169"/>
            <a:ext cx="84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references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C78A50-2363-42A2-B6EB-95A2108CFFDB}"/>
              </a:ext>
            </a:extLst>
          </p:cNvPr>
          <p:cNvSpPr txBox="1"/>
          <p:nvPr/>
        </p:nvSpPr>
        <p:spPr>
          <a:xfrm>
            <a:off x="1713153" y="3429000"/>
            <a:ext cx="279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(ietf-hw-inventory-ref-topo)</a:t>
            </a:r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BC9276-25C3-4B37-BA3B-404A9414D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286155"/>
              </p:ext>
            </p:extLst>
          </p:nvPr>
        </p:nvGraphicFramePr>
        <p:xfrm>
          <a:off x="3013477" y="4146041"/>
          <a:ext cx="598040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11971">
                  <a:extLst>
                    <a:ext uri="{9D8B030D-6E8A-4147-A177-3AD203B41FA5}">
                      <a16:colId xmlns:a16="http://schemas.microsoft.com/office/drawing/2014/main" val="1037673199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731928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27844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Topology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Hardware Inventory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39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Network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51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Link Termination Point (LTP)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Port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286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Fiber/Cable (to be added)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9714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D9C596-A4B0-4C54-9277-60823EC38147}"/>
              </a:ext>
            </a:extLst>
          </p:cNvPr>
          <p:cNvSpPr txBox="1"/>
          <p:nvPr/>
        </p:nvSpPr>
        <p:spPr>
          <a:xfrm>
            <a:off x="1518494" y="5987018"/>
            <a:ext cx="807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Do we need to reference other type of inventory object? To be checked by examples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78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1"/>
          <p:cNvSpPr txBox="1">
            <a:spLocks/>
          </p:cNvSpPr>
          <p:nvPr/>
        </p:nvSpPr>
        <p:spPr>
          <a:xfrm>
            <a:off x="577972" y="391315"/>
            <a:ext cx="11538935" cy="468323"/>
          </a:xfrm>
          <a:prstGeom prst="rect">
            <a:avLst/>
          </a:prstGeom>
        </p:spPr>
        <p:txBody>
          <a:bodyPr vert="horz" lIns="121820" tIns="60911" rIns="121820" bIns="60911" rtlCol="0" anchor="ctr">
            <a:noAutofit/>
          </a:bodyPr>
          <a:lstStyle>
            <a:lvl1pPr marL="0" indent="0" algn="l" defTabSz="1187204" rtl="0" eaLnBrk="1" latinLnBrk="0" hangingPunct="1">
              <a:lnSpc>
                <a:spcPts val="3429"/>
              </a:lnSpc>
              <a:spcBef>
                <a:spcPts val="0"/>
              </a:spcBef>
              <a:buFont typeface="Arial" panose="020B0604020202020204" pitchFamily="34" charset="0"/>
              <a:buNone/>
              <a:defRPr sz="31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603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204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0808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4411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8012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1615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5218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48820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926">
              <a:spcBef>
                <a:spcPct val="0"/>
              </a:spcBef>
            </a:pPr>
            <a:r>
              <a:rPr lang="it-IT" altLang="zh-CN" sz="3600" b="1" dirty="0">
                <a:solidFill>
                  <a:srgbClr val="C00000"/>
                </a:solidFill>
                <a:latin typeface="+mn-lt"/>
                <a:ea typeface="+mj-ea"/>
                <a:cs typeface="+mj-cs"/>
                <a:sym typeface="Arial" panose="020B0604020202020204" pitchFamily="34" charset="0"/>
              </a:rPr>
              <a:t>Improve definitions of the location information</a:t>
            </a:r>
            <a:endParaRPr lang="en-US" altLang="zh-CN" sz="3600" b="1" dirty="0">
              <a:solidFill>
                <a:srgbClr val="C00000"/>
              </a:solidFill>
              <a:latin typeface="+mn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7972" y="1114167"/>
            <a:ext cx="10820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Equipment room location: two options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The </a:t>
            </a:r>
            <a:r>
              <a:rPr lang="it-IT" altLang="zh-CN" sz="2400" dirty="0">
                <a:solidFill>
                  <a:srgbClr val="FF0000"/>
                </a:solidFill>
              </a:rPr>
              <a:t>postal/street/...</a:t>
            </a:r>
            <a:r>
              <a:rPr lang="it-IT" altLang="zh-CN" sz="2400" dirty="0"/>
              <a:t> address </a:t>
            </a:r>
            <a:r>
              <a:rPr lang="it-IT" altLang="zh-CN" sz="2400" dirty="0">
                <a:highlight>
                  <a:srgbClr val="FFFF00"/>
                </a:highlight>
              </a:rPr>
              <a:t>-&gt; to be clarified (see e.g., RFC 8299)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The GIS location (re-using the grouping in RFC9179) </a:t>
            </a:r>
            <a:r>
              <a:rPr lang="it-IT" altLang="zh-CN" sz="2400" dirty="0">
                <a:highlight>
                  <a:srgbClr val="FFFF00"/>
                </a:highlight>
              </a:rPr>
              <a:t>-&gt; to be added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Rack location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The physical location of the rack within the equipment room (row and column)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Chassis relative position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The physical position of the chassis within the rack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NE location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The equpment room(s) where the components of the NE are located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Component location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See next slide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53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1"/>
          <p:cNvSpPr txBox="1">
            <a:spLocks/>
          </p:cNvSpPr>
          <p:nvPr/>
        </p:nvSpPr>
        <p:spPr>
          <a:xfrm>
            <a:off x="577972" y="391315"/>
            <a:ext cx="11538935" cy="468323"/>
          </a:xfrm>
          <a:prstGeom prst="rect">
            <a:avLst/>
          </a:prstGeom>
        </p:spPr>
        <p:txBody>
          <a:bodyPr vert="horz" lIns="121820" tIns="60911" rIns="121820" bIns="60911" rtlCol="0" anchor="ctr">
            <a:noAutofit/>
          </a:bodyPr>
          <a:lstStyle>
            <a:lvl1pPr marL="0" indent="0" algn="l" defTabSz="1187204" rtl="0" eaLnBrk="1" latinLnBrk="0" hangingPunct="1">
              <a:lnSpc>
                <a:spcPts val="3429"/>
              </a:lnSpc>
              <a:spcBef>
                <a:spcPts val="0"/>
              </a:spcBef>
              <a:buFont typeface="Arial" panose="020B0604020202020204" pitchFamily="34" charset="0"/>
              <a:buNone/>
              <a:defRPr sz="31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603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204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0808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4411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8012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1615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5218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48820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926">
              <a:spcBef>
                <a:spcPct val="0"/>
              </a:spcBef>
            </a:pPr>
            <a:r>
              <a:rPr lang="it-IT" altLang="zh-CN" sz="3600" b="1" dirty="0">
                <a:solidFill>
                  <a:srgbClr val="C00000"/>
                </a:solidFill>
                <a:latin typeface="+mn-lt"/>
                <a:ea typeface="+mj-ea"/>
                <a:cs typeface="+mj-cs"/>
                <a:sym typeface="Arial" panose="020B0604020202020204" pitchFamily="34" charset="0"/>
              </a:rPr>
              <a:t>Component Location</a:t>
            </a:r>
            <a:endParaRPr lang="en-US" altLang="zh-CN" sz="3600" b="1" dirty="0">
              <a:solidFill>
                <a:srgbClr val="C00000"/>
              </a:solidFill>
              <a:latin typeface="+mn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7972" y="1114167"/>
            <a:ext cx="1082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The </a:t>
            </a:r>
            <a:r>
              <a:rPr lang="it-IT" altLang="zh-CN" sz="2400" dirty="0">
                <a:solidFill>
                  <a:srgbClr val="FF0000"/>
                </a:solidFill>
              </a:rPr>
              <a:t>relative/logical</a:t>
            </a:r>
            <a:r>
              <a:rPr lang="it-IT" altLang="zh-CN" sz="2400" dirty="0"/>
              <a:t> position of a component </a:t>
            </a:r>
            <a:r>
              <a:rPr lang="it-IT" altLang="zh-CN" sz="2400" dirty="0">
                <a:solidFill>
                  <a:srgbClr val="FF0000"/>
                </a:solidFill>
              </a:rPr>
              <a:t>within the NE </a:t>
            </a:r>
            <a:r>
              <a:rPr lang="it-IT" altLang="zh-CN" sz="2400" dirty="0">
                <a:highlight>
                  <a:srgbClr val="FFFF00"/>
                </a:highlight>
              </a:rPr>
              <a:t>-&gt; to be clarified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Defined as a free-format string (in alignment with Openconfig)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Typical format for Optical NEs:</a:t>
            </a:r>
          </a:p>
          <a:p>
            <a:pPr lvl="2"/>
            <a:r>
              <a:rPr lang="it-IT" altLang="zh-CN" sz="2400" dirty="0"/>
              <a:t>/ne=&lt;ne_name&gt;[/r=&lt;r_index&gt;][/sh=&lt;sh_index&gt;[/s_sh=&lt;s_sh_index&gt; ...]][[/sl=&lt;sl_index&gt;[/s_sl=&lt;s_sl_index&gt; ...]][/p=&lt;p_index&gt; …]]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altLang="zh-CN" sz="2400" dirty="0">
                <a:solidFill>
                  <a:srgbClr val="FF0000"/>
                </a:solidFill>
              </a:rPr>
              <a:t>Is there a normative reference defining this typical format?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altLang="zh-CN" sz="2400" dirty="0">
                <a:solidFill>
                  <a:srgbClr val="FF0000"/>
                </a:solidFill>
              </a:rPr>
              <a:t>Which format is used for IP or MW NEs?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12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1"/>
          <p:cNvSpPr txBox="1">
            <a:spLocks/>
          </p:cNvSpPr>
          <p:nvPr/>
        </p:nvSpPr>
        <p:spPr>
          <a:xfrm>
            <a:off x="577972" y="391315"/>
            <a:ext cx="11538935" cy="468323"/>
          </a:xfrm>
          <a:prstGeom prst="rect">
            <a:avLst/>
          </a:prstGeom>
        </p:spPr>
        <p:txBody>
          <a:bodyPr vert="horz" lIns="121820" tIns="60911" rIns="121820" bIns="60911" rtlCol="0" anchor="ctr">
            <a:noAutofit/>
          </a:bodyPr>
          <a:lstStyle>
            <a:lvl1pPr marL="0" indent="0" algn="l" defTabSz="1187204" rtl="0" eaLnBrk="1" latinLnBrk="0" hangingPunct="1">
              <a:lnSpc>
                <a:spcPts val="3429"/>
              </a:lnSpc>
              <a:spcBef>
                <a:spcPts val="0"/>
              </a:spcBef>
              <a:buFont typeface="Arial" panose="020B0604020202020204" pitchFamily="34" charset="0"/>
              <a:buNone/>
              <a:defRPr sz="31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603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204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0808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4411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8012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1615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5218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48820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926">
              <a:spcBef>
                <a:spcPct val="0"/>
              </a:spcBef>
            </a:pPr>
            <a:r>
              <a:rPr lang="it-IT" altLang="zh-CN" sz="3600" b="1" dirty="0">
                <a:solidFill>
                  <a:srgbClr val="C00000"/>
                </a:solidFill>
                <a:latin typeface="+mn-lt"/>
                <a:ea typeface="+mj-ea"/>
                <a:cs typeface="+mj-cs"/>
                <a:sym typeface="Arial" panose="020B0604020202020204" pitchFamily="34" charset="0"/>
              </a:rPr>
              <a:t>Chassis component location and relative position</a:t>
            </a:r>
            <a:endParaRPr lang="en-US" altLang="zh-CN" sz="3600" b="1" dirty="0">
              <a:solidFill>
                <a:srgbClr val="C00000"/>
              </a:solidFill>
              <a:latin typeface="+mn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403177-5EAF-4FEB-A41E-A29DB973CB4A}"/>
              </a:ext>
            </a:extLst>
          </p:cNvPr>
          <p:cNvSpPr txBox="1"/>
          <p:nvPr/>
        </p:nvSpPr>
        <p:spPr>
          <a:xfrm>
            <a:off x="8223079" y="5709678"/>
            <a:ext cx="3684278" cy="646331"/>
          </a:xfrm>
          <a:prstGeom prst="borderCallout1">
            <a:avLst>
              <a:gd name="adj1" fmla="val 1066"/>
              <a:gd name="adj2" fmla="val 53197"/>
              <a:gd name="adj3" fmla="val -356138"/>
              <a:gd name="adj4" fmla="val -6017"/>
            </a:avLst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it-IT" dirty="0"/>
              <a:t>Chassis relative position: </a:t>
            </a:r>
            <a:r>
              <a:rPr lang="it-IT" dirty="0">
                <a:solidFill>
                  <a:srgbClr val="FF0000"/>
                </a:solidFill>
              </a:rPr>
              <a:t>2</a:t>
            </a:r>
          </a:p>
          <a:p>
            <a:r>
              <a:rPr lang="it-IT" dirty="0"/>
              <a:t>component location: ne=ne-foo/sh=</a:t>
            </a:r>
            <a:r>
              <a:rPr lang="it-IT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6297FD-C522-4A68-8660-F5C89C6B2AFE}"/>
              </a:ext>
            </a:extLst>
          </p:cNvPr>
          <p:cNvSpPr txBox="1"/>
          <p:nvPr/>
        </p:nvSpPr>
        <p:spPr>
          <a:xfrm>
            <a:off x="730372" y="5709678"/>
            <a:ext cx="3684278" cy="646331"/>
          </a:xfrm>
          <a:prstGeom prst="borderCallout1">
            <a:avLst>
              <a:gd name="adj1" fmla="val -408"/>
              <a:gd name="adj2" fmla="val 42081"/>
              <a:gd name="adj3" fmla="val -167504"/>
              <a:gd name="adj4" fmla="val 69474"/>
            </a:avLst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</a:lstStyle>
          <a:p>
            <a:r>
              <a:rPr lang="it-IT" dirty="0"/>
              <a:t>Chassis relative position: </a:t>
            </a:r>
            <a:r>
              <a:rPr lang="it-IT" dirty="0">
                <a:solidFill>
                  <a:srgbClr val="FF0000"/>
                </a:solidFill>
              </a:rPr>
              <a:t>3</a:t>
            </a:r>
          </a:p>
          <a:p>
            <a:r>
              <a:rPr lang="it-IT" dirty="0"/>
              <a:t>component location: ne=ne-foo/sh=</a:t>
            </a:r>
            <a:r>
              <a:rPr lang="it-IT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F010A0-6ECF-41EF-ADA9-90541F2F99F4}"/>
              </a:ext>
            </a:extLst>
          </p:cNvPr>
          <p:cNvSpPr/>
          <p:nvPr/>
        </p:nvSpPr>
        <p:spPr>
          <a:xfrm>
            <a:off x="3291522" y="1655460"/>
            <a:ext cx="1906651" cy="35106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8F37C2-D2C0-42AA-9CDC-44C22B3EDC7A}"/>
              </a:ext>
            </a:extLst>
          </p:cNvPr>
          <p:cNvSpPr txBox="1"/>
          <p:nvPr/>
        </p:nvSpPr>
        <p:spPr>
          <a:xfrm>
            <a:off x="3291522" y="1092714"/>
            <a:ext cx="1906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rack A</a:t>
            </a:r>
            <a:endParaRPr lang="en-US" sz="20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0FF4BA2-D01A-4E36-BB11-FAFBCDDC16EB}"/>
              </a:ext>
            </a:extLst>
          </p:cNvPr>
          <p:cNvSpPr/>
          <p:nvPr/>
        </p:nvSpPr>
        <p:spPr>
          <a:xfrm>
            <a:off x="3303111" y="4202891"/>
            <a:ext cx="1883473" cy="816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ne-foo</a:t>
            </a:r>
          </a:p>
          <a:p>
            <a:pPr algn="ctr"/>
            <a:r>
              <a:rPr lang="it-IT" dirty="0"/>
              <a:t>second shelf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2C842F-83D1-48EA-BAC2-47B44FDF1B8B}"/>
              </a:ext>
            </a:extLst>
          </p:cNvPr>
          <p:cNvSpPr txBox="1"/>
          <p:nvPr/>
        </p:nvSpPr>
        <p:spPr>
          <a:xfrm>
            <a:off x="5198173" y="197270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546154-02BB-4515-A2CB-46DB88013CDF}"/>
              </a:ext>
            </a:extLst>
          </p:cNvPr>
          <p:cNvSpPr txBox="1"/>
          <p:nvPr/>
        </p:nvSpPr>
        <p:spPr>
          <a:xfrm>
            <a:off x="5198173" y="317438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B788DA-96DC-473B-8FC3-ACE151427FB1}"/>
              </a:ext>
            </a:extLst>
          </p:cNvPr>
          <p:cNvSpPr txBox="1"/>
          <p:nvPr/>
        </p:nvSpPr>
        <p:spPr>
          <a:xfrm>
            <a:off x="5198173" y="43802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B9AA4C9-6251-4A38-9D26-AAA5651558B0}"/>
              </a:ext>
            </a:extLst>
          </p:cNvPr>
          <p:cNvSpPr/>
          <p:nvPr/>
        </p:nvSpPr>
        <p:spPr>
          <a:xfrm>
            <a:off x="3303111" y="2999279"/>
            <a:ext cx="1883473" cy="816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F639053-44A9-47C8-B580-65AFAE681200}"/>
              </a:ext>
            </a:extLst>
          </p:cNvPr>
          <p:cNvSpPr/>
          <p:nvPr/>
        </p:nvSpPr>
        <p:spPr>
          <a:xfrm>
            <a:off x="3303111" y="1837323"/>
            <a:ext cx="1883473" cy="816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14C357E-05CD-4623-A3F8-0DCFA58CEBBA}"/>
              </a:ext>
            </a:extLst>
          </p:cNvPr>
          <p:cNvSpPr/>
          <p:nvPr/>
        </p:nvSpPr>
        <p:spPr>
          <a:xfrm>
            <a:off x="6096000" y="1655460"/>
            <a:ext cx="1906651" cy="35106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1F60C6-8078-4BC9-89F4-74FF621FB272}"/>
              </a:ext>
            </a:extLst>
          </p:cNvPr>
          <p:cNvSpPr txBox="1"/>
          <p:nvPr/>
        </p:nvSpPr>
        <p:spPr>
          <a:xfrm>
            <a:off x="6096001" y="1092714"/>
            <a:ext cx="1877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rack B</a:t>
            </a:r>
            <a:endParaRPr lang="en-US" sz="20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1087B0E-0EDA-488C-9BB1-EFC125EF9386}"/>
              </a:ext>
            </a:extLst>
          </p:cNvPr>
          <p:cNvSpPr/>
          <p:nvPr/>
        </p:nvSpPr>
        <p:spPr>
          <a:xfrm>
            <a:off x="6101788" y="1837323"/>
            <a:ext cx="1883473" cy="816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D6A0358-2067-4B15-9337-0157BF35D51C}"/>
              </a:ext>
            </a:extLst>
          </p:cNvPr>
          <p:cNvSpPr/>
          <p:nvPr/>
        </p:nvSpPr>
        <p:spPr>
          <a:xfrm>
            <a:off x="6101788" y="2999279"/>
            <a:ext cx="1883473" cy="816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ne-foo</a:t>
            </a:r>
          </a:p>
          <a:p>
            <a:pPr algn="ctr"/>
            <a:r>
              <a:rPr lang="it-IT" dirty="0"/>
              <a:t>main-shelf</a:t>
            </a:r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A7353E8-FA0D-4728-AA30-65CE0CBEE174}"/>
              </a:ext>
            </a:extLst>
          </p:cNvPr>
          <p:cNvSpPr/>
          <p:nvPr/>
        </p:nvSpPr>
        <p:spPr>
          <a:xfrm>
            <a:off x="6101788" y="4202891"/>
            <a:ext cx="1883473" cy="816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1B2FA4-6928-4099-90A9-6E7A409151B0}"/>
              </a:ext>
            </a:extLst>
          </p:cNvPr>
          <p:cNvSpPr txBox="1"/>
          <p:nvPr/>
        </p:nvSpPr>
        <p:spPr>
          <a:xfrm>
            <a:off x="5788528" y="197270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5E54AA3-ABA8-4E90-A84D-9DAE7302216B}"/>
              </a:ext>
            </a:extLst>
          </p:cNvPr>
          <p:cNvSpPr txBox="1"/>
          <p:nvPr/>
        </p:nvSpPr>
        <p:spPr>
          <a:xfrm>
            <a:off x="5788528" y="317438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59C4B8-6A7E-48DD-8CA9-D1C3D243124D}"/>
              </a:ext>
            </a:extLst>
          </p:cNvPr>
          <p:cNvSpPr txBox="1"/>
          <p:nvPr/>
        </p:nvSpPr>
        <p:spPr>
          <a:xfrm>
            <a:off x="5788528" y="43802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7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1"/>
          <p:cNvSpPr txBox="1">
            <a:spLocks/>
          </p:cNvSpPr>
          <p:nvPr/>
        </p:nvSpPr>
        <p:spPr>
          <a:xfrm>
            <a:off x="577972" y="391315"/>
            <a:ext cx="11538935" cy="468323"/>
          </a:xfrm>
          <a:prstGeom prst="rect">
            <a:avLst/>
          </a:prstGeom>
        </p:spPr>
        <p:txBody>
          <a:bodyPr vert="horz" lIns="121820" tIns="60911" rIns="121820" bIns="60911" rtlCol="0" anchor="ctr">
            <a:noAutofit/>
          </a:bodyPr>
          <a:lstStyle>
            <a:lvl1pPr marL="0" indent="0" algn="l" defTabSz="1187204" rtl="0" eaLnBrk="1" latinLnBrk="0" hangingPunct="1">
              <a:lnSpc>
                <a:spcPts val="3429"/>
              </a:lnSpc>
              <a:spcBef>
                <a:spcPts val="0"/>
              </a:spcBef>
              <a:buFont typeface="Arial" panose="020B0604020202020204" pitchFamily="34" charset="0"/>
              <a:buNone/>
              <a:defRPr sz="31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603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204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0808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4411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8012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1615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5218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48820" indent="0" algn="ctr" defTabSz="1187204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926">
              <a:spcBef>
                <a:spcPct val="0"/>
              </a:spcBef>
            </a:pPr>
            <a:r>
              <a:rPr lang="en-US" altLang="zh-CN" sz="3600" b="1" dirty="0">
                <a:solidFill>
                  <a:srgbClr val="C00000"/>
                </a:solidFill>
                <a:latin typeface="+mn-lt"/>
                <a:ea typeface="+mj-ea"/>
                <a:cs typeface="+mj-cs"/>
                <a:sym typeface="Arial" panose="020B0604020202020204" pitchFamily="34" charset="0"/>
              </a:rPr>
              <a:t>Next Steps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77972" y="1114167"/>
            <a:ext cx="10820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Continue coordination work with other inventory models (OPS area)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altLang="zh-CN" sz="2400" dirty="0"/>
              <a:t>Provide some equipment configuration examples</a:t>
            </a:r>
            <a:endParaRPr lang="en-US" altLang="zh-CN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Get more input from IP and microwave vendors/operators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Identify some more component-specific attributes and introduce more component types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Progressing to fix the remaining issues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Welcome to join our weekly discussion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/>
              <a:t>Meeting slot: Wednesday 3-4pm CEST (9-10am EDT)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Github</a:t>
            </a:r>
            <a:r>
              <a:rPr lang="en-US" altLang="zh-CN" sz="2400" dirty="0"/>
              <a:t>: </a:t>
            </a:r>
            <a:r>
              <a:rPr lang="en-US" altLang="zh-CN" sz="2400" dirty="0">
                <a:hlinkClick r:id="rId2"/>
              </a:rPr>
              <a:t>https://github.com/ietf-ccamp-wg/ietf-network-inventory</a:t>
            </a:r>
            <a:endParaRPr lang="en-US" altLang="zh-CN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6BAF-A893-4D90-BFB4-BDE2C98C7EC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624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15408</TotalTime>
  <Words>692</Words>
  <Application>Microsoft Office PowerPoint</Application>
  <PresentationFormat>Widescreen</PresentationFormat>
  <Paragraphs>123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 Unicode MS</vt:lpstr>
      <vt:lpstr>微软雅黑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Office Theme</vt:lpstr>
      <vt:lpstr> A YANG Data Model for Network Hardware Inventory</vt:lpstr>
      <vt:lpstr>UC1. Central View of Asset Management</vt:lpstr>
      <vt:lpstr>Updates Since IETF 115</vt:lpstr>
      <vt:lpstr>Why not augmenting Network YANG (RFC8345)</vt:lpstr>
      <vt:lpstr>Navigation from Topology to Inventory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yuchaode</dc:creator>
  <cp:lastModifiedBy>Italo Busi</cp:lastModifiedBy>
  <cp:revision>150</cp:revision>
  <dcterms:created xsi:type="dcterms:W3CDTF">2022-07-08T02:31:34Z</dcterms:created>
  <dcterms:modified xsi:type="dcterms:W3CDTF">2023-03-22T15:47:20Z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(2)2ir+Zt5zEym9KwJJUYl2SSrr6i4oasznoQmyp4nYtBqp0HjyVuVzO9U8qD8sFRSzCZ4ATp5Y
JuDl4HGfcPX7QYSlEXomUXdV+Y+QnsoAS1FcK5Esz7Ernhkj2Fe3wIHWI5W/RQHfC6Wd1u05
5JTHwQ0Si2XlzqQ0QsbSwcgQ7TxY4r9/UbjfgOV08Ds4Az+3/q7htLv5myUpNPOqh0f0fnLE
BsYkcHrm5+Z3mns+u9</vt:lpwstr>
  </property>
  <property fmtid="{D5CDD505-2E9C-101B-9397-08002B2CF9AE}" pid="3" name="_2015_ms_pID_7253431">
    <vt:lpwstr>IhCRofVi1Bfd/pEaXnd+QLZTOTwYM/5lh1kopfuf2TbCfFvY61+xg8
c/8SX8dUIkAeKdH2+6/1b9RrVHnfSYsLwGRDCgG+IpXuvUmnsy3zty2C7yMX3JztuXiFussY
nqRPqWTuhEn4ELOZ0VM+5i5VlyLQdqAh1M2ZQQmFsmCnfrtwAvZ5MAHUK6VR1bqiFwSCBkoj
3R/CQOW49eR1ymFY</vt:lpwstr>
  </property>
</Properties>
</file>