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6" d="100"/>
          <a:sy n="116" d="100"/>
        </p:scale>
        <p:origin x="-1816"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lang="en-US"/>
          </a:p>
        </p:txBody>
      </p:sp>
      <p:sp>
        <p:nvSpPr>
          <p:cNvPr id="4" name="Date Placeholder 3"/>
          <p:cNvSpPr>
            <a:spLocks noGrp="1"/>
          </p:cNvSpPr>
          <p:nvPr>
            <p:ph type="dt" sz="half" idx="10"/>
          </p:nvPr>
        </p:nvSpPr>
        <p:spPr/>
        <p:txBody>
          <a:bodyPr/>
          <a:lstStyle/>
          <a:p>
            <a:fld id="{B7486CE1-F4CD-2A47-97F7-ED9D68F411B8}" type="datetimeFigureOut">
              <a:rPr lang="en-US" smtClean="0"/>
              <a:t>15-10-12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A58410-2A59-F64F-82E9-2716465FBAEE}" type="slidenum">
              <a:rPr lang="en-US" smtClean="0"/>
              <a:t>‹#›</a:t>
            </a:fld>
            <a:endParaRPr lang="en-US"/>
          </a:p>
        </p:txBody>
      </p:sp>
    </p:spTree>
    <p:extLst>
      <p:ext uri="{BB962C8B-B14F-4D97-AF65-F5344CB8AC3E}">
        <p14:creationId xmlns:p14="http://schemas.microsoft.com/office/powerpoint/2010/main" val="372344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B7486CE1-F4CD-2A47-97F7-ED9D68F411B8}" type="datetimeFigureOut">
              <a:rPr lang="en-US" smtClean="0"/>
              <a:t>15-10-12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A58410-2A59-F64F-82E9-2716465FBAEE}" type="slidenum">
              <a:rPr lang="en-US" smtClean="0"/>
              <a:t>‹#›</a:t>
            </a:fld>
            <a:endParaRPr lang="en-US"/>
          </a:p>
        </p:txBody>
      </p:sp>
    </p:spTree>
    <p:extLst>
      <p:ext uri="{BB962C8B-B14F-4D97-AF65-F5344CB8AC3E}">
        <p14:creationId xmlns:p14="http://schemas.microsoft.com/office/powerpoint/2010/main" val="3470972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B7486CE1-F4CD-2A47-97F7-ED9D68F411B8}" type="datetimeFigureOut">
              <a:rPr lang="en-US" smtClean="0"/>
              <a:t>15-10-12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A58410-2A59-F64F-82E9-2716465FBAEE}" type="slidenum">
              <a:rPr lang="en-US" smtClean="0"/>
              <a:t>‹#›</a:t>
            </a:fld>
            <a:endParaRPr lang="en-US"/>
          </a:p>
        </p:txBody>
      </p:sp>
    </p:spTree>
    <p:extLst>
      <p:ext uri="{BB962C8B-B14F-4D97-AF65-F5344CB8AC3E}">
        <p14:creationId xmlns:p14="http://schemas.microsoft.com/office/powerpoint/2010/main" val="111392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B7486CE1-F4CD-2A47-97F7-ED9D68F411B8}" type="datetimeFigureOut">
              <a:rPr lang="en-US" smtClean="0"/>
              <a:t>15-10-12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A58410-2A59-F64F-82E9-2716465FBAEE}" type="slidenum">
              <a:rPr lang="en-US" smtClean="0"/>
              <a:t>‹#›</a:t>
            </a:fld>
            <a:endParaRPr lang="en-US"/>
          </a:p>
        </p:txBody>
      </p:sp>
    </p:spTree>
    <p:extLst>
      <p:ext uri="{BB962C8B-B14F-4D97-AF65-F5344CB8AC3E}">
        <p14:creationId xmlns:p14="http://schemas.microsoft.com/office/powerpoint/2010/main" val="4161313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fld id="{B7486CE1-F4CD-2A47-97F7-ED9D68F411B8}" type="datetimeFigureOut">
              <a:rPr lang="en-US" smtClean="0"/>
              <a:t>15-10-12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A58410-2A59-F64F-82E9-2716465FBAEE}" type="slidenum">
              <a:rPr lang="en-US" smtClean="0"/>
              <a:t>‹#›</a:t>
            </a:fld>
            <a:endParaRPr lang="en-US"/>
          </a:p>
        </p:txBody>
      </p:sp>
    </p:spTree>
    <p:extLst>
      <p:ext uri="{BB962C8B-B14F-4D97-AF65-F5344CB8AC3E}">
        <p14:creationId xmlns:p14="http://schemas.microsoft.com/office/powerpoint/2010/main" val="3103983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Date Placeholder 4"/>
          <p:cNvSpPr>
            <a:spLocks noGrp="1"/>
          </p:cNvSpPr>
          <p:nvPr>
            <p:ph type="dt" sz="half" idx="10"/>
          </p:nvPr>
        </p:nvSpPr>
        <p:spPr/>
        <p:txBody>
          <a:bodyPr/>
          <a:lstStyle/>
          <a:p>
            <a:fld id="{B7486CE1-F4CD-2A47-97F7-ED9D68F411B8}" type="datetimeFigureOut">
              <a:rPr lang="en-US" smtClean="0"/>
              <a:t>15-10-12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A58410-2A59-F64F-82E9-2716465FBAEE}" type="slidenum">
              <a:rPr lang="en-US" smtClean="0"/>
              <a:t>‹#›</a:t>
            </a:fld>
            <a:endParaRPr lang="en-US"/>
          </a:p>
        </p:txBody>
      </p:sp>
    </p:spTree>
    <p:extLst>
      <p:ext uri="{BB962C8B-B14F-4D97-AF65-F5344CB8AC3E}">
        <p14:creationId xmlns:p14="http://schemas.microsoft.com/office/powerpoint/2010/main" val="2065476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Date Placeholder 6"/>
          <p:cNvSpPr>
            <a:spLocks noGrp="1"/>
          </p:cNvSpPr>
          <p:nvPr>
            <p:ph type="dt" sz="half" idx="10"/>
          </p:nvPr>
        </p:nvSpPr>
        <p:spPr/>
        <p:txBody>
          <a:bodyPr/>
          <a:lstStyle/>
          <a:p>
            <a:fld id="{B7486CE1-F4CD-2A47-97F7-ED9D68F411B8}" type="datetimeFigureOut">
              <a:rPr lang="en-US" smtClean="0"/>
              <a:t>15-10-12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A58410-2A59-F64F-82E9-2716465FBAEE}" type="slidenum">
              <a:rPr lang="en-US" smtClean="0"/>
              <a:t>‹#›</a:t>
            </a:fld>
            <a:endParaRPr lang="en-US"/>
          </a:p>
        </p:txBody>
      </p:sp>
    </p:spTree>
    <p:extLst>
      <p:ext uri="{BB962C8B-B14F-4D97-AF65-F5344CB8AC3E}">
        <p14:creationId xmlns:p14="http://schemas.microsoft.com/office/powerpoint/2010/main" val="3120120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2"/>
          <p:cNvSpPr>
            <a:spLocks noGrp="1"/>
          </p:cNvSpPr>
          <p:nvPr>
            <p:ph type="dt" sz="half" idx="10"/>
          </p:nvPr>
        </p:nvSpPr>
        <p:spPr/>
        <p:txBody>
          <a:bodyPr/>
          <a:lstStyle/>
          <a:p>
            <a:fld id="{B7486CE1-F4CD-2A47-97F7-ED9D68F411B8}" type="datetimeFigureOut">
              <a:rPr lang="en-US" smtClean="0"/>
              <a:t>15-10-12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A58410-2A59-F64F-82E9-2716465FBAEE}" type="slidenum">
              <a:rPr lang="en-US" smtClean="0"/>
              <a:t>‹#›</a:t>
            </a:fld>
            <a:endParaRPr lang="en-US"/>
          </a:p>
        </p:txBody>
      </p:sp>
    </p:spTree>
    <p:extLst>
      <p:ext uri="{BB962C8B-B14F-4D97-AF65-F5344CB8AC3E}">
        <p14:creationId xmlns:p14="http://schemas.microsoft.com/office/powerpoint/2010/main" val="937527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486CE1-F4CD-2A47-97F7-ED9D68F411B8}" type="datetimeFigureOut">
              <a:rPr lang="en-US" smtClean="0"/>
              <a:t>15-10-12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A58410-2A59-F64F-82E9-2716465FBAEE}" type="slidenum">
              <a:rPr lang="en-US" smtClean="0"/>
              <a:t>‹#›</a:t>
            </a:fld>
            <a:endParaRPr lang="en-US"/>
          </a:p>
        </p:txBody>
      </p:sp>
    </p:spTree>
    <p:extLst>
      <p:ext uri="{BB962C8B-B14F-4D97-AF65-F5344CB8AC3E}">
        <p14:creationId xmlns:p14="http://schemas.microsoft.com/office/powerpoint/2010/main" val="2994982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B7486CE1-F4CD-2A47-97F7-ED9D68F411B8}" type="datetimeFigureOut">
              <a:rPr lang="en-US" smtClean="0"/>
              <a:t>15-10-12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A58410-2A59-F64F-82E9-2716465FBAEE}" type="slidenum">
              <a:rPr lang="en-US" smtClean="0"/>
              <a:t>‹#›</a:t>
            </a:fld>
            <a:endParaRPr lang="en-US"/>
          </a:p>
        </p:txBody>
      </p:sp>
    </p:spTree>
    <p:extLst>
      <p:ext uri="{BB962C8B-B14F-4D97-AF65-F5344CB8AC3E}">
        <p14:creationId xmlns:p14="http://schemas.microsoft.com/office/powerpoint/2010/main" val="3813419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B7486CE1-F4CD-2A47-97F7-ED9D68F411B8}" type="datetimeFigureOut">
              <a:rPr lang="en-US" smtClean="0"/>
              <a:t>15-10-12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A58410-2A59-F64F-82E9-2716465FBAEE}" type="slidenum">
              <a:rPr lang="en-US" smtClean="0"/>
              <a:t>‹#›</a:t>
            </a:fld>
            <a:endParaRPr lang="en-US"/>
          </a:p>
        </p:txBody>
      </p:sp>
    </p:spTree>
    <p:extLst>
      <p:ext uri="{BB962C8B-B14F-4D97-AF65-F5344CB8AC3E}">
        <p14:creationId xmlns:p14="http://schemas.microsoft.com/office/powerpoint/2010/main" val="252889502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CA"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486CE1-F4CD-2A47-97F7-ED9D68F411B8}" type="datetimeFigureOut">
              <a:rPr lang="en-US" smtClean="0"/>
              <a:t>15-10-12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A58410-2A59-F64F-82E9-2716465FBAEE}" type="slidenum">
              <a:rPr lang="en-US" smtClean="0"/>
              <a:t>‹#›</a:t>
            </a:fld>
            <a:endParaRPr lang="en-US"/>
          </a:p>
        </p:txBody>
      </p:sp>
    </p:spTree>
    <p:extLst>
      <p:ext uri="{BB962C8B-B14F-4D97-AF65-F5344CB8AC3E}">
        <p14:creationId xmlns:p14="http://schemas.microsoft.com/office/powerpoint/2010/main" val="4158760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Review RT-comments for draft-</a:t>
            </a:r>
            <a:r>
              <a:rPr lang="en-US" dirty="0" err="1" smtClean="0"/>
              <a:t>mtaillon</a:t>
            </a:r>
            <a:r>
              <a:rPr lang="en-US" dirty="0" smtClean="0"/>
              <a:t>-</a:t>
            </a:r>
            <a:r>
              <a:rPr lang="en-US" dirty="0" err="1" smtClean="0"/>
              <a:t>mpls</a:t>
            </a:r>
            <a:r>
              <a:rPr lang="en-US" dirty="0" smtClean="0"/>
              <a:t>-summary-</a:t>
            </a:r>
            <a:r>
              <a:rPr lang="en-US" dirty="0" err="1" smtClean="0"/>
              <a:t>frr</a:t>
            </a:r>
            <a:r>
              <a:rPr lang="en-US" dirty="0" smtClean="0"/>
              <a:t>-</a:t>
            </a:r>
            <a:r>
              <a:rPr lang="en-US" dirty="0" err="1" smtClean="0"/>
              <a:t>rsvpte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9731116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Comments[Greg]</a:t>
            </a:r>
            <a:endParaRPr lang="en-US" dirty="0"/>
          </a:p>
        </p:txBody>
      </p:sp>
      <p:sp>
        <p:nvSpPr>
          <p:cNvPr id="3" name="Content Placeholder 2"/>
          <p:cNvSpPr>
            <a:spLocks noGrp="1"/>
          </p:cNvSpPr>
          <p:nvPr>
            <p:ph idx="1"/>
          </p:nvPr>
        </p:nvSpPr>
        <p:spPr/>
        <p:txBody>
          <a:bodyPr>
            <a:normAutofit fontScale="47500" lnSpcReduction="20000"/>
          </a:bodyPr>
          <a:lstStyle/>
          <a:p>
            <a:r>
              <a:rPr lang="en-US" dirty="0"/>
              <a:t>The document intended to update RFC 4090 but I don't find that being stated clearly and the proposed procedures are not related to procedures defined in RFC 4090 for facility protection with a bypass tunnel. I would expect that the draft updates procedures discussed in Section 6.4 of RFC 4090.</a:t>
            </a:r>
          </a:p>
          <a:p>
            <a:r>
              <a:rPr lang="en-US" dirty="0"/>
              <a:t>Though not clearly stated, it appears that the intention to use the SUMMARY_FRR_BYPASS_ASSIGNMENT is in signaling working path. That appears as implicit implementation requirement towards a PLR to determine MP before forwarding Path message.</a:t>
            </a:r>
          </a:p>
          <a:p>
            <a:r>
              <a:rPr lang="en-US" dirty="0"/>
              <a:t>Section 2.1.1 states:</a:t>
            </a:r>
          </a:p>
          <a:p>
            <a:pPr marL="0" indent="0">
              <a:buNone/>
            </a:pPr>
            <a:r>
              <a:rPr lang="en-US" dirty="0"/>
              <a:t>   </a:t>
            </a:r>
            <a:r>
              <a:rPr lang="en-US" dirty="0" smtClean="0"/>
              <a:t>	The </a:t>
            </a:r>
            <a:r>
              <a:rPr lang="en-US" dirty="0"/>
              <a:t>PLR MUST generate a new </a:t>
            </a:r>
            <a:r>
              <a:rPr lang="en-US" dirty="0" err="1"/>
              <a:t>Message_Identifier</a:t>
            </a:r>
            <a:r>
              <a:rPr lang="en-US" dirty="0"/>
              <a:t> each time the</a:t>
            </a:r>
          </a:p>
          <a:p>
            <a:pPr marL="0" indent="0">
              <a:buNone/>
            </a:pPr>
            <a:r>
              <a:rPr lang="en-US" dirty="0" smtClean="0"/>
              <a:t>	</a:t>
            </a:r>
            <a:r>
              <a:rPr lang="en-US" dirty="0"/>
              <a:t>   SUMMARY_FRR_BYPASS_ASSIGNMENT </a:t>
            </a:r>
            <a:r>
              <a:rPr lang="en-US" dirty="0" err="1"/>
              <a:t>subobject</a:t>
            </a:r>
            <a:r>
              <a:rPr lang="en-US" dirty="0"/>
              <a:t> contents change; for </a:t>
            </a:r>
            <a:r>
              <a:rPr lang="en-US" dirty="0" smtClean="0"/>
              <a:t>	example</a:t>
            </a:r>
            <a:r>
              <a:rPr lang="en-US" dirty="0"/>
              <a:t>,</a:t>
            </a:r>
          </a:p>
          <a:p>
            <a:pPr marL="0" indent="0">
              <a:buNone/>
            </a:pPr>
            <a:r>
              <a:rPr lang="en-US" dirty="0" smtClean="0"/>
              <a:t>	</a:t>
            </a:r>
            <a:r>
              <a:rPr lang="en-US" dirty="0"/>
              <a:t>   when PLR changes the bypass tunnel assignment.</a:t>
            </a:r>
          </a:p>
          <a:p>
            <a:r>
              <a:rPr lang="en-US" dirty="0"/>
              <a:t>My question to Authors How a PLR can update MPs if the LER would not send the Path message</a:t>
            </a:r>
            <a:r>
              <a:rPr lang="en-US" dirty="0" smtClean="0"/>
              <a:t>?</a:t>
            </a:r>
            <a:br>
              <a:rPr lang="en-US" dirty="0" smtClean="0"/>
            </a:br>
            <a:r>
              <a:rPr lang="en-US" i="1" dirty="0">
                <a:solidFill>
                  <a:srgbClr val="FF6600"/>
                </a:solidFill>
              </a:rPr>
              <a:t>[TS]: The PLR originates a new Path message (that contains the changes in the SFRR BA sub-</a:t>
            </a:r>
            <a:r>
              <a:rPr lang="en-US" i="1" dirty="0" err="1">
                <a:solidFill>
                  <a:srgbClr val="FF6600"/>
                </a:solidFill>
              </a:rPr>
              <a:t>objs</a:t>
            </a:r>
            <a:r>
              <a:rPr lang="en-US" i="1" dirty="0">
                <a:solidFill>
                  <a:srgbClr val="FF6600"/>
                </a:solidFill>
              </a:rPr>
              <a:t>). This is not unusual for RSVP-TE LSP in accordance to rfc3209 section section-</a:t>
            </a:r>
            <a:r>
              <a:rPr lang="en-US" i="1" dirty="0" smtClean="0">
                <a:solidFill>
                  <a:srgbClr val="FF6600"/>
                </a:solidFill>
              </a:rPr>
              <a:t>4.4.3</a:t>
            </a:r>
          </a:p>
          <a:p>
            <a:pPr marL="0" indent="0">
              <a:buNone/>
            </a:pPr>
            <a:r>
              <a:rPr lang="en-US" i="1" dirty="0" smtClean="0">
                <a:solidFill>
                  <a:srgbClr val="FF6600"/>
                </a:solidFill>
              </a:rPr>
              <a:t>AI: quote rfc4090 for clearer example.</a:t>
            </a:r>
            <a:endParaRPr lang="en-US" i="1" dirty="0">
              <a:solidFill>
                <a:srgbClr val="FF6600"/>
              </a:solidFill>
            </a:endParaRPr>
          </a:p>
          <a:p>
            <a:endParaRPr lang="en-US" dirty="0"/>
          </a:p>
        </p:txBody>
      </p:sp>
    </p:spTree>
    <p:extLst>
      <p:ext uri="{BB962C8B-B14F-4D97-AF65-F5344CB8AC3E}">
        <p14:creationId xmlns:p14="http://schemas.microsoft.com/office/powerpoint/2010/main" val="342962415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Comments[Mach]</a:t>
            </a:r>
            <a:endParaRPr lang="en-US" dirty="0"/>
          </a:p>
        </p:txBody>
      </p:sp>
      <p:sp>
        <p:nvSpPr>
          <p:cNvPr id="3" name="Content Placeholder 2"/>
          <p:cNvSpPr>
            <a:spLocks noGrp="1"/>
          </p:cNvSpPr>
          <p:nvPr>
            <p:ph idx="1"/>
          </p:nvPr>
        </p:nvSpPr>
        <p:spPr/>
        <p:txBody>
          <a:bodyPr>
            <a:normAutofit/>
          </a:bodyPr>
          <a:lstStyle/>
          <a:p>
            <a:pPr marL="0" indent="0">
              <a:buNone/>
            </a:pPr>
            <a:r>
              <a:rPr lang="en-US" sz="1600" dirty="0" smtClean="0"/>
              <a:t>General </a:t>
            </a:r>
            <a:r>
              <a:rPr lang="en-US" sz="1600" dirty="0"/>
              <a:t>comments:</a:t>
            </a:r>
          </a:p>
          <a:p>
            <a:pPr>
              <a:buFont typeface="+mj-lt"/>
              <a:buAutoNum type="arabicPeriod"/>
            </a:pPr>
            <a:r>
              <a:rPr lang="en-US" sz="1600" dirty="0" smtClean="0"/>
              <a:t>Overall</a:t>
            </a:r>
            <a:r>
              <a:rPr lang="en-US" sz="1600" dirty="0"/>
              <a:t>, after reading the draft, I think the issue/requirement is valid, the solution is straightforward although the specific extensions need more discussions. The draft is ready to be considered as WG document.</a:t>
            </a:r>
          </a:p>
          <a:p>
            <a:pPr>
              <a:buFont typeface="+mj-lt"/>
              <a:buAutoNum type="arabicPeriod"/>
            </a:pPr>
            <a:r>
              <a:rPr lang="en-US" sz="1600" dirty="0" smtClean="0"/>
              <a:t>The </a:t>
            </a:r>
            <a:r>
              <a:rPr lang="en-US" sz="1600" dirty="0"/>
              <a:t>draft is not clear whether the solution is for P2Pt LSP or P2MP LSP or both</a:t>
            </a:r>
            <a:r>
              <a:rPr lang="en-US" sz="1600" dirty="0" smtClean="0"/>
              <a:t>.</a:t>
            </a:r>
            <a:br>
              <a:rPr lang="en-US" sz="1600" dirty="0" smtClean="0"/>
            </a:br>
            <a:r>
              <a:rPr lang="en-US" sz="1600" dirty="0" smtClean="0"/>
              <a:t>A: P2MP will be addressed in a future revision.</a:t>
            </a:r>
            <a:endParaRPr lang="en-US" sz="1600" dirty="0"/>
          </a:p>
          <a:p>
            <a:endParaRPr lang="en-US" sz="1600" dirty="0"/>
          </a:p>
          <a:p>
            <a:pPr marL="0" indent="0">
              <a:buNone/>
            </a:pPr>
            <a:r>
              <a:rPr lang="en-US" sz="1600" dirty="0"/>
              <a:t>Specific comments:</a:t>
            </a:r>
          </a:p>
          <a:p>
            <a:r>
              <a:rPr lang="en-US" sz="1600" dirty="0" smtClean="0"/>
              <a:t>Section </a:t>
            </a:r>
            <a:r>
              <a:rPr lang="en-US" sz="1600" dirty="0"/>
              <a:t>2.1</a:t>
            </a:r>
          </a:p>
          <a:p>
            <a:r>
              <a:rPr lang="en-US" sz="1600" dirty="0"/>
              <a:t>When defining the </a:t>
            </a:r>
            <a:r>
              <a:rPr lang="en-US" sz="1600" dirty="0" err="1"/>
              <a:t>Bypass_Group_Identifier</a:t>
            </a:r>
            <a:r>
              <a:rPr lang="en-US" sz="1600" dirty="0"/>
              <a:t> and </a:t>
            </a:r>
            <a:r>
              <a:rPr lang="en-US" sz="1600" dirty="0" err="1"/>
              <a:t>Summary_FRR_PLR_Generation_Identifier</a:t>
            </a:r>
            <a:r>
              <a:rPr lang="en-US" sz="1600" dirty="0"/>
              <a:t> fields, there is few text explain the meaning and purposes, I found some text in the signaling sections about the usage and purpose of the ids, but it's better to add more definition and description text at their definition places to make it clear and easy to read.</a:t>
            </a:r>
          </a:p>
          <a:p>
            <a:r>
              <a:rPr lang="en-US" sz="1600" dirty="0"/>
              <a:t>In addition, for </a:t>
            </a:r>
            <a:r>
              <a:rPr lang="en-US" sz="1600" dirty="0" err="1"/>
              <a:t>Summary_FRR_PLR_Generation_Identifier</a:t>
            </a:r>
            <a:r>
              <a:rPr lang="en-US" sz="1600" dirty="0"/>
              <a:t>, it does not specify the length</a:t>
            </a:r>
            <a:r>
              <a:rPr lang="en-US" sz="1600" dirty="0" smtClean="0"/>
              <a:t>.</a:t>
            </a:r>
            <a:endParaRPr lang="en-US" sz="1600" dirty="0"/>
          </a:p>
          <a:p>
            <a:r>
              <a:rPr lang="en-US" sz="1600" dirty="0" err="1"/>
              <a:t>Bypass_Group_Identifier</a:t>
            </a:r>
            <a:endParaRPr lang="en-US" sz="1600" dirty="0"/>
          </a:p>
          <a:p>
            <a:r>
              <a:rPr lang="en-US" sz="1600" dirty="0" err="1" smtClean="0"/>
              <a:t>Summary_FRR_PLR_Generation_Identifier</a:t>
            </a:r>
            <a:endParaRPr lang="en-US" sz="1600" dirty="0"/>
          </a:p>
        </p:txBody>
      </p:sp>
    </p:spTree>
    <p:extLst>
      <p:ext uri="{BB962C8B-B14F-4D97-AF65-F5344CB8AC3E}">
        <p14:creationId xmlns:p14="http://schemas.microsoft.com/office/powerpoint/2010/main" val="125407716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Comments[Mach] - </a:t>
            </a:r>
            <a:r>
              <a:rPr lang="en-US" dirty="0" err="1" smtClean="0"/>
              <a:t>ctd</a:t>
            </a:r>
            <a:endParaRPr lang="en-US" dirty="0"/>
          </a:p>
        </p:txBody>
      </p:sp>
      <p:sp>
        <p:nvSpPr>
          <p:cNvPr id="3" name="Content Placeholder 2"/>
          <p:cNvSpPr>
            <a:spLocks noGrp="1"/>
          </p:cNvSpPr>
          <p:nvPr>
            <p:ph idx="1"/>
          </p:nvPr>
        </p:nvSpPr>
        <p:spPr>
          <a:xfrm>
            <a:off x="457200" y="1600200"/>
            <a:ext cx="8229600" cy="4958079"/>
          </a:xfrm>
        </p:spPr>
        <p:txBody>
          <a:bodyPr>
            <a:noAutofit/>
          </a:bodyPr>
          <a:lstStyle/>
          <a:p>
            <a:r>
              <a:rPr lang="en-US" sz="1600" dirty="0" smtClean="0"/>
              <a:t>Section 2.2.1</a:t>
            </a:r>
            <a:br>
              <a:rPr lang="en-US" sz="1600" dirty="0" smtClean="0"/>
            </a:br>
            <a:r>
              <a:rPr lang="en-US" sz="1600" dirty="0" smtClean="0"/>
              <a:t>"The SUMMARY_FRR_BYPASS_ASSIGNMENT </a:t>
            </a:r>
            <a:r>
              <a:rPr lang="en-US" sz="1600" dirty="0" err="1" smtClean="0"/>
              <a:t>subobject</a:t>
            </a:r>
            <a:r>
              <a:rPr lang="en-US" sz="1600" dirty="0" smtClean="0"/>
              <a:t> is added in the RECORD_ROUTE</a:t>
            </a:r>
            <a:br>
              <a:rPr lang="en-US" sz="1600" dirty="0" smtClean="0"/>
            </a:br>
            <a:r>
              <a:rPr lang="en-US" sz="1600" dirty="0" smtClean="0"/>
              <a:t>object prior to adding the node's IP address. A node MUST NOT add a</a:t>
            </a:r>
            <a:br>
              <a:rPr lang="en-US" sz="1600" dirty="0" smtClean="0"/>
            </a:br>
            <a:r>
              <a:rPr lang="en-US" sz="1600" dirty="0" smtClean="0"/>
              <a:t>SUMMARY_FRR_BYPASS_ASSIGNMENT </a:t>
            </a:r>
            <a:r>
              <a:rPr lang="en-US" sz="1600" dirty="0" err="1" smtClean="0"/>
              <a:t>subobject</a:t>
            </a:r>
            <a:r>
              <a:rPr lang="en-US" sz="1600" dirty="0" smtClean="0"/>
              <a:t> without also adding the node's IPv4 or IPv6 </a:t>
            </a:r>
            <a:r>
              <a:rPr lang="en-US" sz="1600" dirty="0" err="1" smtClean="0"/>
              <a:t>subobject</a:t>
            </a:r>
            <a:r>
              <a:rPr lang="en-US" sz="1600" dirty="0" smtClean="0"/>
              <a:t>.”</a:t>
            </a:r>
          </a:p>
          <a:p>
            <a:r>
              <a:rPr lang="en-US" sz="1600" dirty="0" smtClean="0"/>
              <a:t>What's the reason for that the SUMMARY_FRR_BYPASS_ASSIGNMENT </a:t>
            </a:r>
            <a:r>
              <a:rPr lang="en-US" sz="1600" dirty="0" err="1" smtClean="0"/>
              <a:t>subobject</a:t>
            </a:r>
            <a:r>
              <a:rPr lang="en-US" sz="1600" dirty="0" smtClean="0"/>
              <a:t> must be added prior to adding the node's IP address? And the above two sentences may bring more difficulties to the implementation, since whether SUMMARY_FRR_BYPASS_ASSIGNMENT is added depends on whether the node's IP is added, but it does requires to add the SUMMARY_FRR_BYPASS_ASSIGNMENT firstly, if later the node's IP address will not be added, is the added SUMMARY_FRR_BYPASS_ASSIGNMENT going to be removed? Seems some rewording needs here.</a:t>
            </a:r>
          </a:p>
          <a:p>
            <a:r>
              <a:rPr lang="en-US" sz="1600" dirty="0" smtClean="0"/>
              <a:t>XXXXXXX differ to Lou’s comments</a:t>
            </a:r>
            <a:endParaRPr lang="en-US" sz="1600" dirty="0" smtClean="0"/>
          </a:p>
          <a:p>
            <a:r>
              <a:rPr lang="en-US" sz="1600" dirty="0" smtClean="0"/>
              <a:t>Section 2.2.2</a:t>
            </a:r>
            <a:br>
              <a:rPr lang="en-US" sz="1600" dirty="0" smtClean="0"/>
            </a:br>
            <a:r>
              <a:rPr lang="en-US" sz="1600" dirty="0" smtClean="0"/>
              <a:t>The MP first ensures the existence of the bypass tunnel and that the</a:t>
            </a:r>
            <a:br>
              <a:rPr lang="en-US" sz="1600" dirty="0" smtClean="0"/>
            </a:br>
            <a:r>
              <a:rPr lang="en-US" sz="1600" dirty="0" err="1" smtClean="0"/>
              <a:t>Bypass_Group_Identifier</a:t>
            </a:r>
            <a:r>
              <a:rPr lang="en-US" sz="1600" dirty="0" smtClean="0"/>
              <a:t> is not already active.  That is, an LSP cannot join a group that is already active.</a:t>
            </a:r>
          </a:p>
          <a:p>
            <a:r>
              <a:rPr lang="en-US" sz="1600" dirty="0" smtClean="0"/>
              <a:t>What's is called that a </a:t>
            </a:r>
            <a:r>
              <a:rPr lang="en-US" sz="1600" dirty="0" err="1" smtClean="0"/>
              <a:t>Bypass_Group_Identifier</a:t>
            </a:r>
            <a:r>
              <a:rPr lang="en-US" sz="1600" dirty="0" smtClean="0"/>
              <a:t> is active? Looking through the document, since there is no definition and description about "</a:t>
            </a:r>
            <a:r>
              <a:rPr lang="en-US" sz="1600" dirty="0" err="1" smtClean="0"/>
              <a:t>Bypass_Group_Identifier</a:t>
            </a:r>
            <a:r>
              <a:rPr lang="en-US" sz="1600" dirty="0" smtClean="0"/>
              <a:t> active".</a:t>
            </a:r>
          </a:p>
          <a:p>
            <a:endParaRPr lang="en-US" sz="1600" dirty="0"/>
          </a:p>
        </p:txBody>
      </p:sp>
    </p:spTree>
    <p:extLst>
      <p:ext uri="{BB962C8B-B14F-4D97-AF65-F5344CB8AC3E}">
        <p14:creationId xmlns:p14="http://schemas.microsoft.com/office/powerpoint/2010/main" val="125407716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Comments[Eric]</a:t>
            </a:r>
            <a:endParaRPr lang="en-US" dirty="0"/>
          </a:p>
        </p:txBody>
      </p:sp>
      <p:sp>
        <p:nvSpPr>
          <p:cNvPr id="3" name="Content Placeholder 2"/>
          <p:cNvSpPr>
            <a:spLocks noGrp="1"/>
          </p:cNvSpPr>
          <p:nvPr>
            <p:ph idx="1"/>
          </p:nvPr>
        </p:nvSpPr>
        <p:spPr/>
        <p:txBody>
          <a:bodyPr>
            <a:normAutofit lnSpcReduction="10000"/>
          </a:bodyPr>
          <a:lstStyle/>
          <a:p>
            <a:r>
              <a:rPr lang="en-US" dirty="0"/>
              <a:t>I have read this document and I </a:t>
            </a:r>
            <a:r>
              <a:rPr lang="en-US" dirty="0" err="1"/>
              <a:t>agee</a:t>
            </a:r>
            <a:r>
              <a:rPr lang="en-US" dirty="0"/>
              <a:t> with Mach that the issue is valid and the solution is straightforward.  I can tell you from experience that this problem needs solving, so I think the document is ready to proceed as a WG draft.  There are parts of the document that need some cleanup and I agree with both Mach and Greg that there are parts that are unclear, but that's not a blocker to WG acceptance</a:t>
            </a:r>
            <a:r>
              <a:rPr lang="en-US" dirty="0" smtClean="0"/>
              <a:t>.</a:t>
            </a:r>
            <a:endParaRPr lang="en-US" dirty="0"/>
          </a:p>
        </p:txBody>
      </p:sp>
    </p:spTree>
    <p:extLst>
      <p:ext uri="{BB962C8B-B14F-4D97-AF65-F5344CB8AC3E}">
        <p14:creationId xmlns:p14="http://schemas.microsoft.com/office/powerpoint/2010/main" val="72770396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Comments[Lou]</a:t>
            </a:r>
            <a:endParaRPr lang="en-US" dirty="0"/>
          </a:p>
        </p:txBody>
      </p:sp>
      <p:sp>
        <p:nvSpPr>
          <p:cNvPr id="3" name="Content Placeholder 2"/>
          <p:cNvSpPr>
            <a:spLocks noGrp="1"/>
          </p:cNvSpPr>
          <p:nvPr>
            <p:ph idx="1"/>
          </p:nvPr>
        </p:nvSpPr>
        <p:spPr>
          <a:xfrm>
            <a:off x="457200" y="1244442"/>
            <a:ext cx="8431865" cy="5440362"/>
          </a:xfrm>
        </p:spPr>
        <p:txBody>
          <a:bodyPr>
            <a:noAutofit/>
          </a:bodyPr>
          <a:lstStyle/>
          <a:p>
            <a:pPr marL="0" indent="0">
              <a:buNone/>
            </a:pPr>
            <a:r>
              <a:rPr lang="en-US" sz="2000" dirty="0" smtClean="0"/>
              <a:t>WRT </a:t>
            </a:r>
            <a:r>
              <a:rPr lang="en-US" sz="2000" dirty="0"/>
              <a:t>SUMMARY_FRR_BYPASS_ACTIVE </a:t>
            </a:r>
            <a:r>
              <a:rPr lang="en-US" sz="2000" dirty="0" smtClean="0"/>
              <a:t>object</a:t>
            </a:r>
            <a:endParaRPr lang="en-US" sz="2000" dirty="0"/>
          </a:p>
          <a:p>
            <a:r>
              <a:rPr lang="en-US" sz="2000" dirty="0"/>
              <a:t>RSVP object space is a pretty scarce resource and it seems we have </a:t>
            </a:r>
            <a:r>
              <a:rPr lang="en-US" sz="2000" dirty="0" smtClean="0"/>
              <a:t>a number </a:t>
            </a:r>
            <a:r>
              <a:rPr lang="en-US" sz="2000" dirty="0"/>
              <a:t>of existing objects that could be reused to support transport </a:t>
            </a:r>
            <a:r>
              <a:rPr lang="en-US" sz="2000" dirty="0" smtClean="0"/>
              <a:t>of the </a:t>
            </a:r>
            <a:r>
              <a:rPr lang="en-US" sz="2000" dirty="0"/>
              <a:t>required information.  Some candidates include: the </a:t>
            </a:r>
            <a:r>
              <a:rPr lang="en-US" sz="2000" dirty="0" smtClean="0"/>
              <a:t>Association object </a:t>
            </a:r>
            <a:r>
              <a:rPr lang="en-US" sz="2000" dirty="0"/>
              <a:t>with a new association type; or perhaps the </a:t>
            </a:r>
            <a:r>
              <a:rPr lang="en-US" sz="2000" dirty="0" smtClean="0"/>
              <a:t>PRIMARY_PATH_ROUTE Object </a:t>
            </a:r>
            <a:r>
              <a:rPr lang="en-US" sz="2000" dirty="0"/>
              <a:t>with a new C-type</a:t>
            </a:r>
            <a:r>
              <a:rPr lang="en-US" sz="2000" dirty="0" smtClean="0"/>
              <a:t>.</a:t>
            </a:r>
            <a:br>
              <a:rPr lang="en-US" sz="2000" dirty="0" smtClean="0"/>
            </a:br>
            <a:r>
              <a:rPr lang="en-US" sz="2000" i="1" dirty="0" smtClean="0">
                <a:solidFill>
                  <a:srgbClr val="FF6600"/>
                </a:solidFill>
              </a:rPr>
              <a:t>[TS]: rfc6780:</a:t>
            </a:r>
            <a:br>
              <a:rPr lang="en-US" sz="2000" i="1" dirty="0" smtClean="0">
                <a:solidFill>
                  <a:srgbClr val="FF6600"/>
                </a:solidFill>
              </a:rPr>
            </a:br>
            <a:r>
              <a:rPr lang="en-US" sz="2000" i="1" dirty="0" smtClean="0">
                <a:solidFill>
                  <a:srgbClr val="FF6600"/>
                </a:solidFill>
              </a:rPr>
              <a:t>“The RSVP ASSOCIATION object was defined in the context of GMPLS- controlled Label Switched Paths (LSPs).  In this context, the object is used to associate recovery LSPs with the LSP they are protecting.”</a:t>
            </a:r>
          </a:p>
          <a:p>
            <a:pPr marL="0" indent="0">
              <a:buNone/>
            </a:pPr>
            <a:r>
              <a:rPr lang="en-US" sz="2000" dirty="0"/>
              <a:t>SUMMARY_FRR_BYPASS_ASSIGNMENT </a:t>
            </a:r>
            <a:r>
              <a:rPr lang="en-US" sz="2000" dirty="0" err="1" smtClean="0"/>
              <a:t>subobjects</a:t>
            </a:r>
            <a:endParaRPr lang="en-US" sz="2000" dirty="0"/>
          </a:p>
          <a:p>
            <a:r>
              <a:rPr lang="en-US" sz="2000" dirty="0"/>
              <a:t>While RFC4090 makes use of RRO carried information, it does so </a:t>
            </a:r>
            <a:r>
              <a:rPr lang="en-US" sz="2000" dirty="0" smtClean="0"/>
              <a:t>without changing </a:t>
            </a:r>
            <a:r>
              <a:rPr lang="en-US" sz="2000" dirty="0"/>
              <a:t>the RRO format.  (At the time, I recall some used this </a:t>
            </a:r>
            <a:r>
              <a:rPr lang="en-US" sz="2000" dirty="0" smtClean="0"/>
              <a:t>as justification </a:t>
            </a:r>
            <a:r>
              <a:rPr lang="en-US" sz="2000" dirty="0"/>
              <a:t>for RRO usage </a:t>
            </a:r>
            <a:r>
              <a:rPr lang="en-US" sz="2000" dirty="0" err="1"/>
              <a:t>vs</a:t>
            </a:r>
            <a:r>
              <a:rPr lang="en-US" sz="2000" dirty="0"/>
              <a:t> introducing new formats.)  The new </a:t>
            </a:r>
            <a:r>
              <a:rPr lang="en-US" sz="2000" dirty="0" err="1" smtClean="0"/>
              <a:t>Sos</a:t>
            </a:r>
            <a:r>
              <a:rPr lang="en-US" sz="2000" dirty="0" smtClean="0"/>
              <a:t> introduce </a:t>
            </a:r>
            <a:r>
              <a:rPr lang="en-US" sz="2000" dirty="0"/>
              <a:t>new information and don't seem to be particularly linked </a:t>
            </a:r>
            <a:r>
              <a:rPr lang="en-US" sz="2000" dirty="0" smtClean="0"/>
              <a:t>to normal </a:t>
            </a:r>
            <a:r>
              <a:rPr lang="en-US" sz="2000" dirty="0"/>
              <a:t>RRO operation -- and more significantly really defining </a:t>
            </a:r>
            <a:r>
              <a:rPr lang="en-US" sz="2000" dirty="0" smtClean="0"/>
              <a:t>new transit</a:t>
            </a:r>
            <a:r>
              <a:rPr lang="en-US" sz="2000" dirty="0"/>
              <a:t>-node to transit-node signaling </a:t>
            </a:r>
            <a:r>
              <a:rPr lang="en-US" sz="2000" dirty="0" smtClean="0"/>
              <a:t>semantics:</a:t>
            </a:r>
            <a:br>
              <a:rPr lang="en-US" sz="2000" dirty="0" smtClean="0"/>
            </a:br>
            <a:r>
              <a:rPr lang="en-US" sz="2000" dirty="0" smtClean="0">
                <a:solidFill>
                  <a:srgbClr val="FF6600"/>
                </a:solidFill>
              </a:rPr>
              <a:t/>
            </a:r>
            <a:br>
              <a:rPr lang="en-US" sz="2000" dirty="0" smtClean="0">
                <a:solidFill>
                  <a:srgbClr val="FF6600"/>
                </a:solidFill>
              </a:rPr>
            </a:br>
            <a:r>
              <a:rPr lang="en-US" sz="2000" i="1" dirty="0" smtClean="0">
                <a:solidFill>
                  <a:srgbClr val="FF6600"/>
                </a:solidFill>
              </a:rPr>
              <a:t>[</a:t>
            </a:r>
            <a:r>
              <a:rPr lang="en-US" sz="2000" i="1" dirty="0">
                <a:solidFill>
                  <a:srgbClr val="FF6600"/>
                </a:solidFill>
              </a:rPr>
              <a:t>TS]: the new SO, is recording local information that if intercepted </a:t>
            </a:r>
            <a:r>
              <a:rPr lang="en-US" sz="2000" i="1" dirty="0" smtClean="0">
                <a:solidFill>
                  <a:srgbClr val="FF6600"/>
                </a:solidFill>
              </a:rPr>
              <a:t>by another </a:t>
            </a:r>
            <a:r>
              <a:rPr lang="en-US" sz="2000" i="1" dirty="0">
                <a:solidFill>
                  <a:srgbClr val="FF6600"/>
                </a:solidFill>
              </a:rPr>
              <a:t>LSR (PLR or MP that understands it) can use it for further </a:t>
            </a:r>
            <a:r>
              <a:rPr lang="en-US" sz="2000" i="1" dirty="0" smtClean="0">
                <a:solidFill>
                  <a:srgbClr val="FF6600"/>
                </a:solidFill>
              </a:rPr>
              <a:t>summary FRR </a:t>
            </a:r>
            <a:r>
              <a:rPr lang="en-US" sz="2000" i="1" dirty="0">
                <a:solidFill>
                  <a:srgbClr val="FF6600"/>
                </a:solidFill>
              </a:rPr>
              <a:t>processing. This resembles to an extent what other RRO SOs do </a:t>
            </a:r>
            <a:r>
              <a:rPr lang="en-US" sz="2000" i="1" dirty="0" smtClean="0">
                <a:solidFill>
                  <a:srgbClr val="FF6600"/>
                </a:solidFill>
              </a:rPr>
              <a:t>today (</a:t>
            </a:r>
            <a:r>
              <a:rPr lang="en-US" sz="2000" i="1" dirty="0">
                <a:solidFill>
                  <a:srgbClr val="FF6600"/>
                </a:solidFill>
              </a:rPr>
              <a:t>e.g. node-id and label </a:t>
            </a:r>
            <a:r>
              <a:rPr lang="en-US" sz="2000" i="1" dirty="0" err="1">
                <a:solidFill>
                  <a:srgbClr val="FF6600"/>
                </a:solidFill>
              </a:rPr>
              <a:t>Sos</a:t>
            </a:r>
            <a:r>
              <a:rPr lang="en-US" sz="2000" i="1" dirty="0">
                <a:solidFill>
                  <a:srgbClr val="FF6600"/>
                </a:solidFill>
              </a:rPr>
              <a:t>) for regular </a:t>
            </a:r>
            <a:r>
              <a:rPr lang="en-US" sz="2000" i="1" dirty="0" smtClean="0">
                <a:solidFill>
                  <a:srgbClr val="FF6600"/>
                </a:solidFill>
              </a:rPr>
              <a:t>FRR</a:t>
            </a:r>
            <a:endParaRPr lang="en-US" sz="2000" i="1" dirty="0">
              <a:solidFill>
                <a:srgbClr val="FF6600"/>
              </a:solidFill>
            </a:endParaRPr>
          </a:p>
        </p:txBody>
      </p:sp>
    </p:spTree>
    <p:extLst>
      <p:ext uri="{BB962C8B-B14F-4D97-AF65-F5344CB8AC3E}">
        <p14:creationId xmlns:p14="http://schemas.microsoft.com/office/powerpoint/2010/main" val="147038794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Comments[Lou]</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The PLR notifies the MP of the bypass tunnel assignment via adding a </a:t>
            </a:r>
            <a:r>
              <a:rPr lang="en-US" dirty="0" smtClean="0"/>
              <a:t>SUMMARY_FRR_BYPASS_ASSIGNMENT </a:t>
            </a:r>
            <a:r>
              <a:rPr lang="en-US" dirty="0" err="1" smtClean="0"/>
              <a:t>subobject</a:t>
            </a:r>
            <a:r>
              <a:rPr lang="en-US" dirty="0" smtClean="0"/>
              <a:t> to the RSVP Path message RECORD_ROUTE object …</a:t>
            </a:r>
            <a:br>
              <a:rPr lang="en-US" dirty="0" smtClean="0"/>
            </a:br>
            <a:r>
              <a:rPr lang="en-US" dirty="0" smtClean="0"/>
              <a:t/>
            </a:r>
            <a:br>
              <a:rPr lang="en-US" dirty="0" smtClean="0"/>
            </a:br>
            <a:r>
              <a:rPr lang="en-US" dirty="0" smtClean="0"/>
              <a:t>The MP acknowledges the PLR's assignment by </a:t>
            </a:r>
            <a:r>
              <a:rPr lang="en-US" dirty="0" err="1" smtClean="0"/>
              <a:t>signalling</a:t>
            </a:r>
            <a:r>
              <a:rPr lang="en-US" dirty="0" smtClean="0"/>
              <a:t> a   SUMMARY_FRR_BYPASS_ASSIGNMENT </a:t>
            </a:r>
            <a:r>
              <a:rPr lang="en-US" dirty="0" err="1" smtClean="0"/>
              <a:t>subobject</a:t>
            </a:r>
            <a:r>
              <a:rPr lang="en-US" dirty="0" smtClean="0"/>
              <a:t> within the RSVP </a:t>
            </a:r>
            <a:r>
              <a:rPr lang="en-US" dirty="0" err="1" smtClean="0"/>
              <a:t>Resv</a:t>
            </a:r>
            <a:r>
              <a:rPr lang="en-US" dirty="0" smtClean="0"/>
              <a:t> </a:t>
            </a:r>
            <a:r>
              <a:rPr lang="en-US" dirty="0" err="1" smtClean="0"/>
              <a:t>messsage</a:t>
            </a:r>
            <a:r>
              <a:rPr lang="en-US" dirty="0" smtClean="0"/>
              <a:t> RECORD_ROUTE object.</a:t>
            </a:r>
          </a:p>
          <a:p>
            <a:pPr marL="0" indent="0">
              <a:buNone/>
            </a:pPr>
            <a:endParaRPr lang="en-US" dirty="0" smtClean="0"/>
          </a:p>
          <a:p>
            <a:r>
              <a:rPr lang="en-US" dirty="0" smtClean="0"/>
              <a:t>IMO </a:t>
            </a:r>
            <a:r>
              <a:rPr lang="en-US" dirty="0"/>
              <a:t>this usage of RRO is really wrong (and is easily broken </a:t>
            </a:r>
            <a:r>
              <a:rPr lang="en-US" dirty="0" smtClean="0"/>
              <a:t>by application </a:t>
            </a:r>
            <a:r>
              <a:rPr lang="en-US" dirty="0"/>
              <a:t>of RRO policies).  I think extending an existing </a:t>
            </a:r>
            <a:r>
              <a:rPr lang="en-US" dirty="0" smtClean="0"/>
              <a:t>object class </a:t>
            </a:r>
            <a:r>
              <a:rPr lang="en-US" dirty="0"/>
              <a:t>is a better approach. Extending one of the existing FRR </a:t>
            </a:r>
            <a:r>
              <a:rPr lang="en-US" dirty="0" smtClean="0"/>
              <a:t>objects would </a:t>
            </a:r>
            <a:r>
              <a:rPr lang="en-US" dirty="0"/>
              <a:t>probably be cleanest, but think the authors should consider </a:t>
            </a:r>
            <a:r>
              <a:rPr lang="en-US" dirty="0" smtClean="0"/>
              <a:t>and propose </a:t>
            </a:r>
            <a:r>
              <a:rPr lang="en-US" dirty="0"/>
              <a:t>their preference</a:t>
            </a:r>
            <a:r>
              <a:rPr lang="en-US" dirty="0" smtClean="0"/>
              <a:t>.</a:t>
            </a:r>
            <a:br>
              <a:rPr lang="en-US" dirty="0" smtClean="0"/>
            </a:br>
            <a:r>
              <a:rPr lang="en-US" i="1" dirty="0">
                <a:solidFill>
                  <a:srgbClr val="FF6600"/>
                </a:solidFill>
              </a:rPr>
              <a:t>[TS]: yes, the comment (about RRO policies) is rightfully correct. .. </a:t>
            </a:r>
            <a:r>
              <a:rPr lang="en-US" i="1" dirty="0" smtClean="0">
                <a:solidFill>
                  <a:srgbClr val="FF6600"/>
                </a:solidFill>
              </a:rPr>
              <a:t>but also </a:t>
            </a:r>
            <a:r>
              <a:rPr lang="en-US" i="1" dirty="0">
                <a:solidFill>
                  <a:srgbClr val="FF6600"/>
                </a:solidFill>
              </a:rPr>
              <a:t>applicable to existing RRO/SO(s) (e.g. node-id and/or label SO</a:t>
            </a:r>
            <a:r>
              <a:rPr lang="en-US" i="1" dirty="0" smtClean="0">
                <a:solidFill>
                  <a:srgbClr val="FF6600"/>
                </a:solidFill>
              </a:rPr>
              <a:t>) needed </a:t>
            </a:r>
            <a:r>
              <a:rPr lang="en-US" i="1" dirty="0">
                <a:solidFill>
                  <a:srgbClr val="FF6600"/>
                </a:solidFill>
              </a:rPr>
              <a:t>for proper FRR too. That said, will discuss extension of </a:t>
            </a:r>
            <a:r>
              <a:rPr lang="en-US" i="1" dirty="0" smtClean="0">
                <a:solidFill>
                  <a:srgbClr val="FF6600"/>
                </a:solidFill>
              </a:rPr>
              <a:t>an existing </a:t>
            </a:r>
            <a:r>
              <a:rPr lang="en-US" i="1" dirty="0">
                <a:solidFill>
                  <a:srgbClr val="FF6600"/>
                </a:solidFill>
              </a:rPr>
              <a:t>(FRR) object amongst the authors for (dis)advantages.</a:t>
            </a:r>
          </a:p>
        </p:txBody>
      </p:sp>
    </p:spTree>
    <p:extLst>
      <p:ext uri="{BB962C8B-B14F-4D97-AF65-F5344CB8AC3E}">
        <p14:creationId xmlns:p14="http://schemas.microsoft.com/office/powerpoint/2010/main" val="147038794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Comments[Lou]</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When [RFC4090] isn't being used, the association between segment recovery LSPs with other LSPs is indicated using the ASSOCIATION object defined in [RFC4872].  The ASSOCIATION object is used to associate recovery LSPs with the LSP they are protecting. Working and protecting LSPs, as well as primary and secondary LSPs, are identified using LSP Status as described in [RFC4872].  The O-bit in the segment flags portion of the PROTECTION object is used to identify when a recovery LSP is carrying the normal (active) traffic.</a:t>
            </a:r>
          </a:p>
        </p:txBody>
      </p:sp>
    </p:spTree>
    <p:extLst>
      <p:ext uri="{BB962C8B-B14F-4D97-AF65-F5344CB8AC3E}">
        <p14:creationId xmlns:p14="http://schemas.microsoft.com/office/powerpoint/2010/main" val="40189566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mention the </a:t>
            </a:r>
            <a:r>
              <a:rPr lang="en-US" dirty="0" err="1" smtClean="0"/>
              <a:t>bidir</a:t>
            </a:r>
            <a:r>
              <a:rPr lang="en-US" dirty="0" smtClean="0"/>
              <a:t>-</a:t>
            </a:r>
            <a:r>
              <a:rPr lang="en-US" smtClean="0"/>
              <a:t>FRR draft</a:t>
            </a:r>
            <a:endParaRPr lang="en-US" dirty="0" smtClean="0"/>
          </a:p>
        </p:txBody>
      </p:sp>
    </p:spTree>
    <p:extLst>
      <p:ext uri="{BB962C8B-B14F-4D97-AF65-F5344CB8AC3E}">
        <p14:creationId xmlns:p14="http://schemas.microsoft.com/office/powerpoint/2010/main" val="2143240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1211</TotalTime>
  <Words>384</Words>
  <Application>Microsoft Macintosh PowerPoint</Application>
  <PresentationFormat>On-screen Show (4:3)</PresentationFormat>
  <Paragraphs>41</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Review RT-comments for draft-mtaillon-mpls-summary-frr-rsvpte</vt:lpstr>
      <vt:lpstr>Comments[Greg]</vt:lpstr>
      <vt:lpstr>Comments[Mach]</vt:lpstr>
      <vt:lpstr>Comments[Mach] - ctd</vt:lpstr>
      <vt:lpstr>Comments[Eric]</vt:lpstr>
      <vt:lpstr>Comments[Lou]</vt:lpstr>
      <vt:lpstr>Comments[Lou]</vt:lpstr>
      <vt:lpstr>Comments[Lou]</vt:lpstr>
      <vt:lpstr>PowerPoint Presentation</vt:lpstr>
    </vt:vector>
  </TitlesOfParts>
  <Company>Cisco Systems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Tarek Saad</dc:creator>
  <cp:lastModifiedBy>Tarek Saad</cp:lastModifiedBy>
  <cp:revision>21</cp:revision>
  <dcterms:created xsi:type="dcterms:W3CDTF">2015-10-12T21:45:41Z</dcterms:created>
  <dcterms:modified xsi:type="dcterms:W3CDTF">2015-10-13T17:57:38Z</dcterms:modified>
</cp:coreProperties>
</file>