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7"/>
  </p:notesMasterIdLst>
  <p:handoutMasterIdLst>
    <p:handoutMasterId r:id="rId18"/>
  </p:handoutMasterIdLst>
  <p:sldIdLst>
    <p:sldId id="284" r:id="rId6"/>
    <p:sldId id="2103812524" r:id="rId7"/>
    <p:sldId id="2103812534" r:id="rId8"/>
    <p:sldId id="2103812518" r:id="rId9"/>
    <p:sldId id="2103812525" r:id="rId10"/>
    <p:sldId id="2103812526" r:id="rId11"/>
    <p:sldId id="2103812527" r:id="rId12"/>
    <p:sldId id="290" r:id="rId13"/>
    <p:sldId id="550143342" r:id="rId14"/>
    <p:sldId id="550143379" r:id="rId15"/>
    <p:sldId id="550143362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24"/>
            <p14:sldId id="2103812534"/>
            <p14:sldId id="2103812518"/>
            <p14:sldId id="2103812525"/>
            <p14:sldId id="2103812526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  <a:srgbClr val="6EBE4A"/>
    <a:srgbClr val="EF7B76"/>
    <a:srgbClr val="FFFFFF"/>
    <a:srgbClr val="FFFF99"/>
    <a:srgbClr val="519234"/>
    <a:srgbClr val="D2B400"/>
    <a:srgbClr val="D1CC00"/>
    <a:srgbClr val="FEE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6846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518" y="120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hyperlink" Target="https://software.intel.com/content/www/us/en/develop/topics/software-guard-extensions.html" TargetMode="External"/><Relationship Id="rId3" Type="http://schemas.openxmlformats.org/officeDocument/2006/relationships/image" Target="../media/image1.wmf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cloud.google.com/compute/confidential-vm/docs/monitoring" TargetMode="External"/><Relationship Id="rId20" Type="http://schemas.openxmlformats.org/officeDocument/2006/relationships/hyperlink" Target="https://aws.amazon.com/ec2/nitr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464235" cy="6447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Attestation Results for Connectivity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hw-instance-unknown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Attested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pic>
        <p:nvPicPr>
          <p:cNvPr id="56" name="Picture 24" descr="EndUser Female">
            <a:extLst>
              <a:ext uri="{FF2B5EF4-FFF2-40B4-BE49-F238E27FC236}">
                <a16:creationId xmlns:a16="http://schemas.microsoft.com/office/drawing/2014/main" id="{E29D4DC4-ED83-4D45-903D-4771DB9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298" y="1719028"/>
            <a:ext cx="568941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64BD46F1-CE0A-4A98-95FD-31C1F5097BEC}"/>
                </a:ext>
              </a:extLst>
            </p:cNvPr>
            <p:cNvSpPr/>
            <p:nvPr/>
          </p:nvSpPr>
          <p:spPr bwMode="auto">
            <a:xfrm>
              <a:off x="7588539" y="3108245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6C1D622E-0E54-4964-A0F5-F40DDA80A3F7}"/>
                </a:ext>
              </a:extLst>
            </p:cNvPr>
            <p:cNvSpPr/>
            <p:nvPr/>
          </p:nvSpPr>
          <p:spPr bwMode="auto">
            <a:xfrm>
              <a:off x="7599438" y="2593998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90155-DEC3-420F-A2C2-3D1E0895FDD6}"/>
              </a:ext>
            </a:extLst>
          </p:cNvPr>
          <p:cNvSpPr/>
          <p:nvPr/>
        </p:nvSpPr>
        <p:spPr>
          <a:xfrm>
            <a:off x="7040346" y="1695859"/>
            <a:ext cx="964966" cy="412802"/>
          </a:xfrm>
          <a:prstGeom prst="rect">
            <a:avLst/>
          </a:prstGeom>
          <a:solidFill>
            <a:srgbClr val="008DB0"/>
          </a:solidFill>
          <a:ln w="25400" cap="flat" cmpd="sng" algn="ctr">
            <a:noFill/>
            <a:prstDash val="solid"/>
          </a:ln>
          <a:effectLst/>
        </p:spPr>
        <p:txBody>
          <a:bodyPr lIns="0" tIns="137160" rIns="0" rtlCol="0" anchor="t" anchorCtr="0"/>
          <a:lstStyle/>
          <a:p>
            <a:pPr algn="ctr">
              <a:lnSpc>
                <a:spcPct val="85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AB8714-1556-4E93-86CF-F0795B723FCB}"/>
              </a:ext>
            </a:extLst>
          </p:cNvPr>
          <p:cNvGrpSpPr/>
          <p:nvPr/>
        </p:nvGrpSpPr>
        <p:grpSpPr>
          <a:xfrm>
            <a:off x="6150810" y="1785588"/>
            <a:ext cx="948371" cy="295057"/>
            <a:chOff x="8775177" y="2244252"/>
            <a:chExt cx="1376247" cy="42817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AA1AFE-12AE-4777-BB88-B86DCD31A24D}"/>
                </a:ext>
              </a:extLst>
            </p:cNvPr>
            <p:cNvSpPr/>
            <p:nvPr/>
          </p:nvSpPr>
          <p:spPr>
            <a:xfrm rot="16200000">
              <a:off x="8690737" y="2330628"/>
              <a:ext cx="425855" cy="256976"/>
            </a:xfrm>
            <a:custGeom>
              <a:avLst/>
              <a:gdLst>
                <a:gd name="connsiteX0" fmla="*/ 772558 w 772558"/>
                <a:gd name="connsiteY0" fmla="*/ 281286 h 337557"/>
                <a:gd name="connsiteX1" fmla="*/ 772558 w 772558"/>
                <a:gd name="connsiteY1" fmla="*/ 281286 h 337557"/>
                <a:gd name="connsiteX2" fmla="*/ 386279 w 772558"/>
                <a:gd name="connsiteY2" fmla="*/ 337557 h 337557"/>
                <a:gd name="connsiteX3" fmla="*/ 772558 w 772558"/>
                <a:gd name="connsiteY3" fmla="*/ 281286 h 337557"/>
                <a:gd name="connsiteX4" fmla="*/ 0 w 772558"/>
                <a:gd name="connsiteY4" fmla="*/ 281286 h 337557"/>
                <a:gd name="connsiteX5" fmla="*/ 15180 w 772558"/>
                <a:gd name="connsiteY5" fmla="*/ 292240 h 337557"/>
                <a:gd name="connsiteX6" fmla="*/ 0 w 772558"/>
                <a:gd name="connsiteY6" fmla="*/ 281286 h 337557"/>
                <a:gd name="connsiteX7" fmla="*/ 772558 w 772558"/>
                <a:gd name="connsiteY7" fmla="*/ 56271 h 337557"/>
                <a:gd name="connsiteX8" fmla="*/ 772558 w 772558"/>
                <a:gd name="connsiteY8" fmla="*/ 56271 h 337557"/>
                <a:gd name="connsiteX9" fmla="*/ 772558 w 772558"/>
                <a:gd name="connsiteY9" fmla="*/ 56271 h 337557"/>
                <a:gd name="connsiteX10" fmla="*/ 1 w 772558"/>
                <a:gd name="connsiteY10" fmla="*/ 56271 h 337557"/>
                <a:gd name="connsiteX11" fmla="*/ 0 w 772558"/>
                <a:gd name="connsiteY11" fmla="*/ 56271 h 337557"/>
                <a:gd name="connsiteX12" fmla="*/ 0 w 772558"/>
                <a:gd name="connsiteY12" fmla="*/ 56271 h 337557"/>
                <a:gd name="connsiteX13" fmla="*/ 386279 w 772558"/>
                <a:gd name="connsiteY13" fmla="*/ 0 h 337557"/>
                <a:gd name="connsiteX14" fmla="*/ 742198 w 772558"/>
                <a:gd name="connsiteY14" fmla="*/ 34363 h 337557"/>
                <a:gd name="connsiteX15" fmla="*/ 759928 w 772558"/>
                <a:gd name="connsiteY15" fmla="*/ 47157 h 337557"/>
                <a:gd name="connsiteX16" fmla="*/ 716628 w 772558"/>
                <a:gd name="connsiteY16" fmla="*/ 63223 h 337557"/>
                <a:gd name="connsiteX17" fmla="*/ 386279 w 772558"/>
                <a:gd name="connsiteY17" fmla="*/ 90310 h 337557"/>
                <a:gd name="connsiteX18" fmla="*/ 113151 w 772558"/>
                <a:gd name="connsiteY18" fmla="*/ 73833 h 337557"/>
                <a:gd name="connsiteX19" fmla="*/ 46629 w 772558"/>
                <a:gd name="connsiteY19" fmla="*/ 60867 h 337557"/>
                <a:gd name="connsiteX20" fmla="*/ 12510 w 772558"/>
                <a:gd name="connsiteY20" fmla="*/ 47244 h 337557"/>
                <a:gd name="connsiteX21" fmla="*/ 30361 w 772558"/>
                <a:gd name="connsiteY21" fmla="*/ 34363 h 337557"/>
                <a:gd name="connsiteX22" fmla="*/ 386279 w 772558"/>
                <a:gd name="connsiteY22" fmla="*/ 0 h 3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2558" h="337557">
                  <a:moveTo>
                    <a:pt x="772558" y="281286"/>
                  </a:moveTo>
                  <a:lnTo>
                    <a:pt x="772558" y="281286"/>
                  </a:lnTo>
                  <a:cubicBezTo>
                    <a:pt x="772558" y="312375"/>
                    <a:pt x="599582" y="337557"/>
                    <a:pt x="386279" y="337557"/>
                  </a:cubicBezTo>
                  <a:cubicBezTo>
                    <a:pt x="599582" y="337557"/>
                    <a:pt x="772558" y="312375"/>
                    <a:pt x="772558" y="281286"/>
                  </a:cubicBezTo>
                  <a:close/>
                  <a:moveTo>
                    <a:pt x="0" y="281286"/>
                  </a:moveTo>
                  <a:lnTo>
                    <a:pt x="15180" y="292240"/>
                  </a:lnTo>
                  <a:lnTo>
                    <a:pt x="0" y="281286"/>
                  </a:lnTo>
                  <a:close/>
                  <a:moveTo>
                    <a:pt x="772558" y="56271"/>
                  </a:moveTo>
                  <a:lnTo>
                    <a:pt x="772558" y="56271"/>
                  </a:lnTo>
                  <a:lnTo>
                    <a:pt x="772558" y="56271"/>
                  </a:lnTo>
                  <a:close/>
                  <a:moveTo>
                    <a:pt x="1" y="56271"/>
                  </a:moveTo>
                  <a:lnTo>
                    <a:pt x="0" y="56271"/>
                  </a:lnTo>
                  <a:lnTo>
                    <a:pt x="0" y="56271"/>
                  </a:lnTo>
                  <a:close/>
                  <a:moveTo>
                    <a:pt x="386279" y="0"/>
                  </a:moveTo>
                  <a:cubicBezTo>
                    <a:pt x="546257" y="0"/>
                    <a:pt x="683550" y="14165"/>
                    <a:pt x="742198" y="34363"/>
                  </a:cubicBezTo>
                  <a:lnTo>
                    <a:pt x="759928" y="47157"/>
                  </a:lnTo>
                  <a:lnTo>
                    <a:pt x="716628" y="63223"/>
                  </a:lnTo>
                  <a:cubicBezTo>
                    <a:pt x="648872" y="79465"/>
                    <a:pt x="526259" y="90310"/>
                    <a:pt x="386279" y="90310"/>
                  </a:cubicBezTo>
                  <a:cubicBezTo>
                    <a:pt x="279628" y="90310"/>
                    <a:pt x="183058" y="84015"/>
                    <a:pt x="113151" y="73833"/>
                  </a:cubicBezTo>
                  <a:cubicBezTo>
                    <a:pt x="86936" y="70015"/>
                    <a:pt x="64471" y="65651"/>
                    <a:pt x="46629" y="60867"/>
                  </a:cubicBezTo>
                  <a:lnTo>
                    <a:pt x="12510" y="47244"/>
                  </a:lnTo>
                  <a:lnTo>
                    <a:pt x="30361" y="34363"/>
                  </a:lnTo>
                  <a:cubicBezTo>
                    <a:pt x="89009" y="14165"/>
                    <a:pt x="226302" y="0"/>
                    <a:pt x="386279" y="0"/>
                  </a:cubicBez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9DA05-FEE7-4347-85A4-38FB586E7625}"/>
                </a:ext>
              </a:extLst>
            </p:cNvPr>
            <p:cNvSpPr/>
            <p:nvPr/>
          </p:nvSpPr>
          <p:spPr>
            <a:xfrm>
              <a:off x="8827388" y="2244252"/>
              <a:ext cx="1324036" cy="428178"/>
            </a:xfrm>
            <a:custGeom>
              <a:avLst/>
              <a:gdLst>
                <a:gd name="connsiteX0" fmla="*/ 1290624 w 1324036"/>
                <a:gd name="connsiteY0" fmla="*/ 0 h 428178"/>
                <a:gd name="connsiteX1" fmla="*/ 1301194 w 1324036"/>
                <a:gd name="connsiteY1" fmla="*/ 19546 h 428178"/>
                <a:gd name="connsiteX2" fmla="*/ 1311252 w 1324036"/>
                <a:gd name="connsiteY2" fmla="*/ 57654 h 428178"/>
                <a:gd name="connsiteX3" fmla="*/ 1324036 w 1324036"/>
                <a:gd name="connsiteY3" fmla="*/ 214123 h 428178"/>
                <a:gd name="connsiteX4" fmla="*/ 1303022 w 1324036"/>
                <a:gd name="connsiteY4" fmla="*/ 403372 h 428178"/>
                <a:gd name="connsiteX5" fmla="*/ 1290558 w 1324036"/>
                <a:gd name="connsiteY5" fmla="*/ 428178 h 428178"/>
                <a:gd name="connsiteX6" fmla="*/ 1287281 w 1324036"/>
                <a:gd name="connsiteY6" fmla="*/ 424824 h 428178"/>
                <a:gd name="connsiteX7" fmla="*/ 1287281 w 1324036"/>
                <a:gd name="connsiteY7" fmla="*/ 425885 h 428178"/>
                <a:gd name="connsiteX8" fmla="*/ 1275051 w 1324036"/>
                <a:gd name="connsiteY8" fmla="*/ 425885 h 428178"/>
                <a:gd name="connsiteX9" fmla="*/ 1274258 w 1324036"/>
                <a:gd name="connsiteY9" fmla="*/ 427791 h 428178"/>
                <a:gd name="connsiteX10" fmla="*/ 1195084 w 1324036"/>
                <a:gd name="connsiteY10" fmla="*/ 427791 h 428178"/>
                <a:gd name="connsiteX11" fmla="*/ 1169460 w 1324036"/>
                <a:gd name="connsiteY11" fmla="*/ 427791 h 428178"/>
                <a:gd name="connsiteX12" fmla="*/ 1027924 w 1324036"/>
                <a:gd name="connsiteY12" fmla="*/ 427791 h 428178"/>
                <a:gd name="connsiteX13" fmla="*/ 1023784 w 1324036"/>
                <a:gd name="connsiteY13" fmla="*/ 427791 h 428178"/>
                <a:gd name="connsiteX14" fmla="*/ 882248 w 1324036"/>
                <a:gd name="connsiteY14" fmla="*/ 427791 h 428178"/>
                <a:gd name="connsiteX15" fmla="*/ 856624 w 1324036"/>
                <a:gd name="connsiteY15" fmla="*/ 427791 h 428178"/>
                <a:gd name="connsiteX16" fmla="*/ 761660 w 1324036"/>
                <a:gd name="connsiteY16" fmla="*/ 427791 h 428178"/>
                <a:gd name="connsiteX17" fmla="*/ 733760 w 1324036"/>
                <a:gd name="connsiteY17" fmla="*/ 427791 h 428178"/>
                <a:gd name="connsiteX18" fmla="*/ 710950 w 1324036"/>
                <a:gd name="connsiteY18" fmla="*/ 427791 h 428178"/>
                <a:gd name="connsiteX19" fmla="*/ 638272 w 1324036"/>
                <a:gd name="connsiteY19" fmla="*/ 427791 h 428178"/>
                <a:gd name="connsiteX20" fmla="*/ 624472 w 1324036"/>
                <a:gd name="connsiteY20" fmla="*/ 427791 h 428178"/>
                <a:gd name="connsiteX21" fmla="*/ 590360 w 1324036"/>
                <a:gd name="connsiteY21" fmla="*/ 427791 h 428178"/>
                <a:gd name="connsiteX22" fmla="*/ 492596 w 1324036"/>
                <a:gd name="connsiteY22" fmla="*/ 427791 h 428178"/>
                <a:gd name="connsiteX23" fmla="*/ 466972 w 1324036"/>
                <a:gd name="connsiteY23" fmla="*/ 427791 h 428178"/>
                <a:gd name="connsiteX24" fmla="*/ 325438 w 1324036"/>
                <a:gd name="connsiteY24" fmla="*/ 427791 h 428178"/>
                <a:gd name="connsiteX25" fmla="*/ 321296 w 1324036"/>
                <a:gd name="connsiteY25" fmla="*/ 427791 h 428178"/>
                <a:gd name="connsiteX26" fmla="*/ 179762 w 1324036"/>
                <a:gd name="connsiteY26" fmla="*/ 427791 h 428178"/>
                <a:gd name="connsiteX27" fmla="*/ 154138 w 1324036"/>
                <a:gd name="connsiteY27" fmla="*/ 427791 h 428178"/>
                <a:gd name="connsiteX28" fmla="*/ 8462 w 1324036"/>
                <a:gd name="connsiteY28" fmla="*/ 427791 h 428178"/>
                <a:gd name="connsiteX29" fmla="*/ 0 w 1324036"/>
                <a:gd name="connsiteY29" fmla="*/ 423551 h 428178"/>
                <a:gd name="connsiteX30" fmla="*/ 174 w 1324036"/>
                <a:gd name="connsiteY30" fmla="*/ 423464 h 428178"/>
                <a:gd name="connsiteX31" fmla="*/ 21832 w 1324036"/>
                <a:gd name="connsiteY31" fmla="*/ 365418 h 428178"/>
                <a:gd name="connsiteX32" fmla="*/ 34376 w 1324036"/>
                <a:gd name="connsiteY32" fmla="*/ 214862 h 428178"/>
                <a:gd name="connsiteX33" fmla="*/ 174 w 1324036"/>
                <a:gd name="connsiteY33" fmla="*/ 6261 h 428178"/>
                <a:gd name="connsiteX34" fmla="*/ 0 w 1324036"/>
                <a:gd name="connsiteY34" fmla="*/ 6174 h 428178"/>
                <a:gd name="connsiteX35" fmla="*/ 8462 w 1324036"/>
                <a:gd name="connsiteY35" fmla="*/ 1935 h 428178"/>
                <a:gd name="connsiteX36" fmla="*/ 154138 w 1324036"/>
                <a:gd name="connsiteY36" fmla="*/ 1935 h 428178"/>
                <a:gd name="connsiteX37" fmla="*/ 179762 w 1324036"/>
                <a:gd name="connsiteY37" fmla="*/ 1935 h 428178"/>
                <a:gd name="connsiteX38" fmla="*/ 321296 w 1324036"/>
                <a:gd name="connsiteY38" fmla="*/ 1935 h 428178"/>
                <a:gd name="connsiteX39" fmla="*/ 325438 w 1324036"/>
                <a:gd name="connsiteY39" fmla="*/ 1935 h 428178"/>
                <a:gd name="connsiteX40" fmla="*/ 466972 w 1324036"/>
                <a:gd name="connsiteY40" fmla="*/ 1935 h 428178"/>
                <a:gd name="connsiteX41" fmla="*/ 492596 w 1324036"/>
                <a:gd name="connsiteY41" fmla="*/ 1935 h 428178"/>
                <a:gd name="connsiteX42" fmla="*/ 590356 w 1324036"/>
                <a:gd name="connsiteY42" fmla="*/ 1935 h 428178"/>
                <a:gd name="connsiteX43" fmla="*/ 590360 w 1324036"/>
                <a:gd name="connsiteY43" fmla="*/ 1933 h 428178"/>
                <a:gd name="connsiteX44" fmla="*/ 761660 w 1324036"/>
                <a:gd name="connsiteY44" fmla="*/ 1933 h 428178"/>
                <a:gd name="connsiteX45" fmla="*/ 761664 w 1324036"/>
                <a:gd name="connsiteY45" fmla="*/ 1935 h 428178"/>
                <a:gd name="connsiteX46" fmla="*/ 856624 w 1324036"/>
                <a:gd name="connsiteY46" fmla="*/ 1935 h 428178"/>
                <a:gd name="connsiteX47" fmla="*/ 882248 w 1324036"/>
                <a:gd name="connsiteY47" fmla="*/ 1935 h 428178"/>
                <a:gd name="connsiteX48" fmla="*/ 1023784 w 1324036"/>
                <a:gd name="connsiteY48" fmla="*/ 1935 h 428178"/>
                <a:gd name="connsiteX49" fmla="*/ 1027924 w 1324036"/>
                <a:gd name="connsiteY49" fmla="*/ 1935 h 428178"/>
                <a:gd name="connsiteX50" fmla="*/ 1169460 w 1324036"/>
                <a:gd name="connsiteY50" fmla="*/ 1935 h 428178"/>
                <a:gd name="connsiteX51" fmla="*/ 1195084 w 1324036"/>
                <a:gd name="connsiteY51" fmla="*/ 1935 h 428178"/>
                <a:gd name="connsiteX52" fmla="*/ 1288428 w 1324036"/>
                <a:gd name="connsiteY52" fmla="*/ 1935 h 428178"/>
                <a:gd name="connsiteX53" fmla="*/ 1288474 w 1324036"/>
                <a:gd name="connsiteY53" fmla="*/ 2200 h 42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24036" h="428178">
                  <a:moveTo>
                    <a:pt x="1290624" y="0"/>
                  </a:moveTo>
                  <a:lnTo>
                    <a:pt x="1301194" y="19546"/>
                  </a:lnTo>
                  <a:cubicBezTo>
                    <a:pt x="1304906" y="29767"/>
                    <a:pt x="1308290" y="42637"/>
                    <a:pt x="1311252" y="57654"/>
                  </a:cubicBezTo>
                  <a:cubicBezTo>
                    <a:pt x="1319152" y="97702"/>
                    <a:pt x="1324036" y="153025"/>
                    <a:pt x="1324036" y="214123"/>
                  </a:cubicBezTo>
                  <a:cubicBezTo>
                    <a:pt x="1324036" y="294314"/>
                    <a:pt x="1315622" y="364557"/>
                    <a:pt x="1303022" y="403372"/>
                  </a:cubicBezTo>
                  <a:lnTo>
                    <a:pt x="1290558" y="428178"/>
                  </a:lnTo>
                  <a:lnTo>
                    <a:pt x="1287281" y="424824"/>
                  </a:lnTo>
                  <a:lnTo>
                    <a:pt x="1287281" y="425885"/>
                  </a:lnTo>
                  <a:lnTo>
                    <a:pt x="1275051" y="425885"/>
                  </a:lnTo>
                  <a:lnTo>
                    <a:pt x="1274258" y="427791"/>
                  </a:lnTo>
                  <a:lnTo>
                    <a:pt x="1195084" y="427791"/>
                  </a:lnTo>
                  <a:lnTo>
                    <a:pt x="1169460" y="427791"/>
                  </a:lnTo>
                  <a:lnTo>
                    <a:pt x="1027924" y="427791"/>
                  </a:lnTo>
                  <a:lnTo>
                    <a:pt x="1023784" y="427791"/>
                  </a:lnTo>
                  <a:lnTo>
                    <a:pt x="882248" y="427791"/>
                  </a:lnTo>
                  <a:lnTo>
                    <a:pt x="856624" y="427791"/>
                  </a:lnTo>
                  <a:lnTo>
                    <a:pt x="761660" y="427791"/>
                  </a:lnTo>
                  <a:lnTo>
                    <a:pt x="733760" y="427791"/>
                  </a:lnTo>
                  <a:lnTo>
                    <a:pt x="710950" y="427791"/>
                  </a:lnTo>
                  <a:lnTo>
                    <a:pt x="638272" y="427791"/>
                  </a:lnTo>
                  <a:lnTo>
                    <a:pt x="624472" y="427791"/>
                  </a:lnTo>
                  <a:lnTo>
                    <a:pt x="590360" y="427791"/>
                  </a:lnTo>
                  <a:lnTo>
                    <a:pt x="492596" y="427791"/>
                  </a:lnTo>
                  <a:lnTo>
                    <a:pt x="466972" y="427791"/>
                  </a:lnTo>
                  <a:lnTo>
                    <a:pt x="325438" y="427791"/>
                  </a:lnTo>
                  <a:lnTo>
                    <a:pt x="321296" y="427791"/>
                  </a:lnTo>
                  <a:lnTo>
                    <a:pt x="179762" y="427791"/>
                  </a:lnTo>
                  <a:lnTo>
                    <a:pt x="154138" y="427791"/>
                  </a:lnTo>
                  <a:lnTo>
                    <a:pt x="8462" y="427791"/>
                  </a:lnTo>
                  <a:lnTo>
                    <a:pt x="0" y="423551"/>
                  </a:lnTo>
                  <a:lnTo>
                    <a:pt x="174" y="423464"/>
                  </a:lnTo>
                  <a:cubicBezTo>
                    <a:pt x="8542" y="414953"/>
                    <a:pt x="16018" y="394319"/>
                    <a:pt x="21832" y="365418"/>
                  </a:cubicBezTo>
                  <a:cubicBezTo>
                    <a:pt x="29582" y="326884"/>
                    <a:pt x="34376" y="273651"/>
                    <a:pt x="34376" y="214862"/>
                  </a:cubicBezTo>
                  <a:cubicBezTo>
                    <a:pt x="34376" y="111981"/>
                    <a:pt x="19698" y="26119"/>
                    <a:pt x="174" y="6261"/>
                  </a:cubicBezTo>
                  <a:lnTo>
                    <a:pt x="0" y="6174"/>
                  </a:lnTo>
                  <a:lnTo>
                    <a:pt x="8462" y="1935"/>
                  </a:lnTo>
                  <a:lnTo>
                    <a:pt x="154138" y="1935"/>
                  </a:lnTo>
                  <a:lnTo>
                    <a:pt x="179762" y="1935"/>
                  </a:lnTo>
                  <a:lnTo>
                    <a:pt x="321296" y="1935"/>
                  </a:lnTo>
                  <a:lnTo>
                    <a:pt x="325438" y="1935"/>
                  </a:lnTo>
                  <a:lnTo>
                    <a:pt x="466972" y="1935"/>
                  </a:lnTo>
                  <a:lnTo>
                    <a:pt x="492596" y="1935"/>
                  </a:lnTo>
                  <a:lnTo>
                    <a:pt x="590356" y="1935"/>
                  </a:lnTo>
                  <a:lnTo>
                    <a:pt x="590360" y="1933"/>
                  </a:lnTo>
                  <a:lnTo>
                    <a:pt x="761660" y="1933"/>
                  </a:lnTo>
                  <a:lnTo>
                    <a:pt x="761664" y="1935"/>
                  </a:lnTo>
                  <a:lnTo>
                    <a:pt x="856624" y="1935"/>
                  </a:lnTo>
                  <a:lnTo>
                    <a:pt x="882248" y="1935"/>
                  </a:lnTo>
                  <a:lnTo>
                    <a:pt x="1023784" y="1935"/>
                  </a:lnTo>
                  <a:lnTo>
                    <a:pt x="1027924" y="1935"/>
                  </a:lnTo>
                  <a:lnTo>
                    <a:pt x="1169460" y="1935"/>
                  </a:lnTo>
                  <a:lnTo>
                    <a:pt x="1195084" y="1935"/>
                  </a:lnTo>
                  <a:lnTo>
                    <a:pt x="1288428" y="1935"/>
                  </a:lnTo>
                  <a:lnTo>
                    <a:pt x="1288474" y="2200"/>
                  </a:ln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82ABB34-B7E7-4004-A44A-B531B3467C53}"/>
              </a:ext>
            </a:extLst>
          </p:cNvPr>
          <p:cNvSpPr txBox="1"/>
          <p:nvPr/>
        </p:nvSpPr>
        <p:spPr>
          <a:xfrm>
            <a:off x="5769179" y="155609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I trust you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6FDF2-8485-4346-9F2F-96BF5D3BE2D2}"/>
              </a:ext>
            </a:extLst>
          </p:cNvPr>
          <p:cNvSpPr txBox="1"/>
          <p:nvPr/>
        </p:nvSpPr>
        <p:spPr>
          <a:xfrm>
            <a:off x="6304974" y="181500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attestation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CD0CC0-2B9D-44AC-B6BD-8086E62FDBBC}"/>
              </a:ext>
            </a:extLst>
          </p:cNvPr>
          <p:cNvCxnSpPr>
            <a:cxnSpLocks/>
          </p:cNvCxnSpPr>
          <p:nvPr/>
        </p:nvCxnSpPr>
        <p:spPr>
          <a:xfrm flipH="1">
            <a:off x="6185357" y="2008502"/>
            <a:ext cx="888704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8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0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AE6FD6-477E-486B-82D2-4AD8D5917E98}"/>
              </a:ext>
            </a:extLst>
          </p:cNvPr>
          <p:cNvSpPr/>
          <p:nvPr/>
        </p:nvSpPr>
        <p:spPr>
          <a:xfrm>
            <a:off x="2273506" y="1422589"/>
            <a:ext cx="2096931" cy="2902524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5158A-488D-4668-B2BB-78CA4365A68B}"/>
              </a:ext>
            </a:extLst>
          </p:cNvPr>
          <p:cNvSpPr/>
          <p:nvPr/>
        </p:nvSpPr>
        <p:spPr>
          <a:xfrm flipH="1">
            <a:off x="2548629" y="2016139"/>
            <a:ext cx="1737264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Process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AFF31B-AB04-472A-AAD6-3C69F7197D76}"/>
              </a:ext>
            </a:extLst>
          </p:cNvPr>
          <p:cNvSpPr/>
          <p:nvPr/>
        </p:nvSpPr>
        <p:spPr>
          <a:xfrm flipH="1">
            <a:off x="2548626" y="2470984"/>
            <a:ext cx="1737265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Guest 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Categorizing Confidential Compute Protections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9368C-A565-49CE-915B-D5769E003335}"/>
              </a:ext>
            </a:extLst>
          </p:cNvPr>
          <p:cNvSpPr txBox="1"/>
          <p:nvPr/>
        </p:nvSpPr>
        <p:spPr>
          <a:xfrm>
            <a:off x="4451724" y="3786695"/>
            <a:ext cx="3872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Chip can’t lie about security measurements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49710970-8C2C-42A7-A3B0-CB440B76055E}"/>
              </a:ext>
            </a:extLst>
          </p:cNvPr>
          <p:cNvSpPr/>
          <p:nvPr/>
        </p:nvSpPr>
        <p:spPr>
          <a:xfrm>
            <a:off x="8216316" y="3875718"/>
            <a:ext cx="167268" cy="241029"/>
          </a:xfrm>
          <a:prstGeom prst="leftBrace">
            <a:avLst>
              <a:gd name="adj1" fmla="val 8333"/>
              <a:gd name="adj2" fmla="val 48113"/>
            </a:avLst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EDFC6A-75BB-47B2-8388-55DDF5AB44D7}"/>
              </a:ext>
            </a:extLst>
          </p:cNvPr>
          <p:cNvSpPr txBox="1"/>
          <p:nvPr/>
        </p:nvSpPr>
        <p:spPr>
          <a:xfrm>
            <a:off x="8338041" y="3892806"/>
            <a:ext cx="537102" cy="22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TPM2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73726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737267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20" y="3372801"/>
            <a:ext cx="1737269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457200" tIns="91440" rIns="182880" bIns="91440" rtlCol="0" anchor="ctr" anchorCtr="0"/>
          <a:lstStyle/>
          <a:p>
            <a:pPr marL="112713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6AEF-703D-4FC2-946A-3E582DAACC7F}"/>
              </a:ext>
            </a:extLst>
          </p:cNvPr>
          <p:cNvSpPr txBox="1"/>
          <p:nvPr/>
        </p:nvSpPr>
        <p:spPr>
          <a:xfrm>
            <a:off x="2838253" y="3804135"/>
            <a:ext cx="1777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CiscoSansTT Light" panose="020B0503020201020303" pitchFamily="34" charset="0"/>
              </a:rPr>
              <a:t>Cryptoprocessor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iscoSansTT Light" panose="020B0503020201020303" pitchFamily="34" charset="0"/>
            </a:endParaRPr>
          </a:p>
        </p:txBody>
      </p:sp>
      <p:pic>
        <p:nvPicPr>
          <p:cNvPr id="89" name="Picture 88" descr="A picture containing indoor&#10;&#10;Description automatically generated">
            <a:extLst>
              <a:ext uri="{FF2B5EF4-FFF2-40B4-BE49-F238E27FC236}">
                <a16:creationId xmlns:a16="http://schemas.microsoft.com/office/drawing/2014/main" id="{662C3F95-82B3-4D9C-90B8-4E168A66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26" y="3553279"/>
            <a:ext cx="641948" cy="64194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B290785-7BFA-4591-8557-817B15F57F8D}"/>
              </a:ext>
            </a:extLst>
          </p:cNvPr>
          <p:cNvSpPr txBox="1"/>
          <p:nvPr/>
        </p:nvSpPr>
        <p:spPr>
          <a:xfrm>
            <a:off x="2196238" y="4091912"/>
            <a:ext cx="74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  <a:cs typeface="CiscoSansTT Thin" charset="0"/>
              </a:rPr>
              <a:t>Attester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DBBDD0-13B5-447E-9506-DB8F369C8E38}"/>
              </a:ext>
            </a:extLst>
          </p:cNvPr>
          <p:cNvGrpSpPr/>
          <p:nvPr/>
        </p:nvGrpSpPr>
        <p:grpSpPr>
          <a:xfrm>
            <a:off x="419018" y="2469130"/>
            <a:ext cx="8294166" cy="1089195"/>
            <a:chOff x="419018" y="2469130"/>
            <a:chExt cx="8294166" cy="10891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4535EF-C10C-492F-AD6A-0A683CA000B7}"/>
                </a:ext>
              </a:extLst>
            </p:cNvPr>
            <p:cNvSpPr txBox="1"/>
            <p:nvPr/>
          </p:nvSpPr>
          <p:spPr>
            <a:xfrm>
              <a:off x="4451724" y="2480719"/>
              <a:ext cx="3269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Arial Narrow" panose="020B0606020202030204" pitchFamily="34" charset="0"/>
                </a:rPr>
                <a:t>VM operates as a Walled Garden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123071-CC52-4E9E-85A0-F68CA3DF17D3}"/>
                </a:ext>
              </a:extLst>
            </p:cNvPr>
            <p:cNvSpPr txBox="1"/>
            <p:nvPr/>
          </p:nvSpPr>
          <p:spPr>
            <a:xfrm>
              <a:off x="7562797" y="2561483"/>
              <a:ext cx="1150387" cy="3877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SEV, TDX, ACCA, SEV-SNP</a:t>
              </a:r>
              <a:endParaRPr lang="en-US" sz="1200" dirty="0">
                <a:solidFill>
                  <a:srgbClr val="FFFF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B0F73440-9B1F-4C85-A3DF-67572DD3205B}"/>
                </a:ext>
              </a:extLst>
            </p:cNvPr>
            <p:cNvSpPr/>
            <p:nvPr/>
          </p:nvSpPr>
          <p:spPr>
            <a:xfrm>
              <a:off x="7395529" y="2581453"/>
              <a:ext cx="167268" cy="332705"/>
            </a:xfrm>
            <a:prstGeom prst="leftBrace">
              <a:avLst>
                <a:gd name="adj1" fmla="val 8333"/>
                <a:gd name="adj2" fmla="val 32418"/>
              </a:avLst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56DFD3-5EA3-473B-99FB-C1D8F13B848C}"/>
                </a:ext>
              </a:extLst>
            </p:cNvPr>
            <p:cNvSpPr/>
            <p:nvPr/>
          </p:nvSpPr>
          <p:spPr>
            <a:xfrm flipH="1">
              <a:off x="2548626" y="2469130"/>
              <a:ext cx="1737265" cy="381661"/>
            </a:xfrm>
            <a:prstGeom prst="rect">
              <a:avLst/>
            </a:prstGeom>
            <a:solidFill>
              <a:srgbClr val="FFFF99"/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CiscoSansTT Light"/>
                </a:rPr>
                <a:t>Guest VM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98A219-67E4-4DE9-9D96-284B12B6B374}"/>
                </a:ext>
              </a:extLst>
            </p:cNvPr>
            <p:cNvSpPr txBox="1"/>
            <p:nvPr/>
          </p:nvSpPr>
          <p:spPr>
            <a:xfrm flipH="1">
              <a:off x="564142" y="3397928"/>
              <a:ext cx="972049" cy="160397"/>
            </a:xfrm>
            <a:prstGeom prst="rect">
              <a:avLst/>
            </a:prstGeom>
            <a:noFill/>
          </p:spPr>
          <p:txBody>
            <a:bodyPr wrap="none" lIns="9144" tIns="0" rIns="9144" bIns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endParaRPr lang="en-US" sz="1100" dirty="0">
                <a:latin typeface="Arial Narrow" panose="020B0606020202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Host root admin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BB4712CA-9D7F-4445-9674-DA6D474EEB82}"/>
                </a:ext>
              </a:extLst>
            </p:cNvPr>
            <p:cNvCxnSpPr>
              <a:cxnSpLocks/>
              <a:stCxn id="144" idx="1"/>
            </p:cNvCxnSpPr>
            <p:nvPr/>
          </p:nvCxnSpPr>
          <p:spPr>
            <a:xfrm flipV="1">
              <a:off x="1536191" y="2831589"/>
              <a:ext cx="1246372" cy="646538"/>
            </a:xfrm>
            <a:prstGeom prst="bentConnector3">
              <a:avLst>
                <a:gd name="adj1" fmla="val 100255"/>
              </a:avLst>
            </a:prstGeom>
            <a:ln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C78BD61-68A8-40F2-9757-5239882A0CB0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V="1">
              <a:off x="1456678" y="2830657"/>
              <a:ext cx="1238966" cy="404094"/>
            </a:xfrm>
            <a:prstGeom prst="bentConnector3">
              <a:avLst>
                <a:gd name="adj1" fmla="val 99817"/>
              </a:avLst>
            </a:prstGeom>
            <a:ln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8B7DD-AA5D-44F6-9D22-1D4CA313E2E0}"/>
                </a:ext>
              </a:extLst>
            </p:cNvPr>
            <p:cNvSpPr txBox="1"/>
            <p:nvPr/>
          </p:nvSpPr>
          <p:spPr>
            <a:xfrm flipH="1">
              <a:off x="564143" y="3178224"/>
              <a:ext cx="892535" cy="113053"/>
            </a:xfrm>
            <a:prstGeom prst="rect">
              <a:avLst/>
            </a:prstGeom>
            <a:noFill/>
          </p:spPr>
          <p:txBody>
            <a:bodyPr wrap="none" lIns="9144" tIns="0" rIns="9144" bIns="0" anchor="b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VM orchestration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B91F51-931E-4113-91C9-E5F66C82D106}"/>
                </a:ext>
              </a:extLst>
            </p:cNvPr>
            <p:cNvSpPr txBox="1"/>
            <p:nvPr/>
          </p:nvSpPr>
          <p:spPr>
            <a:xfrm flipH="1">
              <a:off x="572169" y="2877963"/>
              <a:ext cx="850669" cy="287878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Peer guest VM 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9999ABAE-B1A6-46D7-820F-30ECD0329961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V="1">
              <a:off x="1422838" y="2836138"/>
              <a:ext cx="1196332" cy="185764"/>
            </a:xfrm>
            <a:prstGeom prst="bentConnector3">
              <a:avLst>
                <a:gd name="adj1" fmla="val 100064"/>
              </a:avLst>
            </a:prstGeom>
            <a:ln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61AA325-0775-48FB-A9D8-97FD19B66300}"/>
                </a:ext>
              </a:extLst>
            </p:cNvPr>
            <p:cNvGrpSpPr/>
            <p:nvPr/>
          </p:nvGrpSpPr>
          <p:grpSpPr>
            <a:xfrm flipH="1">
              <a:off x="2623741" y="2757018"/>
              <a:ext cx="145243" cy="75662"/>
              <a:chOff x="663459" y="1451605"/>
              <a:chExt cx="383092" cy="314004"/>
            </a:xfrm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8D443F82-B015-415D-BDEC-F08A08A12CF0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11C4F79E-0DFF-4CF1-8A81-8FA2CB59AED9}"/>
                  </a:ext>
                </a:extLst>
              </p:cNvPr>
              <p:cNvGrpSpPr/>
              <p:nvPr/>
            </p:nvGrpSpPr>
            <p:grpSpPr>
              <a:xfrm>
                <a:off x="663459" y="1451605"/>
                <a:ext cx="383092" cy="314004"/>
                <a:chOff x="798106" y="2146663"/>
                <a:chExt cx="71534" cy="103120"/>
              </a:xfrm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1D644C8A-DC94-4D00-8A80-561DD9388E67}"/>
                    </a:ext>
                  </a:extLst>
                </p:cNvPr>
                <p:cNvSpPr/>
                <p:nvPr/>
              </p:nvSpPr>
              <p:spPr>
                <a:xfrm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rgbClr val="D2B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25C0056F-9A23-4A35-8299-21728641B6C0}"/>
                    </a:ext>
                  </a:extLst>
                </p:cNvPr>
                <p:cNvSpPr/>
                <p:nvPr/>
              </p:nvSpPr>
              <p:spPr>
                <a:xfrm flipH="1"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rgbClr val="D2B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BA736BC-2A6E-46B7-B348-9C74ACB93F63}"/>
                </a:ext>
              </a:extLst>
            </p:cNvPr>
            <p:cNvGrpSpPr/>
            <p:nvPr/>
          </p:nvGrpSpPr>
          <p:grpSpPr>
            <a:xfrm>
              <a:off x="419018" y="2914158"/>
              <a:ext cx="98627" cy="116233"/>
              <a:chOff x="434494" y="2337266"/>
              <a:chExt cx="111891" cy="131865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40BE4DE-CAA4-43C4-8669-B3A063254622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B052EC9-4337-425F-B537-C26CE676EE3A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00A2439-092F-4945-967A-46B2F1B99AEF}"/>
                </a:ext>
              </a:extLst>
            </p:cNvPr>
            <p:cNvGrpSpPr/>
            <p:nvPr/>
          </p:nvGrpSpPr>
          <p:grpSpPr>
            <a:xfrm>
              <a:off x="419018" y="3150078"/>
              <a:ext cx="98627" cy="116233"/>
              <a:chOff x="434494" y="2337266"/>
              <a:chExt cx="111891" cy="13186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A357195-6F79-4DC4-A4D1-BFF5E2979C04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A29DD97-DE10-4863-B56B-469E1F8C74D0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BDCC4C7-EDF7-4FE9-97A3-8D5422D6BAED}"/>
                </a:ext>
              </a:extLst>
            </p:cNvPr>
            <p:cNvGrpSpPr/>
            <p:nvPr/>
          </p:nvGrpSpPr>
          <p:grpSpPr>
            <a:xfrm>
              <a:off x="419018" y="3397928"/>
              <a:ext cx="98627" cy="116233"/>
              <a:chOff x="434494" y="2337266"/>
              <a:chExt cx="111891" cy="131865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7843BFD-EB5B-4812-A588-E310F9AD10CB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4F217AE9-7BAE-41F5-A59F-C2B49A650533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7DD97-A6F6-4B34-8BD1-D448445521FF}"/>
              </a:ext>
            </a:extLst>
          </p:cNvPr>
          <p:cNvGrpSpPr/>
          <p:nvPr/>
        </p:nvGrpSpPr>
        <p:grpSpPr>
          <a:xfrm>
            <a:off x="339506" y="2014285"/>
            <a:ext cx="8744992" cy="1499876"/>
            <a:chOff x="339506" y="2014285"/>
            <a:chExt cx="8744992" cy="149987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FBDE552-4C0C-455B-AD20-B4C84A8C3E67}"/>
                </a:ext>
              </a:extLst>
            </p:cNvPr>
            <p:cNvGrpSpPr/>
            <p:nvPr/>
          </p:nvGrpSpPr>
          <p:grpSpPr>
            <a:xfrm>
              <a:off x="339506" y="2914158"/>
              <a:ext cx="98627" cy="116233"/>
              <a:chOff x="434494" y="2337266"/>
              <a:chExt cx="111891" cy="131865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FA7F26E-FDC8-48FD-BF8E-C06040EA4BA7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8AA3F2A-2F60-4555-AC2B-1DA11B297D84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B7E682E-119A-43F8-8E5B-1D319D326153}"/>
                </a:ext>
              </a:extLst>
            </p:cNvPr>
            <p:cNvGrpSpPr/>
            <p:nvPr/>
          </p:nvGrpSpPr>
          <p:grpSpPr>
            <a:xfrm>
              <a:off x="339506" y="3150078"/>
              <a:ext cx="98627" cy="116233"/>
              <a:chOff x="434494" y="2337266"/>
              <a:chExt cx="111891" cy="131865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C28E800-B749-408E-A474-7731CDEAEE26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3D9C1D-EA14-49FD-AB6A-F48465D1A3B2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EC2B3EF-E515-462F-A460-B77FCDAAE75A}"/>
                </a:ext>
              </a:extLst>
            </p:cNvPr>
            <p:cNvGrpSpPr/>
            <p:nvPr/>
          </p:nvGrpSpPr>
          <p:grpSpPr>
            <a:xfrm>
              <a:off x="339506" y="3397928"/>
              <a:ext cx="98627" cy="116233"/>
              <a:chOff x="434494" y="2337266"/>
              <a:chExt cx="111891" cy="131865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E50B92-6D29-4C9F-9659-CBB18313F190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89FCCE2-6270-45ED-A33C-E16A8E0A0389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41594-7FDA-43CF-A29C-5D6D83C83DDF}"/>
                </a:ext>
              </a:extLst>
            </p:cNvPr>
            <p:cNvSpPr txBox="1"/>
            <p:nvPr/>
          </p:nvSpPr>
          <p:spPr>
            <a:xfrm>
              <a:off x="4451724" y="2022685"/>
              <a:ext cx="3998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Each process runs and saves opaquely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267B27-1073-4269-BA5F-C7150A1F5049}"/>
                </a:ext>
              </a:extLst>
            </p:cNvPr>
            <p:cNvSpPr txBox="1"/>
            <p:nvPr/>
          </p:nvSpPr>
          <p:spPr>
            <a:xfrm>
              <a:off x="8019921" y="2036236"/>
              <a:ext cx="1064577" cy="3877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SGX, TrustZone</a:t>
              </a:r>
            </a:p>
          </p:txBody>
        </p: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B2B7BEF7-E132-4751-9803-003CA18F594B}"/>
                </a:ext>
              </a:extLst>
            </p:cNvPr>
            <p:cNvSpPr/>
            <p:nvPr/>
          </p:nvSpPr>
          <p:spPr>
            <a:xfrm>
              <a:off x="7900560" y="2054351"/>
              <a:ext cx="167268" cy="332705"/>
            </a:xfrm>
            <a:prstGeom prst="leftBrace">
              <a:avLst>
                <a:gd name="adj1" fmla="val 8333"/>
                <a:gd name="adj2" fmla="val 55880"/>
              </a:avLst>
            </a:prstGeom>
            <a:ln>
              <a:solidFill>
                <a:srgbClr val="51923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B2FFF-1754-496A-901C-D482B1C390C4}"/>
                </a:ext>
              </a:extLst>
            </p:cNvPr>
            <p:cNvSpPr/>
            <p:nvPr/>
          </p:nvSpPr>
          <p:spPr>
            <a:xfrm flipH="1">
              <a:off x="2548629" y="2014285"/>
              <a:ext cx="1737264" cy="381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indent="53975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iscoSansTT Light"/>
                </a:rPr>
                <a:t>Process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B55D88-FCDD-402C-95DC-6CFA2CEB8D72}"/>
                </a:ext>
              </a:extLst>
            </p:cNvPr>
            <p:cNvSpPr txBox="1"/>
            <p:nvPr/>
          </p:nvSpPr>
          <p:spPr>
            <a:xfrm flipH="1">
              <a:off x="583746" y="2501977"/>
              <a:ext cx="1167973" cy="236160"/>
            </a:xfrm>
            <a:prstGeom prst="rect">
              <a:avLst/>
            </a:prstGeom>
            <a:noFill/>
          </p:spPr>
          <p:txBody>
            <a:bodyPr wrap="none" lIns="9144" tIns="0" rIns="9144" bIns="0" anchor="b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Guest VM Operator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727AD2BC-6114-49BB-9AB1-70EEB2E068B3}"/>
                </a:ext>
              </a:extLst>
            </p:cNvPr>
            <p:cNvCxnSpPr>
              <a:cxnSpLocks/>
              <a:stCxn id="106" idx="1"/>
              <a:endCxn id="253" idx="0"/>
            </p:cNvCxnSpPr>
            <p:nvPr/>
          </p:nvCxnSpPr>
          <p:spPr>
            <a:xfrm flipV="1">
              <a:off x="1751719" y="2376917"/>
              <a:ext cx="946859" cy="243140"/>
            </a:xfrm>
            <a:prstGeom prst="bentConnector2">
              <a:avLst/>
            </a:prstGeom>
            <a:ln>
              <a:solidFill>
                <a:schemeClr val="tx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46152527-9687-415A-961F-A87152DAF80E}"/>
                </a:ext>
              </a:extLst>
            </p:cNvPr>
            <p:cNvGrpSpPr/>
            <p:nvPr/>
          </p:nvGrpSpPr>
          <p:grpSpPr>
            <a:xfrm flipH="1">
              <a:off x="2623742" y="2305597"/>
              <a:ext cx="145243" cy="75662"/>
              <a:chOff x="663459" y="1451605"/>
              <a:chExt cx="383092" cy="314004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09FB44BE-E2D5-49EC-842D-F971E83F6A5C}"/>
                  </a:ext>
                </a:extLst>
              </p:cNvPr>
              <p:cNvGrpSpPr/>
              <p:nvPr/>
            </p:nvGrpSpPr>
            <p:grpSpPr>
              <a:xfrm>
                <a:off x="663459" y="1451605"/>
                <a:ext cx="383092" cy="314004"/>
                <a:chOff x="798106" y="2146663"/>
                <a:chExt cx="71534" cy="103120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756D7319-623E-4366-9FBF-715C1DEEDE9E}"/>
                    </a:ext>
                  </a:extLst>
                </p:cNvPr>
                <p:cNvSpPr/>
                <p:nvPr/>
              </p:nvSpPr>
              <p:spPr>
                <a:xfrm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rgbClr val="5192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CE12C677-C958-4F8A-960D-6EE0E837E8AF}"/>
                    </a:ext>
                  </a:extLst>
                </p:cNvPr>
                <p:cNvSpPr/>
                <p:nvPr/>
              </p:nvSpPr>
              <p:spPr>
                <a:xfrm flipH="1"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rgbClr val="51923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120EB8B8-D37E-48A1-84D4-0B19AC7A0A58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C71A00-31F3-4210-8034-427DA8EB7412}"/>
                </a:ext>
              </a:extLst>
            </p:cNvPr>
            <p:cNvGrpSpPr/>
            <p:nvPr/>
          </p:nvGrpSpPr>
          <p:grpSpPr>
            <a:xfrm>
              <a:off x="377870" y="2501977"/>
              <a:ext cx="98627" cy="116233"/>
              <a:chOff x="434494" y="2337266"/>
              <a:chExt cx="111891" cy="13186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71E82B2-6E35-4754-8E75-8BF0E6162FBA}"/>
                  </a:ext>
                </a:extLst>
              </p:cNvPr>
              <p:cNvSpPr/>
              <p:nvPr/>
            </p:nvSpPr>
            <p:spPr>
              <a:xfrm flipH="1">
                <a:off x="480212" y="2337266"/>
                <a:ext cx="66173" cy="128257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76C48B0-0C80-4E63-A122-A52D164A4194}"/>
                  </a:ext>
                </a:extLst>
              </p:cNvPr>
              <p:cNvSpPr/>
              <p:nvPr/>
            </p:nvSpPr>
            <p:spPr>
              <a:xfrm>
                <a:off x="434494" y="2408093"/>
                <a:ext cx="45719" cy="61038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08F87-CCD9-4E8C-ABCC-514C35670046}"/>
              </a:ext>
            </a:extLst>
          </p:cNvPr>
          <p:cNvGrpSpPr/>
          <p:nvPr/>
        </p:nvGrpSpPr>
        <p:grpSpPr>
          <a:xfrm>
            <a:off x="377870" y="1578292"/>
            <a:ext cx="8706629" cy="663748"/>
            <a:chOff x="377870" y="1578292"/>
            <a:chExt cx="8706629" cy="66374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E5424C-1761-4CC7-8094-6B104E2DCFD3}"/>
                </a:ext>
              </a:extLst>
            </p:cNvPr>
            <p:cNvSpPr txBox="1"/>
            <p:nvPr/>
          </p:nvSpPr>
          <p:spPr>
            <a:xfrm>
              <a:off x="4456905" y="1612441"/>
              <a:ext cx="377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Process can’t expose unencrypted objects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B4B13B6D-3AB3-4B4F-8845-75E233351F13}"/>
                </a:ext>
              </a:extLst>
            </p:cNvPr>
            <p:cNvSpPr/>
            <p:nvPr/>
          </p:nvSpPr>
          <p:spPr>
            <a:xfrm>
              <a:off x="7329089" y="1645814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1F5CF3-8F9B-411C-9886-E053C03D21CF}"/>
                </a:ext>
              </a:extLst>
            </p:cNvPr>
            <p:cNvSpPr txBox="1"/>
            <p:nvPr/>
          </p:nvSpPr>
          <p:spPr>
            <a:xfrm>
              <a:off x="7485143" y="1578292"/>
              <a:ext cx="1599356" cy="391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Homomorphic Encryption</a:t>
              </a:r>
            </a:p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(future?)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CF20E-DA95-4DE7-8923-036269F2D1FA}"/>
                </a:ext>
              </a:extLst>
            </p:cNvPr>
            <p:cNvGrpSpPr/>
            <p:nvPr/>
          </p:nvGrpSpPr>
          <p:grpSpPr>
            <a:xfrm flipH="1">
              <a:off x="2610504" y="1847250"/>
              <a:ext cx="145243" cy="75662"/>
              <a:chOff x="663459" y="1451605"/>
              <a:chExt cx="383092" cy="3140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D284E94-5042-4F70-8A5E-175A24BA2C35}"/>
                  </a:ext>
                </a:extLst>
              </p:cNvPr>
              <p:cNvGrpSpPr/>
              <p:nvPr/>
            </p:nvGrpSpPr>
            <p:grpSpPr>
              <a:xfrm>
                <a:off x="663459" y="1451605"/>
                <a:ext cx="383092" cy="314004"/>
                <a:chOff x="798106" y="2146663"/>
                <a:chExt cx="71534" cy="10312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DEE24BC-F96E-4351-BEFB-30D972A5849C}"/>
                    </a:ext>
                  </a:extLst>
                </p:cNvPr>
                <p:cNvSpPr/>
                <p:nvPr/>
              </p:nvSpPr>
              <p:spPr>
                <a:xfrm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B4F088F-335E-41BD-8021-DE6D5DDDF586}"/>
                    </a:ext>
                  </a:extLst>
                </p:cNvPr>
                <p:cNvSpPr/>
                <p:nvPr/>
              </p:nvSpPr>
              <p:spPr>
                <a:xfrm flipH="1">
                  <a:off x="798106" y="2146663"/>
                  <a:ext cx="71534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33DDDDB-DB82-401F-A799-1CC9CC2800C5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A5FA52-EC20-4609-991A-132FB9C03C8C}"/>
                </a:ext>
              </a:extLst>
            </p:cNvPr>
            <p:cNvSpPr txBox="1"/>
            <p:nvPr/>
          </p:nvSpPr>
          <p:spPr>
            <a:xfrm flipH="1">
              <a:off x="583748" y="2014285"/>
              <a:ext cx="1167971" cy="227755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Application developer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E2ADACA-419A-4E35-88B5-CF9D8E68869F}"/>
                </a:ext>
              </a:extLst>
            </p:cNvPr>
            <p:cNvCxnSpPr>
              <a:cxnSpLocks/>
              <a:stCxn id="87" idx="1"/>
              <a:endCxn id="77" idx="0"/>
            </p:cNvCxnSpPr>
            <p:nvPr/>
          </p:nvCxnSpPr>
          <p:spPr>
            <a:xfrm flipV="1">
              <a:off x="1751719" y="1918570"/>
              <a:ext cx="933621" cy="209593"/>
            </a:xfrm>
            <a:prstGeom prst="bentConnector2">
              <a:avLst/>
            </a:prstGeom>
            <a:ln>
              <a:solidFill>
                <a:schemeClr val="tx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BFAAD5-D6F0-484B-B887-5BB72115ECD1}"/>
                </a:ext>
              </a:extLst>
            </p:cNvPr>
            <p:cNvGrpSpPr/>
            <p:nvPr/>
          </p:nvGrpSpPr>
          <p:grpSpPr>
            <a:xfrm flipH="1">
              <a:off x="377870" y="2076374"/>
              <a:ext cx="94321" cy="86562"/>
              <a:chOff x="798106" y="2146663"/>
              <a:chExt cx="71534" cy="103120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57E5938-B5EA-40E7-9099-8F56E550A454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1CA6006-590C-4D80-9B63-21731CCA807B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4A219E0-4554-4B4D-8F66-65645B6EF317}"/>
              </a:ext>
            </a:extLst>
          </p:cNvPr>
          <p:cNvGrpSpPr/>
          <p:nvPr/>
        </p:nvGrpSpPr>
        <p:grpSpPr>
          <a:xfrm flipH="1">
            <a:off x="3973297" y="3768728"/>
            <a:ext cx="397141" cy="367763"/>
            <a:chOff x="4510392" y="4195878"/>
            <a:chExt cx="380883" cy="352708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A524C5D-7927-4DFE-8ACB-1FB791C2FA11}"/>
                </a:ext>
              </a:extLst>
            </p:cNvPr>
            <p:cNvGrpSpPr/>
            <p:nvPr/>
          </p:nvGrpSpPr>
          <p:grpSpPr>
            <a:xfrm>
              <a:off x="4510392" y="4195878"/>
              <a:ext cx="352708" cy="352708"/>
              <a:chOff x="8352272" y="4990743"/>
              <a:chExt cx="843121" cy="843121"/>
            </a:xfrm>
          </p:grpSpPr>
          <p:pic>
            <p:nvPicPr>
              <p:cNvPr id="264" name="Picture 2" descr="http://www.pdev.se/wp-content/uploads/2015/09/onboard-icon.png">
                <a:extLst>
                  <a:ext uri="{FF2B5EF4-FFF2-40B4-BE49-F238E27FC236}">
                    <a16:creationId xmlns:a16="http://schemas.microsoft.com/office/drawing/2014/main" id="{0E6DEA19-D83D-4EA0-954A-9BDE18A5D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272" y="4990743"/>
                <a:ext cx="843121" cy="843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22EAC08-FFDB-4B77-BF8C-1F0E66BF9F0F}"/>
                  </a:ext>
                </a:extLst>
              </p:cNvPr>
              <p:cNvSpPr/>
              <p:nvPr/>
            </p:nvSpPr>
            <p:spPr>
              <a:xfrm>
                <a:off x="8372607" y="5162135"/>
                <a:ext cx="812396" cy="4944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9B96C8B-E943-44DB-99A0-B65D1DEC2111}"/>
                </a:ext>
              </a:extLst>
            </p:cNvPr>
            <p:cNvSpPr/>
            <p:nvPr/>
          </p:nvSpPr>
          <p:spPr>
            <a:xfrm>
              <a:off x="4735655" y="4265712"/>
              <a:ext cx="155620" cy="1944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9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8E7EFAA-C099-46CB-B007-EE9CE6C68CE6}"/>
              </a:ext>
            </a:extLst>
          </p:cNvPr>
          <p:cNvCxnSpPr>
            <a:cxnSpLocks/>
          </p:cNvCxnSpPr>
          <p:nvPr/>
        </p:nvCxnSpPr>
        <p:spPr>
          <a:xfrm flipH="1">
            <a:off x="4184120" y="2262916"/>
            <a:ext cx="2470" cy="1699209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86F173-96CD-49EC-9A55-F40594EFEAC3}"/>
              </a:ext>
            </a:extLst>
          </p:cNvPr>
          <p:cNvGrpSpPr/>
          <p:nvPr/>
        </p:nvGrpSpPr>
        <p:grpSpPr>
          <a:xfrm>
            <a:off x="286840" y="1455827"/>
            <a:ext cx="1765960" cy="424924"/>
            <a:chOff x="286840" y="1455827"/>
            <a:chExt cx="1765960" cy="424924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524456-11C3-4B57-AA42-0E19CC5B98B9}"/>
                </a:ext>
              </a:extLst>
            </p:cNvPr>
            <p:cNvSpPr txBox="1"/>
            <p:nvPr/>
          </p:nvSpPr>
          <p:spPr>
            <a:xfrm flipH="1">
              <a:off x="439422" y="1619141"/>
              <a:ext cx="1613378" cy="261610"/>
            </a:xfrm>
            <a:prstGeom prst="rect">
              <a:avLst/>
            </a:prstGeom>
            <a:noFill/>
          </p:spPr>
          <p:txBody>
            <a:bodyPr wrap="square" rIns="9144">
              <a:spAutoFit/>
            </a:bodyPr>
            <a:lstStyle/>
            <a:p>
              <a:pPr algn="ctr"/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Protect visibility from rogue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9779AD-DD00-4BBD-8985-CFD7693A8716}"/>
                </a:ext>
              </a:extLst>
            </p:cNvPr>
            <p:cNvGrpSpPr/>
            <p:nvPr/>
          </p:nvGrpSpPr>
          <p:grpSpPr>
            <a:xfrm>
              <a:off x="286840" y="1455827"/>
              <a:ext cx="294314" cy="346364"/>
              <a:chOff x="3843655" y="4445021"/>
              <a:chExt cx="401562" cy="4929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734440-B66F-438C-9398-549400A4392D}"/>
                  </a:ext>
                </a:extLst>
              </p:cNvPr>
              <p:cNvSpPr/>
              <p:nvPr/>
            </p:nvSpPr>
            <p:spPr>
              <a:xfrm>
                <a:off x="3933334" y="4595162"/>
                <a:ext cx="226294" cy="34282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shade val="67500"/>
                      <a:satMod val="115000"/>
                      <a:alpha val="0"/>
                    </a:schemeClr>
                  </a:gs>
                  <a:gs pos="48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4755B7E6-7E52-4C90-A4DD-F72B3B7B9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3655" y="4445021"/>
                <a:ext cx="401562" cy="492967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1B170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428" tIns="25715" rIns="51428" bIns="257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4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91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837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783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729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674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62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56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latin typeface="CiscoSansTT Light"/>
                  <a:cs typeface="CiscoSansTT Light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DFA4B0-A442-4162-A498-EF93D6139977}"/>
                </a:ext>
              </a:extLst>
            </p:cNvPr>
            <p:cNvCxnSpPr/>
            <p:nvPr/>
          </p:nvCxnSpPr>
          <p:spPr>
            <a:xfrm>
              <a:off x="331139" y="1846439"/>
              <a:ext cx="1643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40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Trustworthy Assertions about an</a:t>
            </a:r>
            <a:r>
              <a:rPr lang="en-US" dirty="0"/>
              <a:t> Attester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91113"/>
              </p:ext>
            </p:extLst>
          </p:nvPr>
        </p:nvGraphicFramePr>
        <p:xfrm>
          <a:off x="1737360" y="727048"/>
          <a:ext cx="3781514" cy="408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659287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Arial Narrow" panose="020B0606020202030204" pitchFamily="34" charset="0"/>
                        </a:rPr>
                        <a:t>What can be trusted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6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developer-instance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build-instance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BA659B4-40BE-4EA8-ADCB-08DEEB752260}"/>
              </a:ext>
            </a:extLst>
          </p:cNvPr>
          <p:cNvSpPr/>
          <p:nvPr/>
        </p:nvSpPr>
        <p:spPr>
          <a:xfrm>
            <a:off x="5694311" y="1957818"/>
            <a:ext cx="253720" cy="2815350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5948031" y="2880548"/>
            <a:ext cx="2208868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Actionable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Appraisals </a:t>
            </a:r>
            <a:r>
              <a:rPr lang="en-US" sz="1600" dirty="0">
                <a:latin typeface="Arial Narrow" panose="020B0606020202030204" pitchFamily="34" charset="0"/>
              </a:rPr>
              <a:t>about the instance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(with 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  <a:endParaRPr lang="en-US" sz="16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FEF6073-54D7-4054-B658-6E53BF483301}"/>
              </a:ext>
            </a:extLst>
          </p:cNvPr>
          <p:cNvSpPr/>
          <p:nvPr/>
        </p:nvSpPr>
        <p:spPr>
          <a:xfrm>
            <a:off x="5694311" y="1078586"/>
            <a:ext cx="253720" cy="827379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5948031" y="1136355"/>
            <a:ext cx="175786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 verifiable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 related to the peer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3064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Figure 5: 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Attesting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285773" y="2817965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65788" y="1846196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2044531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2060911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2076727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229422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319123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80" y="3043490"/>
            <a:ext cx="2305464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 Appraisal 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meets Trustworthiness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appraisal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943116-7F29-46DB-8B1F-5C5E5524AB20}"/>
              </a:ext>
            </a:extLst>
          </p:cNvPr>
          <p:cNvSpPr txBox="1"/>
          <p:nvPr/>
        </p:nvSpPr>
        <p:spPr>
          <a:xfrm>
            <a:off x="4372642" y="3185360"/>
            <a:ext cx="13882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Relying Party Freshness</a:t>
            </a:r>
            <a:endParaRPr lang="en-US" sz="7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36779" y="4157030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Relying Party fresh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06386"/>
              </p:ext>
            </p:extLst>
          </p:nvPr>
        </p:nvGraphicFramePr>
        <p:xfrm>
          <a:off x="1039901" y="968547"/>
          <a:ext cx="7064197" cy="3555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604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gridSpan="2" v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VM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Cryptoprocessor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n/a?</a:t>
                      </a:r>
                      <a:endParaRPr lang="en-US" sz="1050" kern="1200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 (?)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49938</TotalTime>
  <Words>669</Words>
  <Application>Microsoft Office PowerPoint</Application>
  <PresentationFormat>On-screen Show (16:9)</PresentationFormat>
  <Paragraphs>279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Connectivity</vt:lpstr>
      <vt:lpstr>PowerPoint Presentation</vt:lpstr>
      <vt:lpstr>Categorizing Confidential Compute Protections</vt:lpstr>
      <vt:lpstr>Trustworthy Assertions about an Attester</vt:lpstr>
      <vt:lpstr>Build upon IETF’s draft-ietf-rats-architecture</vt:lpstr>
      <vt:lpstr>Build upon IETF’s draft-ietf-rats-architecture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</cp:lastModifiedBy>
  <cp:revision>1591</cp:revision>
  <cp:lastPrinted>2016-04-29T20:31:14Z</cp:lastPrinted>
  <dcterms:created xsi:type="dcterms:W3CDTF">2014-07-09T19:55:36Z</dcterms:created>
  <dcterms:modified xsi:type="dcterms:W3CDTF">2021-06-01T14:50:19Z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