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  <p:sldMasterId id="2147484082" r:id="rId5"/>
  </p:sldMasterIdLst>
  <p:notesMasterIdLst>
    <p:notesMasterId r:id="rId17"/>
  </p:notesMasterIdLst>
  <p:handoutMasterIdLst>
    <p:handoutMasterId r:id="rId18"/>
  </p:handoutMasterIdLst>
  <p:sldIdLst>
    <p:sldId id="284" r:id="rId6"/>
    <p:sldId id="2103812524" r:id="rId7"/>
    <p:sldId id="2103812543" r:id="rId8"/>
    <p:sldId id="2103812518" r:id="rId9"/>
    <p:sldId id="2103812525" r:id="rId10"/>
    <p:sldId id="2103812526" r:id="rId11"/>
    <p:sldId id="2103812527" r:id="rId12"/>
    <p:sldId id="290" r:id="rId13"/>
    <p:sldId id="550143342" r:id="rId14"/>
    <p:sldId id="550143379" r:id="rId15"/>
    <p:sldId id="550143362" r:id="rId16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558F923-435A-4BB0-8815-0D599B89B975}">
          <p14:sldIdLst>
            <p14:sldId id="284"/>
            <p14:sldId id="2103812524"/>
            <p14:sldId id="2103812543"/>
            <p14:sldId id="2103812518"/>
            <p14:sldId id="2103812525"/>
            <p14:sldId id="2103812526"/>
            <p14:sldId id="2103812527"/>
            <p14:sldId id="290"/>
            <p14:sldId id="550143342"/>
            <p14:sldId id="550143379"/>
            <p14:sldId id="550143362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  <p:cmAuthor id="2" name="Charles Eckel (eckelcu)" initials="CE(" lastIdx="2" clrIdx="2">
    <p:extLst>
      <p:ext uri="{19B8F6BF-5375-455C-9EA6-DF929625EA0E}">
        <p15:presenceInfo xmlns:p15="http://schemas.microsoft.com/office/powerpoint/2012/main" userId="S::eckelcu@cisco.com::9dfac38b-25aa-411c-8e4c-de0ab14f4d90" providerId="AD"/>
      </p:ext>
    </p:extLst>
  </p:cmAuthor>
  <p:cmAuthor id="3" name="Wanda Luke (wluke)" initials="WL(" lastIdx="1" clrIdx="3">
    <p:extLst>
      <p:ext uri="{19B8F6BF-5375-455C-9EA6-DF929625EA0E}">
        <p15:presenceInfo xmlns:p15="http://schemas.microsoft.com/office/powerpoint/2012/main" userId="S::wluke@cisco.com::ce141338-05fb-42c1-972f-2f4f31d3df17" providerId="AD"/>
      </p:ext>
    </p:extLst>
  </p:cmAuthor>
  <p:cmAuthor id="4" name="Chris Steck (csteck)" initials="CS(" lastIdx="6" clrIdx="4">
    <p:extLst>
      <p:ext uri="{19B8F6BF-5375-455C-9EA6-DF929625EA0E}">
        <p15:presenceInfo xmlns:p15="http://schemas.microsoft.com/office/powerpoint/2012/main" userId="S::csteck@cisco.com::76639a84-e8bd-440b-b022-ef74250323a9" providerId="AD"/>
      </p:ext>
    </p:extLst>
  </p:cmAuthor>
  <p:cmAuthor id="5" name="Eric" initials="E" lastIdx="5" clrIdx="5">
    <p:extLst>
      <p:ext uri="{19B8F6BF-5375-455C-9EA6-DF929625EA0E}">
        <p15:presenceInfo xmlns:p15="http://schemas.microsoft.com/office/powerpoint/2012/main" userId="S::evoit@cisco.com::6e1b1289-3b95-4361-baf8-33c0a2dfc9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BFBFBF"/>
    <a:srgbClr val="6EBE4A"/>
    <a:srgbClr val="EF7B76"/>
    <a:srgbClr val="FFFFFF"/>
    <a:srgbClr val="FFFF99"/>
    <a:srgbClr val="519234"/>
    <a:srgbClr val="D2B400"/>
    <a:srgbClr val="D1CC00"/>
    <a:srgbClr val="FEE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96846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115" y="418"/>
      </p:cViewPr>
      <p:guideLst>
        <p:guide pos="314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6/2/2021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86E14-AF00-4090-922B-C6053D6DE0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5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B4366-6BF0-6B46-93F1-FCC6DE4F41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0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4B4366-6BF0-6B46-93F1-FCC6DE4F41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80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Enter Speaker Name (CEC ID)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Speaker Title, BU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Enter Organization Name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651854-3E9D-3744-B697-F7850678444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1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9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DF9A5-625B-8E46-9E72-83F2F21E8AC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592BED-B631-074E-AA32-97F32633717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5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5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2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2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767" indent="-2236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603" indent="-215731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799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128" indent="-171317">
              <a:buClr>
                <a:schemeClr val="tx1"/>
              </a:buClr>
              <a:buSzPct val="80000"/>
              <a:buFont typeface="Arial"/>
              <a:buChar char="•"/>
              <a:defRPr sz="1598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511" indent="-171317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1829" indent="-168143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341315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lIns="91424" tIns="45712" rIns="91424" bIns="45712" anchor="ctr"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7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589F0-3B49-4242-8BBA-7EC052A95B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739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65" r:id="rId2"/>
    <p:sldLayoutId id="2147484081" r:id="rId3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892" userDrawn="1">
          <p15:clr>
            <a:srgbClr val="F26B43"/>
          </p15:clr>
        </p15:guide>
        <p15:guide id="9" pos="336" userDrawn="1">
          <p15:clr>
            <a:srgbClr val="F26B43"/>
          </p15:clr>
        </p15:guide>
        <p15:guide id="10" pos="5448" userDrawn="1">
          <p15:clr>
            <a:srgbClr val="F26B43"/>
          </p15:clr>
        </p15:guide>
        <p15:guide id="11" orient="horz" pos="757" userDrawn="1">
          <p15:clr>
            <a:srgbClr val="F26B43"/>
          </p15:clr>
        </p15:guide>
        <p15:guide id="12" orient="horz" pos="335" userDrawn="1">
          <p15:clr>
            <a:srgbClr val="F26B43"/>
          </p15:clr>
        </p15:guide>
        <p15:guide id="13" pos="2876" userDrawn="1">
          <p15:clr>
            <a:srgbClr val="F26B43"/>
          </p15:clr>
        </p15:guide>
        <p15:guide id="14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399095" y="4742907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4765078" y="478218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8705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115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hyperlink" Target="https://software.intel.com/content/www/us/en/develop/topics/software-guard-extensions.html" TargetMode="External"/><Relationship Id="rId3" Type="http://schemas.openxmlformats.org/officeDocument/2006/relationships/image" Target="../media/image1.wmf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cloud.google.com/compute/confidential-vm/docs/monitoring" TargetMode="External"/><Relationship Id="rId20" Type="http://schemas.openxmlformats.org/officeDocument/2006/relationships/hyperlink" Target="https://aws.amazon.com/ec2/nitro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jpeg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6719" y="4074648"/>
            <a:ext cx="1525767" cy="2881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/>
              <a:t>Eric Voit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Cisco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evoit@cisco.com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6661" y="2221794"/>
            <a:ext cx="8464235" cy="64473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Attestation Results for Connectivity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43CEE-838F-46E3-BA0C-AF0AB5BB3C68}"/>
              </a:ext>
            </a:extLst>
          </p:cNvPr>
          <p:cNvSpPr txBox="1"/>
          <p:nvPr/>
        </p:nvSpPr>
        <p:spPr>
          <a:xfrm>
            <a:off x="226661" y="2905378"/>
            <a:ext cx="8917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draft-voit-rats-attestation-results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0AC4D53A-9E10-4F28-BE27-90C3C0D4A8CA}"/>
              </a:ext>
            </a:extLst>
          </p:cNvPr>
          <p:cNvSpPr txBox="1">
            <a:spLocks/>
          </p:cNvSpPr>
          <p:nvPr/>
        </p:nvSpPr>
        <p:spPr>
          <a:xfrm>
            <a:off x="1572715" y="4074648"/>
            <a:ext cx="208847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Henk Birkholz   Fraunhofer SIT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henk.birkholz@sit.fraunhofer.de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EB0E9887-0516-4D2B-BC6B-342911CB6B75}"/>
              </a:ext>
            </a:extLst>
          </p:cNvPr>
          <p:cNvSpPr txBox="1">
            <a:spLocks/>
          </p:cNvSpPr>
          <p:nvPr/>
        </p:nvSpPr>
        <p:spPr>
          <a:xfrm>
            <a:off x="3599643" y="4074648"/>
            <a:ext cx="1718269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Hardjono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MIT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hardjono@mit.edu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63BE65B9-8E90-4865-9D0F-38D5E1952459}"/>
              </a:ext>
            </a:extLst>
          </p:cNvPr>
          <p:cNvSpPr txBox="1">
            <a:spLocks/>
          </p:cNvSpPr>
          <p:nvPr/>
        </p:nvSpPr>
        <p:spPr>
          <a:xfrm>
            <a:off x="5196075" y="4074648"/>
            <a:ext cx="188909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Fossati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Arm Limited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Thomas.Fossati@arm.com</a:t>
            </a: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F4098616-0B3F-4A2C-A550-ABE6D99CEF16}"/>
              </a:ext>
            </a:extLst>
          </p:cNvPr>
          <p:cNvSpPr txBox="1">
            <a:spLocks/>
          </p:cNvSpPr>
          <p:nvPr/>
        </p:nvSpPr>
        <p:spPr>
          <a:xfrm>
            <a:off x="6982169" y="4074648"/>
            <a:ext cx="189821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Vincent Scarlata   Intel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vincent.r.scarlata@intel.com</a:t>
            </a:r>
          </a:p>
        </p:txBody>
      </p:sp>
    </p:spTree>
    <p:extLst>
      <p:ext uri="{BB962C8B-B14F-4D97-AF65-F5344CB8AC3E}">
        <p14:creationId xmlns:p14="http://schemas.microsoft.com/office/powerpoint/2010/main" val="1341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7CF159A6-DAE6-4A84-BD39-2685FAC18BF7}"/>
              </a:ext>
            </a:extLst>
          </p:cNvPr>
          <p:cNvSpPr/>
          <p:nvPr/>
        </p:nvSpPr>
        <p:spPr>
          <a:xfrm>
            <a:off x="4704873" y="1674134"/>
            <a:ext cx="1434265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581DE6F-2A6E-4180-BCD8-CF1DBFABCF15}"/>
              </a:ext>
            </a:extLst>
          </p:cNvPr>
          <p:cNvSpPr/>
          <p:nvPr/>
        </p:nvSpPr>
        <p:spPr>
          <a:xfrm rot="20801819">
            <a:off x="3580651" y="2411096"/>
            <a:ext cx="1333168" cy="1092506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  <a:gd name="connsiteX0" fmla="*/ 121837 w 121837"/>
              <a:gd name="connsiteY0" fmla="*/ 0 h 700720"/>
              <a:gd name="connsiteX1" fmla="*/ 18678 w 121837"/>
              <a:gd name="connsiteY1" fmla="*/ 661770 h 700720"/>
              <a:gd name="connsiteX2" fmla="*/ 24300 w 121837"/>
              <a:gd name="connsiteY2" fmla="*/ 633902 h 700720"/>
              <a:gd name="connsiteX3" fmla="*/ 27892 w 121837"/>
              <a:gd name="connsiteY3" fmla="*/ 662726 h 700720"/>
              <a:gd name="connsiteX0" fmla="*/ 209085 w 209085"/>
              <a:gd name="connsiteY0" fmla="*/ 0 h 700720"/>
              <a:gd name="connsiteX1" fmla="*/ 105926 w 209085"/>
              <a:gd name="connsiteY1" fmla="*/ 661770 h 700720"/>
              <a:gd name="connsiteX2" fmla="*/ 111548 w 209085"/>
              <a:gd name="connsiteY2" fmla="*/ 633902 h 700720"/>
              <a:gd name="connsiteX3" fmla="*/ 115140 w 209085"/>
              <a:gd name="connsiteY3" fmla="*/ 662726 h 700720"/>
              <a:gd name="connsiteX0" fmla="*/ 209086 w 209086"/>
              <a:gd name="connsiteY0" fmla="*/ 0 h 700720"/>
              <a:gd name="connsiteX1" fmla="*/ 105927 w 209086"/>
              <a:gd name="connsiteY1" fmla="*/ 661770 h 700720"/>
              <a:gd name="connsiteX2" fmla="*/ 111549 w 209086"/>
              <a:gd name="connsiteY2" fmla="*/ 633902 h 700720"/>
              <a:gd name="connsiteX0" fmla="*/ 97538 w 97538"/>
              <a:gd name="connsiteY0" fmla="*/ 0 h 633902"/>
              <a:gd name="connsiteX1" fmla="*/ 1 w 97538"/>
              <a:gd name="connsiteY1" fmla="*/ 633902 h 633902"/>
              <a:gd name="connsiteX0" fmla="*/ 191793 w 191793"/>
              <a:gd name="connsiteY0" fmla="*/ 0 h 633902"/>
              <a:gd name="connsiteX1" fmla="*/ 94256 w 191793"/>
              <a:gd name="connsiteY1" fmla="*/ 633902 h 633902"/>
              <a:gd name="connsiteX0" fmla="*/ 193397 w 193397"/>
              <a:gd name="connsiteY0" fmla="*/ 0 h 676058"/>
              <a:gd name="connsiteX1" fmla="*/ 91008 w 193397"/>
              <a:gd name="connsiteY1" fmla="*/ 676058 h 676058"/>
              <a:gd name="connsiteX0" fmla="*/ 216244 w 216244"/>
              <a:gd name="connsiteY0" fmla="*/ 0 h 676058"/>
              <a:gd name="connsiteX1" fmla="*/ 113855 w 216244"/>
              <a:gd name="connsiteY1" fmla="*/ 676058 h 676058"/>
              <a:gd name="connsiteX0" fmla="*/ 2041684 w 2041684"/>
              <a:gd name="connsiteY0" fmla="*/ 0 h 469025"/>
              <a:gd name="connsiteX1" fmla="*/ 865 w 2041684"/>
              <a:gd name="connsiteY1" fmla="*/ 469025 h 469025"/>
              <a:gd name="connsiteX0" fmla="*/ 1467922 w 1467922"/>
              <a:gd name="connsiteY0" fmla="*/ 0 h 476131"/>
              <a:gd name="connsiteX1" fmla="*/ 1293 w 1467922"/>
              <a:gd name="connsiteY1" fmla="*/ 476131 h 476131"/>
              <a:gd name="connsiteX0" fmla="*/ 1466629 w 1466629"/>
              <a:gd name="connsiteY0" fmla="*/ 0 h 476131"/>
              <a:gd name="connsiteX1" fmla="*/ 0 w 1466629"/>
              <a:gd name="connsiteY1" fmla="*/ 476131 h 47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629" h="476131">
                <a:moveTo>
                  <a:pt x="1466629" y="0"/>
                </a:moveTo>
                <a:cubicBezTo>
                  <a:pt x="1081047" y="278538"/>
                  <a:pt x="590659" y="385277"/>
                  <a:pt x="0" y="476131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1ED5CB-6554-4ED9-9CDB-71128C8E1272}"/>
              </a:ext>
            </a:extLst>
          </p:cNvPr>
          <p:cNvSpPr/>
          <p:nvPr/>
        </p:nvSpPr>
        <p:spPr>
          <a:xfrm>
            <a:off x="3442356" y="2191334"/>
            <a:ext cx="1519528" cy="1712454"/>
          </a:xfrm>
          <a:prstGeom prst="rect">
            <a:avLst/>
          </a:prstGeom>
          <a:solidFill>
            <a:srgbClr val="0D27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508408-8F16-4D22-AA5B-B5E08A15C091}"/>
              </a:ext>
            </a:extLst>
          </p:cNvPr>
          <p:cNvCxnSpPr>
            <a:cxnSpLocks/>
          </p:cNvCxnSpPr>
          <p:nvPr/>
        </p:nvCxnSpPr>
        <p:spPr>
          <a:xfrm flipV="1">
            <a:off x="3874751" y="2818554"/>
            <a:ext cx="1235600" cy="1174997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83D40AD-6142-4C07-9C14-D5EE814FE610}"/>
              </a:ext>
            </a:extLst>
          </p:cNvPr>
          <p:cNvCxnSpPr>
            <a:cxnSpLocks/>
          </p:cNvCxnSpPr>
          <p:nvPr/>
        </p:nvCxnSpPr>
        <p:spPr>
          <a:xfrm flipV="1">
            <a:off x="3871531" y="2818297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5AE23A0-ABE5-4D33-B360-D808E5F9AA56}"/>
              </a:ext>
            </a:extLst>
          </p:cNvPr>
          <p:cNvSpPr/>
          <p:nvPr/>
        </p:nvSpPr>
        <p:spPr>
          <a:xfrm rot="13379372">
            <a:off x="4437708" y="2874002"/>
            <a:ext cx="70854" cy="1116291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  <a:gd name="connsiteX0" fmla="*/ 98594 w 98594"/>
              <a:gd name="connsiteY0" fmla="*/ 0 h 1537989"/>
              <a:gd name="connsiteX1" fmla="*/ 0 w 98594"/>
              <a:gd name="connsiteY1" fmla="*/ 1537989 h 1537989"/>
              <a:gd name="connsiteX0" fmla="*/ 86722 w 86722"/>
              <a:gd name="connsiteY0" fmla="*/ 0 h 1445353"/>
              <a:gd name="connsiteX1" fmla="*/ 0 w 86722"/>
              <a:gd name="connsiteY1" fmla="*/ 1445353 h 1445353"/>
              <a:gd name="connsiteX0" fmla="*/ 86722 w 86722"/>
              <a:gd name="connsiteY0" fmla="*/ 0 h 1445353"/>
              <a:gd name="connsiteX1" fmla="*/ 0 w 86722"/>
              <a:gd name="connsiteY1" fmla="*/ 1445353 h 144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22" h="1445353">
                <a:moveTo>
                  <a:pt x="86722" y="0"/>
                </a:moveTo>
                <a:cubicBezTo>
                  <a:pt x="49888" y="176565"/>
                  <a:pt x="32290" y="1132546"/>
                  <a:pt x="0" y="1445353"/>
                </a:cubicBezTo>
              </a:path>
            </a:pathLst>
          </a:custGeom>
          <a:ln w="19050">
            <a:solidFill>
              <a:srgbClr val="33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333333"/>
              </a:solidFill>
              <a:latin typeface="Arial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FBCF45-357D-4C5B-99AE-7C2987455E7F}"/>
              </a:ext>
            </a:extLst>
          </p:cNvPr>
          <p:cNvCxnSpPr>
            <a:cxnSpLocks/>
          </p:cNvCxnSpPr>
          <p:nvPr/>
        </p:nvCxnSpPr>
        <p:spPr>
          <a:xfrm flipV="1">
            <a:off x="3871531" y="2815650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24F1A0-8EEA-461B-886E-B5DD7FE350A2}"/>
              </a:ext>
            </a:extLst>
          </p:cNvPr>
          <p:cNvSpPr/>
          <p:nvPr/>
        </p:nvSpPr>
        <p:spPr>
          <a:xfrm rot="2580281">
            <a:off x="4482721" y="2644933"/>
            <a:ext cx="152640" cy="1369734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24" h="1773506">
                <a:moveTo>
                  <a:pt x="0" y="0"/>
                </a:moveTo>
                <a:cubicBezTo>
                  <a:pt x="22800" y="29400"/>
                  <a:pt x="260060" y="121517"/>
                  <a:pt x="164060" y="235517"/>
                </a:cubicBezTo>
                <a:cubicBezTo>
                  <a:pt x="110269" y="392837"/>
                  <a:pt x="97756" y="1460699"/>
                  <a:pt x="65466" y="1773506"/>
                </a:cubicBezTo>
              </a:path>
            </a:pathLst>
          </a:custGeom>
          <a:ln w="19050">
            <a:solidFill>
              <a:srgbClr val="008DB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70F21E-89D9-4D23-84C7-7DA77782FD25}"/>
              </a:ext>
            </a:extLst>
          </p:cNvPr>
          <p:cNvCxnSpPr>
            <a:cxnSpLocks/>
          </p:cNvCxnSpPr>
          <p:nvPr/>
        </p:nvCxnSpPr>
        <p:spPr>
          <a:xfrm flipH="1">
            <a:off x="3988878" y="2832509"/>
            <a:ext cx="910253" cy="0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34DB1B-8EC6-414A-9E3F-B16D53B30CE5}"/>
              </a:ext>
            </a:extLst>
          </p:cNvPr>
          <p:cNvGrpSpPr/>
          <p:nvPr/>
        </p:nvGrpSpPr>
        <p:grpSpPr>
          <a:xfrm>
            <a:off x="2330209" y="3415491"/>
            <a:ext cx="2553001" cy="996418"/>
            <a:chOff x="2330209" y="3404733"/>
            <a:chExt cx="2553001" cy="99641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A807D2-A28C-4680-9240-D28EDCF4AB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0209" y="3404733"/>
              <a:ext cx="942818" cy="590334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52D43A-AF3E-4B83-92A8-FA35D683C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2957" y="4032608"/>
              <a:ext cx="910253" cy="0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82" name="Picture 6" descr="http://www.clker.com/cliparts/6/c/4/a/1195429795336159975juanjo_Router.svg.hi.png">
              <a:extLst>
                <a:ext uri="{FF2B5EF4-FFF2-40B4-BE49-F238E27FC236}">
                  <a16:creationId xmlns:a16="http://schemas.microsoft.com/office/drawing/2014/main" id="{B4C66076-4F5C-4933-8703-E93D47A12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5774" y="3654899"/>
              <a:ext cx="1122186" cy="746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B7740CB-9495-4AA6-8248-6B3540CA7FFE}"/>
              </a:ext>
            </a:extLst>
          </p:cNvPr>
          <p:cNvCxnSpPr>
            <a:cxnSpLocks/>
          </p:cNvCxnSpPr>
          <p:nvPr/>
        </p:nvCxnSpPr>
        <p:spPr>
          <a:xfrm flipH="1" flipV="1">
            <a:off x="2327887" y="3413484"/>
            <a:ext cx="942818" cy="590334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750AEF-8A45-4A5D-8FA5-F07FA11DBC70}"/>
              </a:ext>
            </a:extLst>
          </p:cNvPr>
          <p:cNvCxnSpPr>
            <a:cxnSpLocks/>
          </p:cNvCxnSpPr>
          <p:nvPr/>
        </p:nvCxnSpPr>
        <p:spPr>
          <a:xfrm flipH="1">
            <a:off x="3976014" y="4046515"/>
            <a:ext cx="910253" cy="0"/>
          </a:xfrm>
          <a:prstGeom prst="line">
            <a:avLst/>
          </a:prstGeom>
          <a:noFill/>
          <a:ln w="104775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1C8255A-39EE-4141-ADE5-1918243437B9}"/>
              </a:ext>
            </a:extLst>
          </p:cNvPr>
          <p:cNvGrpSpPr/>
          <p:nvPr/>
        </p:nvGrpSpPr>
        <p:grpSpPr>
          <a:xfrm>
            <a:off x="3049608" y="3662812"/>
            <a:ext cx="1122185" cy="746252"/>
            <a:chOff x="3043821" y="3662812"/>
            <a:chExt cx="1122185" cy="746252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58CFE13F-8CFD-4A86-ABEA-789C092D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821" y="3662812"/>
              <a:ext cx="1122185" cy="74625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9664FC09-D673-451A-8987-07524AC9A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3510" y="3903788"/>
              <a:ext cx="864940" cy="492478"/>
            </a:xfrm>
            <a:prstGeom prst="rect">
              <a:avLst/>
            </a:prstGeom>
          </p:spPr>
        </p:pic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7F321B-8AB7-4369-8ECB-88F8D081E054}"/>
              </a:ext>
            </a:extLst>
          </p:cNvPr>
          <p:cNvCxnSpPr>
            <a:cxnSpLocks/>
          </p:cNvCxnSpPr>
          <p:nvPr/>
        </p:nvCxnSpPr>
        <p:spPr>
          <a:xfrm flipH="1" flipV="1">
            <a:off x="5663443" y="2839544"/>
            <a:ext cx="830432" cy="590336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6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7F9EBF98-6846-45FE-88FA-97538854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45" y="2495729"/>
            <a:ext cx="1107597" cy="73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8BC8-C061-BF4D-A9BA-064F0AF45426}"/>
              </a:ext>
            </a:extLst>
          </p:cNvPr>
          <p:cNvCxnSpPr>
            <a:cxnSpLocks/>
          </p:cNvCxnSpPr>
          <p:nvPr/>
        </p:nvCxnSpPr>
        <p:spPr>
          <a:xfrm flipH="1">
            <a:off x="5542060" y="3425301"/>
            <a:ext cx="1089593" cy="556493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26347-92A4-4D42-95B2-81F45104FD46}"/>
              </a:ext>
            </a:extLst>
          </p:cNvPr>
          <p:cNvCxnSpPr>
            <a:cxnSpLocks/>
          </p:cNvCxnSpPr>
          <p:nvPr/>
        </p:nvCxnSpPr>
        <p:spPr>
          <a:xfrm flipV="1">
            <a:off x="2219872" y="2882325"/>
            <a:ext cx="872483" cy="64252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4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0262B02C-68D5-4CF4-B29C-16EE6F65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40" y="3080227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9950E-63A9-4C4E-A3EA-2514B6D1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29" y="90397"/>
            <a:ext cx="8343315" cy="731647"/>
          </a:xfrm>
        </p:spPr>
        <p:txBody>
          <a:bodyPr/>
          <a:lstStyle/>
          <a:p>
            <a:r>
              <a:rPr lang="en-US" dirty="0"/>
              <a:t>Trusted </a:t>
            </a:r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Path </a:t>
            </a:r>
            <a:r>
              <a:rPr lang="en-US" dirty="0"/>
              <a:t>Routing</a:t>
            </a:r>
            <a:br>
              <a:rPr lang="en-US" dirty="0"/>
            </a:br>
            <a:r>
              <a:rPr lang="en-US" sz="2000" dirty="0"/>
              <a:t>draft-voit-rats-trustworthy-path-routing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128" y="4880962"/>
            <a:ext cx="358682" cy="27456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96A97DD0-5BE7-4856-A2A9-C42C6688E60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ADA707E-E186-4B02-A0C6-C295E413FA78}"/>
              </a:ext>
            </a:extLst>
          </p:cNvPr>
          <p:cNvSpPr/>
          <p:nvPr/>
        </p:nvSpPr>
        <p:spPr>
          <a:xfrm>
            <a:off x="4865676" y="2815650"/>
            <a:ext cx="1413850" cy="473657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11461 w 893324"/>
              <a:gd name="connsiteY0" fmla="*/ 397326 h 1026893"/>
              <a:gd name="connsiteX1" fmla="*/ 176502 w 893324"/>
              <a:gd name="connsiteY1" fmla="*/ 4398 h 1026893"/>
              <a:gd name="connsiteX2" fmla="*/ 42119 w 893324"/>
              <a:gd name="connsiteY2" fmla="*/ 638813 h 1026893"/>
              <a:gd name="connsiteX3" fmla="*/ 36069 w 893324"/>
              <a:gd name="connsiteY3" fmla="*/ 674725 h 1026893"/>
              <a:gd name="connsiteX4" fmla="*/ 476366 w 893324"/>
              <a:gd name="connsiteY4" fmla="*/ 663581 h 1026893"/>
              <a:gd name="connsiteX5" fmla="*/ 893324 w 893324"/>
              <a:gd name="connsiteY5" fmla="*/ 1026893 h 1026893"/>
              <a:gd name="connsiteX0" fmla="*/ 206845 w 888708"/>
              <a:gd name="connsiteY0" fmla="*/ 53257 h 682824"/>
              <a:gd name="connsiteX1" fmla="*/ 53984 w 888708"/>
              <a:gd name="connsiteY1" fmla="*/ 275415 h 682824"/>
              <a:gd name="connsiteX2" fmla="*/ 37503 w 888708"/>
              <a:gd name="connsiteY2" fmla="*/ 294744 h 682824"/>
              <a:gd name="connsiteX3" fmla="*/ 31453 w 888708"/>
              <a:gd name="connsiteY3" fmla="*/ 330656 h 682824"/>
              <a:gd name="connsiteX4" fmla="*/ 471750 w 888708"/>
              <a:gd name="connsiteY4" fmla="*/ 319512 h 682824"/>
              <a:gd name="connsiteX5" fmla="*/ 888708 w 888708"/>
              <a:gd name="connsiteY5" fmla="*/ 682824 h 682824"/>
              <a:gd name="connsiteX0" fmla="*/ 37805 w 888708"/>
              <a:gd name="connsiteY0" fmla="*/ 97993 h 454395"/>
              <a:gd name="connsiteX1" fmla="*/ 53984 w 888708"/>
              <a:gd name="connsiteY1" fmla="*/ 46986 h 454395"/>
              <a:gd name="connsiteX2" fmla="*/ 37503 w 888708"/>
              <a:gd name="connsiteY2" fmla="*/ 66315 h 454395"/>
              <a:gd name="connsiteX3" fmla="*/ 31453 w 888708"/>
              <a:gd name="connsiteY3" fmla="*/ 102227 h 454395"/>
              <a:gd name="connsiteX4" fmla="*/ 471750 w 888708"/>
              <a:gd name="connsiteY4" fmla="*/ 91083 h 454395"/>
              <a:gd name="connsiteX5" fmla="*/ 888708 w 888708"/>
              <a:gd name="connsiteY5" fmla="*/ 454395 h 45439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64374"/>
              <a:gd name="connsiteY0" fmla="*/ 52083 h 378196"/>
              <a:gd name="connsiteX1" fmla="*/ 55697 w 864374"/>
              <a:gd name="connsiteY1" fmla="*/ 1076 h 378196"/>
              <a:gd name="connsiteX2" fmla="*/ 39216 w 864374"/>
              <a:gd name="connsiteY2" fmla="*/ 20405 h 378196"/>
              <a:gd name="connsiteX3" fmla="*/ 33166 w 864374"/>
              <a:gd name="connsiteY3" fmla="*/ 56317 h 378196"/>
              <a:gd name="connsiteX4" fmla="*/ 496617 w 864374"/>
              <a:gd name="connsiteY4" fmla="*/ 52744 h 378196"/>
              <a:gd name="connsiteX5" fmla="*/ 864374 w 864374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8234 w 837042"/>
              <a:gd name="connsiteY0" fmla="*/ 52083 h 366837"/>
              <a:gd name="connsiteX1" fmla="*/ 54413 w 837042"/>
              <a:gd name="connsiteY1" fmla="*/ 1076 h 366837"/>
              <a:gd name="connsiteX2" fmla="*/ 37932 w 837042"/>
              <a:gd name="connsiteY2" fmla="*/ 20405 h 366837"/>
              <a:gd name="connsiteX3" fmla="*/ 31882 w 837042"/>
              <a:gd name="connsiteY3" fmla="*/ 56317 h 366837"/>
              <a:gd name="connsiteX4" fmla="*/ 495333 w 837042"/>
              <a:gd name="connsiteY4" fmla="*/ 52744 h 366837"/>
              <a:gd name="connsiteX5" fmla="*/ 837042 w 837042"/>
              <a:gd name="connsiteY5" fmla="*/ 366837 h 36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7042" h="366837">
                <a:moveTo>
                  <a:pt x="38234" y="52083"/>
                </a:moveTo>
                <a:cubicBezTo>
                  <a:pt x="41371" y="-15924"/>
                  <a:pt x="54463" y="6356"/>
                  <a:pt x="54413" y="1076"/>
                </a:cubicBezTo>
                <a:cubicBezTo>
                  <a:pt x="54363" y="-4204"/>
                  <a:pt x="41687" y="11198"/>
                  <a:pt x="37932" y="20405"/>
                </a:cubicBezTo>
                <a:cubicBezTo>
                  <a:pt x="34177" y="29612"/>
                  <a:pt x="-41457" y="13066"/>
                  <a:pt x="31882" y="56317"/>
                </a:cubicBezTo>
                <a:cubicBezTo>
                  <a:pt x="105221" y="99568"/>
                  <a:pt x="358760" y="158160"/>
                  <a:pt x="495333" y="52744"/>
                </a:cubicBezTo>
                <a:cubicBezTo>
                  <a:pt x="559552" y="68482"/>
                  <a:pt x="764172" y="298566"/>
                  <a:pt x="837042" y="366837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EC01D63-E514-40C7-AE59-3DAC4A2A6CC6}"/>
              </a:ext>
            </a:extLst>
          </p:cNvPr>
          <p:cNvSpPr/>
          <p:nvPr/>
        </p:nvSpPr>
        <p:spPr>
          <a:xfrm rot="2580281">
            <a:off x="4218646" y="2487324"/>
            <a:ext cx="573455" cy="629027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876" h="814452">
                <a:moveTo>
                  <a:pt x="681900" y="0"/>
                </a:moveTo>
                <a:cubicBezTo>
                  <a:pt x="704700" y="29400"/>
                  <a:pt x="727500" y="58800"/>
                  <a:pt x="631500" y="172800"/>
                </a:cubicBezTo>
                <a:cubicBezTo>
                  <a:pt x="535500" y="286800"/>
                  <a:pt x="198182" y="606284"/>
                  <a:pt x="0" y="814452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5A18038-B7E2-4910-BE56-3D38F60C6A76}"/>
              </a:ext>
            </a:extLst>
          </p:cNvPr>
          <p:cNvSpPr/>
          <p:nvPr/>
        </p:nvSpPr>
        <p:spPr>
          <a:xfrm rot="20801819">
            <a:off x="4799549" y="2144504"/>
            <a:ext cx="53571" cy="674832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6" h="665271">
                <a:moveTo>
                  <a:pt x="50296" y="0"/>
                </a:moveTo>
                <a:cubicBezTo>
                  <a:pt x="24286" y="104598"/>
                  <a:pt x="23011" y="528560"/>
                  <a:pt x="18678" y="628699"/>
                </a:cubicBezTo>
                <a:cubicBezTo>
                  <a:pt x="14345" y="728838"/>
                  <a:pt x="-3678" y="590459"/>
                  <a:pt x="24300" y="600831"/>
                </a:cubicBezTo>
                <a:cubicBezTo>
                  <a:pt x="15344" y="609344"/>
                  <a:pt x="-27613" y="568956"/>
                  <a:pt x="27892" y="629655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8202D6-FA52-4190-8C27-4771B4EBFD8A}"/>
              </a:ext>
            </a:extLst>
          </p:cNvPr>
          <p:cNvSpPr txBox="1"/>
          <p:nvPr/>
        </p:nvSpPr>
        <p:spPr>
          <a:xfrm>
            <a:off x="867198" y="933941"/>
            <a:ext cx="7930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Operational instance of draft-voit-rats-attestation-results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Network trust is established via each peer’s Link Layer credentials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2BCC7-3B97-3A46-AC38-40F018DFB0BE}"/>
              </a:ext>
            </a:extLst>
          </p:cNvPr>
          <p:cNvCxnSpPr>
            <a:cxnSpLocks/>
          </p:cNvCxnSpPr>
          <p:nvPr/>
        </p:nvCxnSpPr>
        <p:spPr>
          <a:xfrm flipH="1" flipV="1">
            <a:off x="3761623" y="2952166"/>
            <a:ext cx="1302967" cy="1029628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8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B72A287F-27D1-46A3-82FE-CCBD7DE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54" y="368717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1B360A9-8DC2-47CF-A95F-807A39446A14}"/>
              </a:ext>
            </a:extLst>
          </p:cNvPr>
          <p:cNvSpPr/>
          <p:nvPr/>
        </p:nvSpPr>
        <p:spPr>
          <a:xfrm rot="20801819">
            <a:off x="4820256" y="2043928"/>
            <a:ext cx="162666" cy="523560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87029 w 194048"/>
              <a:gd name="connsiteY0" fmla="*/ 567223 h 735299"/>
              <a:gd name="connsiteX1" fmla="*/ 165768 w 194048"/>
              <a:gd name="connsiteY1" fmla="*/ 71141 h 735299"/>
              <a:gd name="connsiteX2" fmla="*/ 41328 w 194048"/>
              <a:gd name="connsiteY2" fmla="*/ 70028 h 735299"/>
              <a:gd name="connsiteX3" fmla="*/ 9710 w 194048"/>
              <a:gd name="connsiteY3" fmla="*/ 698727 h 735299"/>
              <a:gd name="connsiteX4" fmla="*/ 15332 w 194048"/>
              <a:gd name="connsiteY4" fmla="*/ 670859 h 735299"/>
              <a:gd name="connsiteX0" fmla="*/ 177319 w 184338"/>
              <a:gd name="connsiteY0" fmla="*/ 567223 h 698727"/>
              <a:gd name="connsiteX1" fmla="*/ 156058 w 184338"/>
              <a:gd name="connsiteY1" fmla="*/ 71141 h 698727"/>
              <a:gd name="connsiteX2" fmla="*/ 31618 w 184338"/>
              <a:gd name="connsiteY2" fmla="*/ 70028 h 698727"/>
              <a:gd name="connsiteX3" fmla="*/ 0 w 184338"/>
              <a:gd name="connsiteY3" fmla="*/ 698727 h 698727"/>
              <a:gd name="connsiteX0" fmla="*/ 145701 w 152720"/>
              <a:gd name="connsiteY0" fmla="*/ 567223 h 567223"/>
              <a:gd name="connsiteX1" fmla="*/ 124440 w 152720"/>
              <a:gd name="connsiteY1" fmla="*/ 71141 h 567223"/>
              <a:gd name="connsiteX2" fmla="*/ 0 w 152720"/>
              <a:gd name="connsiteY2" fmla="*/ 70028 h 56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20" h="567223">
                <a:moveTo>
                  <a:pt x="145701" y="567223"/>
                </a:moveTo>
                <a:cubicBezTo>
                  <a:pt x="161623" y="378429"/>
                  <a:pt x="148723" y="154007"/>
                  <a:pt x="124440" y="71141"/>
                </a:cubicBezTo>
                <a:cubicBezTo>
                  <a:pt x="100157" y="-11725"/>
                  <a:pt x="26010" y="-34570"/>
                  <a:pt x="0" y="70028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97A861-0ACF-4F47-93C0-3432F90D9817}"/>
              </a:ext>
            </a:extLst>
          </p:cNvPr>
          <p:cNvGrpSpPr/>
          <p:nvPr/>
        </p:nvGrpSpPr>
        <p:grpSpPr>
          <a:xfrm>
            <a:off x="3340493" y="2549807"/>
            <a:ext cx="329085" cy="386255"/>
            <a:chOff x="1818296" y="2497985"/>
            <a:chExt cx="329085" cy="38625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BDF9ECA-DDFB-4F1E-A564-9AC060A3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296" y="2497985"/>
              <a:ext cx="329085" cy="386255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03657CE-80A3-4076-A569-1D577C6DA480}"/>
                </a:ext>
              </a:extLst>
            </p:cNvPr>
            <p:cNvGrpSpPr/>
            <p:nvPr/>
          </p:nvGrpSpPr>
          <p:grpSpPr>
            <a:xfrm rot="20514442">
              <a:off x="1900251" y="2559869"/>
              <a:ext cx="137295" cy="155237"/>
              <a:chOff x="7357587" y="1842881"/>
              <a:chExt cx="538310" cy="608657"/>
            </a:xfrm>
            <a:scene3d>
              <a:camera prst="perspectiveRight" fov="4800000">
                <a:rot lat="426000" lon="20436000" rev="21594000"/>
              </a:camera>
              <a:lightRig rig="threePt" dir="t"/>
            </a:scene3d>
          </p:grpSpPr>
          <p:sp>
            <p:nvSpPr>
              <p:cNvPr id="119" name="Arrow: Left 118">
                <a:extLst>
                  <a:ext uri="{FF2B5EF4-FFF2-40B4-BE49-F238E27FC236}">
                    <a16:creationId xmlns:a16="http://schemas.microsoft.com/office/drawing/2014/main" id="{5ABA50E0-06D9-4FCE-B975-F6EFCBBE4888}"/>
                  </a:ext>
                </a:extLst>
              </p:cNvPr>
              <p:cNvSpPr/>
              <p:nvPr/>
            </p:nvSpPr>
            <p:spPr>
              <a:xfrm rot="16200000">
                <a:off x="7326014" y="1969226"/>
                <a:ext cx="608657" cy="355968"/>
              </a:xfrm>
              <a:prstGeom prst="leftArrow">
                <a:avLst>
                  <a:gd name="adj1" fmla="val 45571"/>
                  <a:gd name="adj2" fmla="val 32875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7F14C9-72F8-49EF-BA30-0A78625A40B3}"/>
                  </a:ext>
                </a:extLst>
              </p:cNvPr>
              <p:cNvSpPr txBox="1"/>
              <p:nvPr/>
            </p:nvSpPr>
            <p:spPr>
              <a:xfrm>
                <a:off x="7357588" y="1899310"/>
                <a:ext cx="538309" cy="1554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FB708C-F080-4525-A8EE-F2CE4AC4FB32}"/>
                  </a:ext>
                </a:extLst>
              </p:cNvPr>
              <p:cNvSpPr txBox="1"/>
              <p:nvPr/>
            </p:nvSpPr>
            <p:spPr>
              <a:xfrm>
                <a:off x="7357587" y="2098352"/>
                <a:ext cx="538309" cy="142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pic>
        <p:nvPicPr>
          <p:cNvPr id="55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24C4364A-7D05-416D-9D24-6FD3057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67" y="252102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A3EE21F-9BD6-49CB-A0CC-3035124A44C0}"/>
              </a:ext>
            </a:extLst>
          </p:cNvPr>
          <p:cNvSpPr/>
          <p:nvPr/>
        </p:nvSpPr>
        <p:spPr>
          <a:xfrm rot="13343390">
            <a:off x="4170110" y="3781807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A1E557B-2D9C-47B5-ACC2-6B78C4BEB22D}"/>
              </a:ext>
            </a:extLst>
          </p:cNvPr>
          <p:cNvSpPr/>
          <p:nvPr/>
        </p:nvSpPr>
        <p:spPr>
          <a:xfrm rot="4339644">
            <a:off x="2548022" y="3462631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1451EA7-0736-45EA-98A0-ECEA83296952}"/>
              </a:ext>
            </a:extLst>
          </p:cNvPr>
          <p:cNvSpPr txBox="1"/>
          <p:nvPr/>
        </p:nvSpPr>
        <p:spPr>
          <a:xfrm>
            <a:off x="3714099" y="2092636"/>
            <a:ext cx="1281174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Appraisal returned to Router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E1E5353-EF2D-4BB4-B16A-BD1CD180B06A}"/>
              </a:ext>
            </a:extLst>
          </p:cNvPr>
          <p:cNvSpPr txBox="1"/>
          <p:nvPr/>
        </p:nvSpPr>
        <p:spPr>
          <a:xfrm>
            <a:off x="5935344" y="2688251"/>
            <a:ext cx="1434266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 to peers over EAP / TLS / 802.1x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A7059-D98B-4741-9966-9D1B77D5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223" y="2761562"/>
            <a:ext cx="506291" cy="3174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068D62-88F4-45B8-9A7A-FA6C727E8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124" y="3109277"/>
            <a:ext cx="619256" cy="386203"/>
          </a:xfrm>
          <a:prstGeom prst="rect">
            <a:avLst/>
          </a:prstGeom>
        </p:spPr>
      </p:pic>
      <p:pic>
        <p:nvPicPr>
          <p:cNvPr id="57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F6D0455F-7F3B-4906-84D8-8E4FBE19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22" y="3056755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77B0E476-35B6-4B9F-9E1F-BAACBB4F88FA}"/>
              </a:ext>
            </a:extLst>
          </p:cNvPr>
          <p:cNvGrpSpPr/>
          <p:nvPr/>
        </p:nvGrpSpPr>
        <p:grpSpPr>
          <a:xfrm>
            <a:off x="1100386" y="3353192"/>
            <a:ext cx="6663611" cy="180105"/>
            <a:chOff x="1249351" y="2877559"/>
            <a:chExt cx="6663611" cy="180105"/>
          </a:xfrm>
        </p:grpSpPr>
        <p:sp>
          <p:nvSpPr>
            <p:cNvPr id="88" name="AutoShape 41">
              <a:extLst>
                <a:ext uri="{FF2B5EF4-FFF2-40B4-BE49-F238E27FC236}">
                  <a16:creationId xmlns:a16="http://schemas.microsoft.com/office/drawing/2014/main" id="{ECE1DCAD-B636-4385-9CFD-CEEDA5E733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39332" y="2787364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060E45-A816-4F42-97AE-D28EFDF678BC}"/>
                </a:ext>
              </a:extLst>
            </p:cNvPr>
            <p:cNvSpPr/>
            <p:nvPr/>
          </p:nvSpPr>
          <p:spPr>
            <a:xfrm>
              <a:off x="1304894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C9EFA54-6C9F-4832-BD33-F46CF5092B38}"/>
                </a:ext>
              </a:extLst>
            </p:cNvPr>
            <p:cNvSpPr/>
            <p:nvPr/>
          </p:nvSpPr>
          <p:spPr>
            <a:xfrm>
              <a:off x="1422130" y="2929257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15C2D5-822B-473C-9665-5CE84301BDA4}"/>
                </a:ext>
              </a:extLst>
            </p:cNvPr>
            <p:cNvSpPr/>
            <p:nvPr/>
          </p:nvSpPr>
          <p:spPr>
            <a:xfrm>
              <a:off x="1580794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C1CEAB0-E7BD-4262-B1FC-505E2D94EDD8}"/>
                </a:ext>
              </a:extLst>
            </p:cNvPr>
            <p:cNvSpPr/>
            <p:nvPr/>
          </p:nvSpPr>
          <p:spPr>
            <a:xfrm>
              <a:off x="1696313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514FE1-2F72-4A8B-9400-1B55784ED605}"/>
                </a:ext>
              </a:extLst>
            </p:cNvPr>
            <p:cNvSpPr/>
            <p:nvPr/>
          </p:nvSpPr>
          <p:spPr>
            <a:xfrm>
              <a:off x="1753101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D0C0194-1638-43CA-8A09-B011AD5D69F9}"/>
                </a:ext>
              </a:extLst>
            </p:cNvPr>
            <p:cNvSpPr/>
            <p:nvPr/>
          </p:nvSpPr>
          <p:spPr>
            <a:xfrm>
              <a:off x="1488603" y="2929463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6A91B2-89B0-423D-B46D-B94F7E3EB619}"/>
                </a:ext>
              </a:extLst>
            </p:cNvPr>
            <p:cNvSpPr/>
            <p:nvPr/>
          </p:nvSpPr>
          <p:spPr>
            <a:xfrm>
              <a:off x="1249351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EF83D73-CA5A-4D5B-8D71-C27E9DD014A3}"/>
                </a:ext>
              </a:extLst>
            </p:cNvPr>
            <p:cNvSpPr/>
            <p:nvPr/>
          </p:nvSpPr>
          <p:spPr>
            <a:xfrm>
              <a:off x="1364949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F333B3C-781B-45DB-BA21-E76ADDE18447}"/>
                </a:ext>
              </a:extLst>
            </p:cNvPr>
            <p:cNvSpPr/>
            <p:nvPr/>
          </p:nvSpPr>
          <p:spPr>
            <a:xfrm>
              <a:off x="1639038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305C8CD-9146-4A1A-8A62-BEB446AD62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46707" y="2794736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AutoShape 41">
              <a:extLst>
                <a:ext uri="{FF2B5EF4-FFF2-40B4-BE49-F238E27FC236}">
                  <a16:creationId xmlns:a16="http://schemas.microsoft.com/office/drawing/2014/main" id="{991C2A31-D918-4DC8-BC0E-B971012DC9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7635" y="2777667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A8592F5-5C73-482C-B01F-13A7DE9EC3AD}"/>
                </a:ext>
              </a:extLst>
            </p:cNvPr>
            <p:cNvSpPr/>
            <p:nvPr/>
          </p:nvSpPr>
          <p:spPr>
            <a:xfrm flipH="1">
              <a:off x="7420849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E47CE6-F85A-4B07-A2A8-5D50500BC491}"/>
                </a:ext>
              </a:extLst>
            </p:cNvPr>
            <p:cNvSpPr/>
            <p:nvPr/>
          </p:nvSpPr>
          <p:spPr>
            <a:xfrm flipH="1">
              <a:off x="7856228" y="2928993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EE8CDE5-187A-4EC8-99AC-4E3C25B1D6AD}"/>
                </a:ext>
              </a:extLst>
            </p:cNvPr>
            <p:cNvSpPr/>
            <p:nvPr/>
          </p:nvSpPr>
          <p:spPr>
            <a:xfrm flipH="1">
              <a:off x="7704743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70CF17-C486-44FE-AD77-06B5FF05F20D}"/>
                </a:ext>
              </a:extLst>
            </p:cNvPr>
            <p:cNvSpPr/>
            <p:nvPr/>
          </p:nvSpPr>
          <p:spPr>
            <a:xfrm flipH="1">
              <a:off x="7593060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C4AC21-9608-4423-8355-AE47B64EFCC8}"/>
                </a:ext>
              </a:extLst>
            </p:cNvPr>
            <p:cNvSpPr/>
            <p:nvPr/>
          </p:nvSpPr>
          <p:spPr>
            <a:xfrm flipH="1">
              <a:off x="7532436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98FCE49-444C-40B3-9A95-A4457907FFCA}"/>
                </a:ext>
              </a:extLst>
            </p:cNvPr>
            <p:cNvSpPr/>
            <p:nvPr/>
          </p:nvSpPr>
          <p:spPr>
            <a:xfrm flipH="1">
              <a:off x="7763997" y="2929199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F3EB753-8928-4334-8EC7-5766500B0D33}"/>
                </a:ext>
              </a:extLst>
            </p:cNvPr>
            <p:cNvSpPr/>
            <p:nvPr/>
          </p:nvSpPr>
          <p:spPr>
            <a:xfrm flipH="1">
              <a:off x="7476392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DA4626-1221-4D60-9A45-AE98D09D13B9}"/>
                </a:ext>
              </a:extLst>
            </p:cNvPr>
            <p:cNvSpPr/>
            <p:nvPr/>
          </p:nvSpPr>
          <p:spPr>
            <a:xfrm flipH="1">
              <a:off x="7360794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2FF2350-4F89-4E92-B056-9BCFF95FBB23}"/>
                </a:ext>
              </a:extLst>
            </p:cNvPr>
            <p:cNvSpPr/>
            <p:nvPr/>
          </p:nvSpPr>
          <p:spPr>
            <a:xfrm flipH="1">
              <a:off x="7650335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42620D-EA1F-456B-A18D-B369F12370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0259" y="2785039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8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4566 -0.23611 L -0.23178 -0.09876 C -0.22796 -0.07006 -0.23195 -0.03611 -0.24167 -0.00956 C -0.2533 0.02377 -0.26823 0.04445 -0.28473 0.05186 L -0.3599 0.08859 " pathEditMode="fixed" rAng="18120000" ptsTypes="AAA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4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71" grpId="0" animBg="1"/>
      <p:bldP spid="71" grpId="1" animBg="1"/>
      <p:bldP spid="9" grpId="0" animBg="1"/>
      <p:bldP spid="9" grpId="1" animBg="1"/>
      <p:bldP spid="44" grpId="0" animBg="1"/>
      <p:bldP spid="44" grpId="1" animBg="1"/>
      <p:bldP spid="45" grpId="0" animBg="1"/>
      <p:bldP spid="45" grpId="1" animBg="1"/>
      <p:bldP spid="79" grpId="0" animBg="1"/>
      <p:bldP spid="79" grpId="1" animBg="1"/>
      <p:bldP spid="110" grpId="0"/>
      <p:bldP spid="115" grpId="0" animBg="1"/>
      <p:bldP spid="115" grpId="1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124" grpId="0"/>
      <p:bldP spid="124" grpId="1"/>
      <p:bldP spid="125" grpId="0"/>
      <p:bldP spid="1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E29D9-334A-48B6-B518-F9146546F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372" y="1993186"/>
            <a:ext cx="3012922" cy="2597863"/>
          </a:xfrm>
        </p:spPr>
        <p:txBody>
          <a:bodyPr/>
          <a:lstStyle/>
          <a:p>
            <a:r>
              <a:rPr lang="en-US" dirty="0"/>
              <a:t>Setting each Trustworthiness Claim is explicit.</a:t>
            </a:r>
          </a:p>
          <a:p>
            <a:r>
              <a:rPr lang="en-US" dirty="0"/>
              <a:t>It is possible to not assert </a:t>
            </a:r>
            <a:r>
              <a:rPr lang="en-US" b="1" dirty="0"/>
              <a:t>ANY</a:t>
            </a:r>
            <a:r>
              <a:rPr lang="en-US" dirty="0"/>
              <a:t> conclusions after the appraisal.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2043F-60F4-444B-B7E5-5322BDC8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Trustworthiness Vector State Machine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84432" y="4880372"/>
            <a:ext cx="358378" cy="27503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0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97DD0-5BE7-4856-A2A9-C42C6688E607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</a:rPr>
              <a:pPr marL="0" marR="0" lvl="0" indent="0" algn="r" defTabSz="45708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FD5F8A-2EF7-4F56-9B94-2CCD76AE2602}"/>
              </a:ext>
            </a:extLst>
          </p:cNvPr>
          <p:cNvSpPr txBox="1"/>
          <p:nvPr/>
        </p:nvSpPr>
        <p:spPr>
          <a:xfrm>
            <a:off x="4113288" y="3883450"/>
            <a:ext cx="1069152" cy="1507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executables-verified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DFD758-6BFF-4351-9153-7079374EC9A7}"/>
              </a:ext>
            </a:extLst>
          </p:cNvPr>
          <p:cNvSpPr txBox="1"/>
          <p:nvPr/>
        </p:nvSpPr>
        <p:spPr>
          <a:xfrm>
            <a:off x="4113288" y="4493311"/>
            <a:ext cx="871565" cy="1333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config-secure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3512935-1B35-4ACA-B2DF-41DAC553DED2}"/>
              </a:ext>
            </a:extLst>
          </p:cNvPr>
          <p:cNvSpPr txBox="1"/>
          <p:nvPr/>
        </p:nvSpPr>
        <p:spPr>
          <a:xfrm>
            <a:off x="4113288" y="3356344"/>
            <a:ext cx="1069152" cy="123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hw-instance-recognized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153887E8-244C-43B6-ACDA-81C6D1D96144}"/>
              </a:ext>
            </a:extLst>
          </p:cNvPr>
          <p:cNvCxnSpPr>
            <a:cxnSpLocks/>
            <a:stCxn id="173" idx="3"/>
            <a:endCxn id="174" idx="5"/>
          </p:cNvCxnSpPr>
          <p:nvPr/>
        </p:nvCxnSpPr>
        <p:spPr>
          <a:xfrm>
            <a:off x="6111817" y="3839426"/>
            <a:ext cx="0" cy="23853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AA7DC89-81E3-4277-9C2E-214C49F46D6E}"/>
              </a:ext>
            </a:extLst>
          </p:cNvPr>
          <p:cNvCxnSpPr>
            <a:cxnSpLocks/>
            <a:stCxn id="75" idx="3"/>
            <a:endCxn id="156" idx="5"/>
          </p:cNvCxnSpPr>
          <p:nvPr/>
        </p:nvCxnSpPr>
        <p:spPr>
          <a:xfrm flipH="1">
            <a:off x="6117010" y="2802951"/>
            <a:ext cx="1102" cy="22970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07DE580-2788-4129-858D-2199B80878F8}"/>
              </a:ext>
            </a:extLst>
          </p:cNvPr>
          <p:cNvCxnSpPr>
            <a:cxnSpLocks/>
            <a:stCxn id="349" idx="2"/>
            <a:endCxn id="65" idx="0"/>
          </p:cNvCxnSpPr>
          <p:nvPr/>
        </p:nvCxnSpPr>
        <p:spPr>
          <a:xfrm>
            <a:off x="6254988" y="2364978"/>
            <a:ext cx="0" cy="15324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0169968D-772D-47D4-BA82-407A3A22F124}"/>
              </a:ext>
            </a:extLst>
          </p:cNvPr>
          <p:cNvCxnSpPr>
            <a:cxnSpLocks/>
            <a:stCxn id="75" idx="1"/>
            <a:endCxn id="156" idx="7"/>
          </p:cNvCxnSpPr>
          <p:nvPr/>
        </p:nvCxnSpPr>
        <p:spPr>
          <a:xfrm flipH="1">
            <a:off x="6402664" y="2802951"/>
            <a:ext cx="1102" cy="22970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4594A54-3E32-47B8-A467-E394E89F8623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4549070" y="4290326"/>
            <a:ext cx="1708722" cy="202985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92DC5BE-20B9-434D-9409-0C314B6DF48A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4647864" y="3775056"/>
            <a:ext cx="1609930" cy="10839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543F39C-0C00-4B9A-823E-4D1477843547}"/>
              </a:ext>
            </a:extLst>
          </p:cNvPr>
          <p:cNvSpPr/>
          <p:nvPr/>
        </p:nvSpPr>
        <p:spPr>
          <a:xfrm>
            <a:off x="4321498" y="1756202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PCR Quote received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47974C20-3879-453E-933C-3FCAC4179687}"/>
              </a:ext>
            </a:extLst>
          </p:cNvPr>
          <p:cNvSpPr/>
          <p:nvPr/>
        </p:nvSpPr>
        <p:spPr>
          <a:xfrm>
            <a:off x="4321498" y="1993226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Timer Expiry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C87D72-DBC1-44D3-9CFB-430225994650}"/>
              </a:ext>
            </a:extLst>
          </p:cNvPr>
          <p:cNvCxnSpPr>
            <a:cxnSpLocks/>
            <a:stCxn id="4" idx="3"/>
            <a:endCxn id="349" idx="0"/>
          </p:cNvCxnSpPr>
          <p:nvPr/>
        </p:nvCxnSpPr>
        <p:spPr>
          <a:xfrm>
            <a:off x="5361052" y="1845149"/>
            <a:ext cx="893936" cy="224472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24BD787-A8F8-4F5E-943D-4ABFA3D50B4C}"/>
              </a:ext>
            </a:extLst>
          </p:cNvPr>
          <p:cNvCxnSpPr>
            <a:cxnSpLocks/>
            <a:stCxn id="37" idx="3"/>
            <a:endCxn id="50" idx="3"/>
          </p:cNvCxnSpPr>
          <p:nvPr/>
        </p:nvCxnSpPr>
        <p:spPr>
          <a:xfrm flipV="1">
            <a:off x="5361052" y="1597930"/>
            <a:ext cx="7192" cy="484243"/>
          </a:xfrm>
          <a:prstGeom prst="bentConnector3">
            <a:avLst>
              <a:gd name="adj1" fmla="val 180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Terminator 112">
            <a:extLst>
              <a:ext uri="{FF2B5EF4-FFF2-40B4-BE49-F238E27FC236}">
                <a16:creationId xmlns:a16="http://schemas.microsoft.com/office/drawing/2014/main" id="{851C5402-FDCC-45AC-BADC-C1E64D612AE0}"/>
              </a:ext>
            </a:extLst>
          </p:cNvPr>
          <p:cNvSpPr/>
          <p:nvPr/>
        </p:nvSpPr>
        <p:spPr>
          <a:xfrm>
            <a:off x="5739245" y="4638258"/>
            <a:ext cx="1039555" cy="240620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37AF525-F070-4A7F-80E2-21C54DB4779F}"/>
              </a:ext>
            </a:extLst>
          </p:cNvPr>
          <p:cNvCxnSpPr>
            <a:cxnSpLocks/>
            <a:stCxn id="130" idx="3"/>
            <a:endCxn id="113" idx="3"/>
          </p:cNvCxnSpPr>
          <p:nvPr/>
        </p:nvCxnSpPr>
        <p:spPr>
          <a:xfrm flipH="1">
            <a:off x="6778799" y="2895990"/>
            <a:ext cx="1222389" cy="1862578"/>
          </a:xfrm>
          <a:prstGeom prst="bentConnector3">
            <a:avLst>
              <a:gd name="adj1" fmla="val -35275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7A2B5791-4A80-4DE6-8A6A-D978EF27DB77}"/>
              </a:ext>
            </a:extLst>
          </p:cNvPr>
          <p:cNvSpPr/>
          <p:nvPr/>
        </p:nvSpPr>
        <p:spPr>
          <a:xfrm>
            <a:off x="4321498" y="1508983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Log received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FDE4F3-6485-40B5-B0FC-0F82B8AB2F27}"/>
              </a:ext>
            </a:extLst>
          </p:cNvPr>
          <p:cNvGrpSpPr/>
          <p:nvPr/>
        </p:nvGrpSpPr>
        <p:grpSpPr>
          <a:xfrm>
            <a:off x="4064580" y="1541434"/>
            <a:ext cx="204864" cy="374746"/>
            <a:chOff x="118703" y="2217431"/>
            <a:chExt cx="361744" cy="66171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46CAA16-DF7A-4C4C-A05B-F9F9A0DDD207}"/>
                </a:ext>
              </a:extLst>
            </p:cNvPr>
            <p:cNvSpPr/>
            <p:nvPr/>
          </p:nvSpPr>
          <p:spPr>
            <a:xfrm>
              <a:off x="387458" y="2231669"/>
              <a:ext cx="92989" cy="64748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CB7E9-F269-47B4-90D5-13100C8E4AD6}"/>
                </a:ext>
              </a:extLst>
            </p:cNvPr>
            <p:cNvSpPr/>
            <p:nvPr/>
          </p:nvSpPr>
          <p:spPr>
            <a:xfrm rot="16200000">
              <a:off x="-24240" y="2360374"/>
              <a:ext cx="611965" cy="326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+mn-cs"/>
                </a:rPr>
                <a:t>Event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AC1E0A-1B34-4215-B062-E6187FA1A4A0}"/>
              </a:ext>
            </a:extLst>
          </p:cNvPr>
          <p:cNvCxnSpPr>
            <a:cxnSpLocks/>
            <a:stCxn id="75" idx="4"/>
            <a:endCxn id="98" idx="0"/>
          </p:cNvCxnSpPr>
          <p:nvPr/>
        </p:nvCxnSpPr>
        <p:spPr>
          <a:xfrm flipH="1">
            <a:off x="4549071" y="2663868"/>
            <a:ext cx="1509881" cy="116829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DFB49CD-5D87-4970-88B6-725F5D24EEB0}"/>
              </a:ext>
            </a:extLst>
          </p:cNvPr>
          <p:cNvSpPr txBox="1"/>
          <p:nvPr/>
        </p:nvSpPr>
        <p:spPr>
          <a:xfrm>
            <a:off x="6948296" y="2836851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-verification-fail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DBDFB96-FF83-42E1-B917-1034DD5AD548}"/>
              </a:ext>
            </a:extLst>
          </p:cNvPr>
          <p:cNvCxnSpPr>
            <a:cxnSpLocks/>
            <a:stCxn id="75" idx="0"/>
            <a:endCxn id="130" idx="0"/>
          </p:cNvCxnSpPr>
          <p:nvPr/>
        </p:nvCxnSpPr>
        <p:spPr>
          <a:xfrm>
            <a:off x="6462926" y="2663868"/>
            <a:ext cx="1011816" cy="17298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40E077D-40BB-4311-92C0-C6E31BF11DAF}"/>
              </a:ext>
            </a:extLst>
          </p:cNvPr>
          <p:cNvSpPr txBox="1"/>
          <p:nvPr/>
        </p:nvSpPr>
        <p:spPr>
          <a:xfrm>
            <a:off x="7085088" y="4413127"/>
            <a:ext cx="1075241" cy="107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config-insecure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A792308-52C4-4356-8F85-957D35AF39AC}"/>
              </a:ext>
            </a:extLst>
          </p:cNvPr>
          <p:cNvCxnSpPr>
            <a:cxnSpLocks/>
            <a:stCxn id="174" idx="0"/>
            <a:endCxn id="206" idx="0"/>
          </p:cNvCxnSpPr>
          <p:nvPr/>
        </p:nvCxnSpPr>
        <p:spPr>
          <a:xfrm>
            <a:off x="6456631" y="4206168"/>
            <a:ext cx="1166078" cy="20695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FCFEA789-8F1B-4C1D-BEAC-5C526062E8CF}"/>
              </a:ext>
            </a:extLst>
          </p:cNvPr>
          <p:cNvCxnSpPr>
            <a:cxnSpLocks/>
            <a:stCxn id="174" idx="3"/>
            <a:endCxn id="211" idx="5"/>
          </p:cNvCxnSpPr>
          <p:nvPr/>
        </p:nvCxnSpPr>
        <p:spPr>
          <a:xfrm rot="16200000" flipH="1">
            <a:off x="5958432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089734F-8500-4AFE-A2A2-46A7A71B8E52}"/>
              </a:ext>
            </a:extLst>
          </p:cNvPr>
          <p:cNvCxnSpPr>
            <a:cxnSpLocks/>
            <a:stCxn id="206" idx="3"/>
            <a:endCxn id="113" idx="3"/>
          </p:cNvCxnSpPr>
          <p:nvPr/>
        </p:nvCxnSpPr>
        <p:spPr>
          <a:xfrm flipH="1">
            <a:off x="6778799" y="4466947"/>
            <a:ext cx="1381530" cy="291621"/>
          </a:xfrm>
          <a:prstGeom prst="bentConnector3">
            <a:avLst>
              <a:gd name="adj1" fmla="val -19406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F770709-6312-466C-8D2A-5C9691AB24FE}"/>
              </a:ext>
            </a:extLst>
          </p:cNvPr>
          <p:cNvCxnSpPr>
            <a:cxnSpLocks/>
            <a:stCxn id="166" idx="2"/>
            <a:endCxn id="113" idx="1"/>
          </p:cNvCxnSpPr>
          <p:nvPr/>
        </p:nvCxnSpPr>
        <p:spPr>
          <a:xfrm rot="16200000" flipH="1">
            <a:off x="5078192" y="4097515"/>
            <a:ext cx="131931" cy="1190174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39F339F-B5E7-48A4-B4D0-F467537A1D38}"/>
              </a:ext>
            </a:extLst>
          </p:cNvPr>
          <p:cNvSpPr/>
          <p:nvPr/>
        </p:nvSpPr>
        <p:spPr>
          <a:xfrm>
            <a:off x="7439506" y="1319972"/>
            <a:ext cx="1123364" cy="84379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96B3B-A80E-49E5-833E-7ED709E47CBC}"/>
              </a:ext>
            </a:extLst>
          </p:cNvPr>
          <p:cNvSpPr txBox="1"/>
          <p:nvPr/>
        </p:nvSpPr>
        <p:spPr>
          <a:xfrm>
            <a:off x="7885630" y="1670450"/>
            <a:ext cx="336304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Fail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4B53ADC-9867-44EA-A48F-5ECCB46FC260}"/>
              </a:ext>
            </a:extLst>
          </p:cNvPr>
          <p:cNvCxnSpPr>
            <a:cxnSpLocks/>
          </p:cNvCxnSpPr>
          <p:nvPr/>
        </p:nvCxnSpPr>
        <p:spPr>
          <a:xfrm>
            <a:off x="7517757" y="1521619"/>
            <a:ext cx="364990" cy="481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134F1B7-1D06-4462-889A-D601DBB8668A}"/>
              </a:ext>
            </a:extLst>
          </p:cNvPr>
          <p:cNvCxnSpPr>
            <a:cxnSpLocks/>
          </p:cNvCxnSpPr>
          <p:nvPr/>
        </p:nvCxnSpPr>
        <p:spPr>
          <a:xfrm>
            <a:off x="7517757" y="1618406"/>
            <a:ext cx="364990" cy="481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ECE94E1-1796-4368-830D-35DCD4C7A350}"/>
              </a:ext>
            </a:extLst>
          </p:cNvPr>
          <p:cNvCxnSpPr>
            <a:cxnSpLocks/>
          </p:cNvCxnSpPr>
          <p:nvPr/>
        </p:nvCxnSpPr>
        <p:spPr>
          <a:xfrm>
            <a:off x="7517757" y="1716936"/>
            <a:ext cx="364990" cy="481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74D35EF-869B-46F3-83D9-5D36FD4B836E}"/>
              </a:ext>
            </a:extLst>
          </p:cNvPr>
          <p:cNvCxnSpPr>
            <a:cxnSpLocks/>
          </p:cNvCxnSpPr>
          <p:nvPr/>
        </p:nvCxnSpPr>
        <p:spPr>
          <a:xfrm>
            <a:off x="7517757" y="1811518"/>
            <a:ext cx="364990" cy="4811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9C7F2E5-C320-4FCE-BFF1-401F547ECC0E}"/>
              </a:ext>
            </a:extLst>
          </p:cNvPr>
          <p:cNvSpPr txBox="1"/>
          <p:nvPr/>
        </p:nvSpPr>
        <p:spPr>
          <a:xfrm>
            <a:off x="7885630" y="1767077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Insufficient 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103ED1E-A154-46DB-BF5A-ABA7A2E8B624}"/>
              </a:ext>
            </a:extLst>
          </p:cNvPr>
          <p:cNvSpPr txBox="1"/>
          <p:nvPr/>
        </p:nvSpPr>
        <p:spPr>
          <a:xfrm>
            <a:off x="7885630" y="1460205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Not Evaluated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082F666-C2A8-430B-9478-6C827928968A}"/>
              </a:ext>
            </a:extLst>
          </p:cNvPr>
          <p:cNvSpPr txBox="1"/>
          <p:nvPr/>
        </p:nvSpPr>
        <p:spPr>
          <a:xfrm>
            <a:off x="7885630" y="1583464"/>
            <a:ext cx="408871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Pass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637FD34-4A0A-422D-8CFD-B71E56A95C0C}"/>
              </a:ext>
            </a:extLst>
          </p:cNvPr>
          <p:cNvCxnSpPr>
            <a:cxnSpLocks/>
          </p:cNvCxnSpPr>
          <p:nvPr/>
        </p:nvCxnSpPr>
        <p:spPr>
          <a:xfrm>
            <a:off x="7517757" y="1914693"/>
            <a:ext cx="364990" cy="481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19056F4F-CB64-4218-B7D9-755071E15142}"/>
              </a:ext>
            </a:extLst>
          </p:cNvPr>
          <p:cNvSpPr txBox="1"/>
          <p:nvPr/>
        </p:nvSpPr>
        <p:spPr>
          <a:xfrm>
            <a:off x="7885630" y="1874810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Next Step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2270A92-8A6B-4DA9-BFBC-CB4D30C76ACB}"/>
              </a:ext>
            </a:extLst>
          </p:cNvPr>
          <p:cNvSpPr txBox="1"/>
          <p:nvPr/>
        </p:nvSpPr>
        <p:spPr>
          <a:xfrm>
            <a:off x="7510431" y="1984124"/>
            <a:ext cx="997595" cy="15772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Push Trustworthiness </a:t>
            </a:r>
            <a:r>
              <a:rPr lang="en-US" sz="525" b="0" dirty="0">
                <a:solidFill>
                  <a:srgbClr val="005073"/>
                </a:solidFill>
                <a:latin typeface="Arial Narrow" panose="020B0606020202030204" pitchFamily="34" charset="0"/>
              </a:rPr>
              <a:t>Claim</a:t>
            </a: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into Trustworthiness Vector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52C7A52-992E-449D-BE68-8AD6535E0FCF}"/>
              </a:ext>
            </a:extLst>
          </p:cNvPr>
          <p:cNvSpPr txBox="1"/>
          <p:nvPr/>
        </p:nvSpPr>
        <p:spPr>
          <a:xfrm>
            <a:off x="7496243" y="1350045"/>
            <a:ext cx="657009" cy="1041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1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Legend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DB3208-E080-42D7-9D3B-C6CFE4D673F5}"/>
              </a:ext>
            </a:extLst>
          </p:cNvPr>
          <p:cNvSpPr txBox="1"/>
          <p:nvPr/>
        </p:nvSpPr>
        <p:spPr>
          <a:xfrm>
            <a:off x="4113288" y="2780697"/>
            <a:ext cx="871565" cy="1046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-authentic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C94D263-A94E-410A-A8FF-3D6BA4B0E49E}"/>
              </a:ext>
            </a:extLst>
          </p:cNvPr>
          <p:cNvCxnSpPr>
            <a:cxnSpLocks/>
            <a:stCxn id="152" idx="3"/>
            <a:endCxn id="174" idx="5"/>
          </p:cNvCxnSpPr>
          <p:nvPr/>
        </p:nvCxnSpPr>
        <p:spPr>
          <a:xfrm>
            <a:off x="5182440" y="3958814"/>
            <a:ext cx="929378" cy="11915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2144BE-A3AF-4D99-A51D-5D9D2CD06152}"/>
              </a:ext>
            </a:extLst>
          </p:cNvPr>
          <p:cNvCxnSpPr>
            <a:cxnSpLocks/>
            <a:endCxn id="173" idx="5"/>
          </p:cNvCxnSpPr>
          <p:nvPr/>
        </p:nvCxnSpPr>
        <p:spPr>
          <a:xfrm>
            <a:off x="6109332" y="3175789"/>
            <a:ext cx="2484" cy="40722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9E9D71C-164E-425C-847B-11BAF53556D7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4647864" y="3250931"/>
            <a:ext cx="1611160" cy="105413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BBBB91-E112-4C2F-9837-AB8399A4F9D8}"/>
              </a:ext>
            </a:extLst>
          </p:cNvPr>
          <p:cNvCxnSpPr>
            <a:cxnSpLocks/>
            <a:stCxn id="147" idx="3"/>
            <a:endCxn id="173" idx="5"/>
          </p:cNvCxnSpPr>
          <p:nvPr/>
        </p:nvCxnSpPr>
        <p:spPr>
          <a:xfrm>
            <a:off x="5182440" y="3418172"/>
            <a:ext cx="929378" cy="1648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A63A5A4A-3CBE-4D61-B7A8-A5B987D2681D}"/>
              </a:ext>
            </a:extLst>
          </p:cNvPr>
          <p:cNvSpPr txBox="1"/>
          <p:nvPr/>
        </p:nvSpPr>
        <p:spPr>
          <a:xfrm>
            <a:off x="7258313" y="3361722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0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88" dirty="0">
                <a:solidFill>
                  <a:srgbClr val="282828">
                    <a:lumMod val="90000"/>
                    <a:lumOff val="10000"/>
                  </a:srgbClr>
                </a:solidFill>
              </a:rPr>
              <a:t>hw-instance-unknown</a:t>
            </a: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BCDBE9-271D-437A-9080-57681336C3A7}"/>
              </a:ext>
            </a:extLst>
          </p:cNvPr>
          <p:cNvSpPr txBox="1"/>
          <p:nvPr/>
        </p:nvSpPr>
        <p:spPr>
          <a:xfrm>
            <a:off x="7066158" y="3887254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executables-fail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EAA4268-39E1-44E6-A830-C7EEF6844B0E}"/>
              </a:ext>
            </a:extLst>
          </p:cNvPr>
          <p:cNvCxnSpPr>
            <a:cxnSpLocks/>
            <a:stCxn id="168" idx="1"/>
            <a:endCxn id="173" idx="7"/>
          </p:cNvCxnSpPr>
          <p:nvPr/>
        </p:nvCxnSpPr>
        <p:spPr>
          <a:xfrm flipH="1">
            <a:off x="6397470" y="3420861"/>
            <a:ext cx="860843" cy="16215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5568125-2DD8-4629-827B-F089F597F31A}"/>
              </a:ext>
            </a:extLst>
          </p:cNvPr>
          <p:cNvCxnSpPr>
            <a:cxnSpLocks/>
          </p:cNvCxnSpPr>
          <p:nvPr/>
        </p:nvCxnSpPr>
        <p:spPr>
          <a:xfrm>
            <a:off x="6066817" y="3250931"/>
            <a:ext cx="1531071" cy="110792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404639-64CB-4DFA-B9D1-89769D2C4CC3}"/>
              </a:ext>
            </a:extLst>
          </p:cNvPr>
          <p:cNvCxnSpPr>
            <a:cxnSpLocks/>
            <a:stCxn id="173" idx="1"/>
            <a:endCxn id="174" idx="7"/>
          </p:cNvCxnSpPr>
          <p:nvPr/>
        </p:nvCxnSpPr>
        <p:spPr>
          <a:xfrm>
            <a:off x="6397470" y="3839426"/>
            <a:ext cx="0" cy="23853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71E65E1-E4DB-4280-A71A-E4BD6EC162CD}"/>
              </a:ext>
            </a:extLst>
          </p:cNvPr>
          <p:cNvCxnSpPr>
            <a:cxnSpLocks/>
            <a:stCxn id="173" idx="0"/>
          </p:cNvCxnSpPr>
          <p:nvPr/>
        </p:nvCxnSpPr>
        <p:spPr>
          <a:xfrm>
            <a:off x="6456631" y="3711221"/>
            <a:ext cx="1127179" cy="17603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E9D3C938-3665-4A26-9591-98B8921A2921}"/>
              </a:ext>
            </a:extLst>
          </p:cNvPr>
          <p:cNvCxnSpPr>
            <a:cxnSpLocks/>
            <a:stCxn id="170" idx="3"/>
            <a:endCxn id="113" idx="3"/>
          </p:cNvCxnSpPr>
          <p:nvPr/>
        </p:nvCxnSpPr>
        <p:spPr>
          <a:xfrm flipH="1">
            <a:off x="6778799" y="3946393"/>
            <a:ext cx="1340251" cy="812175"/>
          </a:xfrm>
          <a:prstGeom prst="bentConnector3">
            <a:avLst>
              <a:gd name="adj1" fmla="val -23654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0667506-17DD-40B5-8136-B266E60882B8}"/>
              </a:ext>
            </a:extLst>
          </p:cNvPr>
          <p:cNvCxnSpPr>
            <a:cxnSpLocks/>
          </p:cNvCxnSpPr>
          <p:nvPr/>
        </p:nvCxnSpPr>
        <p:spPr>
          <a:xfrm>
            <a:off x="6629259" y="3250931"/>
            <a:ext cx="1531071" cy="11079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DE0BA14-1AED-4604-A915-47C3ADC0EDAE}"/>
              </a:ext>
            </a:extLst>
          </p:cNvPr>
          <p:cNvCxnSpPr>
            <a:cxnSpLocks/>
            <a:stCxn id="98" idx="3"/>
            <a:endCxn id="156" idx="5"/>
          </p:cNvCxnSpPr>
          <p:nvPr/>
        </p:nvCxnSpPr>
        <p:spPr>
          <a:xfrm>
            <a:off x="4984853" y="2833014"/>
            <a:ext cx="1132157" cy="19964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62AC0472-0BCD-46EC-B6CE-AD67142B1ACD}"/>
              </a:ext>
            </a:extLst>
          </p:cNvPr>
          <p:cNvSpPr txBox="1"/>
          <p:nvPr/>
        </p:nvSpPr>
        <p:spPr>
          <a:xfrm>
            <a:off x="5779459" y="1792514"/>
            <a:ext cx="1052893" cy="1182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= Null</a:t>
            </a:r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CB9E05CB-B273-4716-B955-E0DE5360E945}"/>
              </a:ext>
            </a:extLst>
          </p:cNvPr>
          <p:cNvCxnSpPr>
            <a:cxnSpLocks/>
            <a:stCxn id="350" idx="2"/>
            <a:endCxn id="113" idx="3"/>
          </p:cNvCxnSpPr>
          <p:nvPr/>
        </p:nvCxnSpPr>
        <p:spPr>
          <a:xfrm rot="16200000" flipH="1">
            <a:off x="5281624" y="3261392"/>
            <a:ext cx="2474573" cy="519777"/>
          </a:xfrm>
          <a:prstGeom prst="bentConnector4">
            <a:avLst>
              <a:gd name="adj1" fmla="val -52"/>
              <a:gd name="adj2" fmla="val 4178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93A47352-94BD-4832-A7A7-AA79AA459AC0}"/>
              </a:ext>
            </a:extLst>
          </p:cNvPr>
          <p:cNvGrpSpPr/>
          <p:nvPr/>
        </p:nvGrpSpPr>
        <p:grpSpPr>
          <a:xfrm>
            <a:off x="5184924" y="2069622"/>
            <a:ext cx="2140128" cy="295357"/>
            <a:chOff x="3215599" y="1218174"/>
            <a:chExt cx="3778986" cy="521534"/>
          </a:xfrm>
        </p:grpSpPr>
        <p:sp>
          <p:nvSpPr>
            <p:cNvPr id="349" name="Diamond 348">
              <a:extLst>
                <a:ext uri="{FF2B5EF4-FFF2-40B4-BE49-F238E27FC236}">
                  <a16:creationId xmlns:a16="http://schemas.microsoft.com/office/drawing/2014/main" id="{BAAE35C9-8AC7-4F36-9C1E-86E6165A0A39}"/>
                </a:ext>
              </a:extLst>
            </p:cNvPr>
            <p:cNvSpPr/>
            <p:nvPr/>
          </p:nvSpPr>
          <p:spPr>
            <a:xfrm>
              <a:off x="3215599" y="1218174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D51490AB-872B-4486-B1F0-12979DD2087D}"/>
                </a:ext>
              </a:extLst>
            </p:cNvPr>
            <p:cNvSpPr/>
            <p:nvPr/>
          </p:nvSpPr>
          <p:spPr>
            <a:xfrm>
              <a:off x="4847896" y="1331341"/>
              <a:ext cx="528638" cy="26536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Fresh signed Evidence?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63A624-026D-4D37-B530-1854C90EA9A7}"/>
              </a:ext>
            </a:extLst>
          </p:cNvPr>
          <p:cNvGrpSpPr/>
          <p:nvPr/>
        </p:nvGrpSpPr>
        <p:grpSpPr>
          <a:xfrm>
            <a:off x="5184924" y="2467174"/>
            <a:ext cx="2140128" cy="393387"/>
            <a:chOff x="2404716" y="2180587"/>
            <a:chExt cx="3778986" cy="694634"/>
          </a:xfrm>
        </p:grpSpPr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21972CDD-64B6-4AF7-859C-9A5888085E35}"/>
                </a:ext>
              </a:extLst>
            </p:cNvPr>
            <p:cNvSpPr/>
            <p:nvPr/>
          </p:nvSpPr>
          <p:spPr>
            <a:xfrm>
              <a:off x="2404716" y="2270726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75" name="Star: 8 Points 74">
              <a:extLst>
                <a:ext uri="{FF2B5EF4-FFF2-40B4-BE49-F238E27FC236}">
                  <a16:creationId xmlns:a16="http://schemas.microsoft.com/office/drawing/2014/main" id="{3D1CC882-CA53-4534-93B4-ECD8F693C8A2}"/>
                </a:ext>
              </a:extLst>
            </p:cNvPr>
            <p:cNvSpPr/>
            <p:nvPr/>
          </p:nvSpPr>
          <p:spPr>
            <a:xfrm>
              <a:off x="3948053" y="2180587"/>
              <a:ext cx="713328" cy="694634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HW Integrity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99FBA7F-2FC0-4C86-B666-DE9B602455C1}"/>
              </a:ext>
            </a:extLst>
          </p:cNvPr>
          <p:cNvGrpSpPr/>
          <p:nvPr/>
        </p:nvGrpSpPr>
        <p:grpSpPr>
          <a:xfrm>
            <a:off x="5196824" y="2979556"/>
            <a:ext cx="2140128" cy="362616"/>
            <a:chOff x="2425728" y="3085338"/>
            <a:chExt cx="3778986" cy="640298"/>
          </a:xfrm>
        </p:grpSpPr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A3524166-A7E0-42BC-8CF3-754407254842}"/>
                </a:ext>
              </a:extLst>
            </p:cNvPr>
            <p:cNvSpPr/>
            <p:nvPr/>
          </p:nvSpPr>
          <p:spPr>
            <a:xfrm>
              <a:off x="2425728" y="3185990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56" name="Star: 8 Points 155">
              <a:extLst>
                <a:ext uri="{FF2B5EF4-FFF2-40B4-BE49-F238E27FC236}">
                  <a16:creationId xmlns:a16="http://schemas.microsoft.com/office/drawing/2014/main" id="{F4EBE5F5-0CC3-4246-95FA-19BDB78CF030}"/>
                </a:ext>
              </a:extLst>
            </p:cNvPr>
            <p:cNvSpPr/>
            <p:nvPr/>
          </p:nvSpPr>
          <p:spPr>
            <a:xfrm>
              <a:off x="3946107" y="3085338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Identity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2F3038-1B6D-4EB1-A376-A4E8F83294D6}"/>
              </a:ext>
            </a:extLst>
          </p:cNvPr>
          <p:cNvGrpSpPr/>
          <p:nvPr/>
        </p:nvGrpSpPr>
        <p:grpSpPr>
          <a:xfrm>
            <a:off x="5186497" y="3529914"/>
            <a:ext cx="2140128" cy="362616"/>
            <a:chOff x="2407493" y="4057146"/>
            <a:chExt cx="3778986" cy="640298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F2B3B05-7639-4415-9508-08A0FFF984A8}"/>
                </a:ext>
              </a:extLst>
            </p:cNvPr>
            <p:cNvSpPr/>
            <p:nvPr/>
          </p:nvSpPr>
          <p:spPr>
            <a:xfrm>
              <a:off x="2407493" y="4101121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3" name="Star: 8 Points 172">
              <a:extLst>
                <a:ext uri="{FF2B5EF4-FFF2-40B4-BE49-F238E27FC236}">
                  <a16:creationId xmlns:a16="http://schemas.microsoft.com/office/drawing/2014/main" id="{38F20B8A-BF71-4C95-9457-8D483C7BEA54}"/>
                </a:ext>
              </a:extLst>
            </p:cNvPr>
            <p:cNvSpPr/>
            <p:nvPr/>
          </p:nvSpPr>
          <p:spPr>
            <a:xfrm>
              <a:off x="3936937" y="4057146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Boot Integrity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28FA715-E5B8-45A2-A0F2-1BAF6C0F82E5}"/>
              </a:ext>
            </a:extLst>
          </p:cNvPr>
          <p:cNvGrpSpPr/>
          <p:nvPr/>
        </p:nvGrpSpPr>
        <p:grpSpPr>
          <a:xfrm>
            <a:off x="5184924" y="4024860"/>
            <a:ext cx="2140128" cy="362616"/>
            <a:chOff x="2404716" y="4931111"/>
            <a:chExt cx="3778986" cy="640298"/>
          </a:xfrm>
        </p:grpSpPr>
        <p:sp>
          <p:nvSpPr>
            <p:cNvPr id="163" name="Diamond 162">
              <a:extLst>
                <a:ext uri="{FF2B5EF4-FFF2-40B4-BE49-F238E27FC236}">
                  <a16:creationId xmlns:a16="http://schemas.microsoft.com/office/drawing/2014/main" id="{3BF17436-CAE0-47A4-BDEF-572BC75FF242}"/>
                </a:ext>
              </a:extLst>
            </p:cNvPr>
            <p:cNvSpPr/>
            <p:nvPr/>
          </p:nvSpPr>
          <p:spPr>
            <a:xfrm>
              <a:off x="2404716" y="5005029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4" name="Star: 8 Points 173">
              <a:extLst>
                <a:ext uri="{FF2B5EF4-FFF2-40B4-BE49-F238E27FC236}">
                  <a16:creationId xmlns:a16="http://schemas.microsoft.com/office/drawing/2014/main" id="{9BDAFA9D-DF1F-408B-944D-8A190CDEE491}"/>
                </a:ext>
              </a:extLst>
            </p:cNvPr>
            <p:cNvSpPr/>
            <p:nvPr/>
          </p:nvSpPr>
          <p:spPr>
            <a:xfrm>
              <a:off x="3936937" y="4931111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config</a:t>
              </a:r>
            </a:p>
          </p:txBody>
        </p:sp>
      </p:grp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FFD4F1B-67AA-47E5-90AB-EA7279CBB91E}"/>
              </a:ext>
            </a:extLst>
          </p:cNvPr>
          <p:cNvCxnSpPr>
            <a:cxnSpLocks/>
            <a:stCxn id="174" idx="1"/>
            <a:endCxn id="211" idx="7"/>
          </p:cNvCxnSpPr>
          <p:nvPr/>
        </p:nvCxnSpPr>
        <p:spPr>
          <a:xfrm rot="16200000" flipH="1">
            <a:off x="6244085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Star: 8 Points 210">
            <a:extLst>
              <a:ext uri="{FF2B5EF4-FFF2-40B4-BE49-F238E27FC236}">
                <a16:creationId xmlns:a16="http://schemas.microsoft.com/office/drawing/2014/main" id="{7C54686D-2965-447B-9D99-E373257B90D0}"/>
              </a:ext>
            </a:extLst>
          </p:cNvPr>
          <p:cNvSpPr/>
          <p:nvPr/>
        </p:nvSpPr>
        <p:spPr>
          <a:xfrm>
            <a:off x="6052719" y="4588102"/>
            <a:ext cx="403974" cy="362616"/>
          </a:xfrm>
          <a:prstGeom prst="star8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Send Vector to </a:t>
            </a:r>
          </a:p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Attester</a:t>
            </a:r>
          </a:p>
        </p:txBody>
      </p:sp>
    </p:spTree>
    <p:extLst>
      <p:ext uri="{BB962C8B-B14F-4D97-AF65-F5344CB8AC3E}">
        <p14:creationId xmlns:p14="http://schemas.microsoft.com/office/powerpoint/2010/main" val="24906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>
            <a:off x="212105" y="322599"/>
            <a:ext cx="8578688" cy="628650"/>
          </a:xfrm>
          <a:prstGeom prst="rect">
            <a:avLst/>
          </a:prstGeom>
        </p:spPr>
        <p:txBody>
          <a:bodyPr vert="horz" lIns="61722" tIns="34290" rIns="61722" bIns="34290" rtlCol="0" anchor="b" anchorCtr="0">
            <a:noAutofit/>
          </a:bodyPr>
          <a:lstStyle>
            <a:lvl1pPr algn="l" defTabSz="685891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US" sz="27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685800">
              <a:defRPr/>
            </a:pPr>
            <a:r>
              <a:rPr lang="en-US" sz="3200" dirty="0">
                <a:solidFill>
                  <a:schemeClr val="tx2"/>
                </a:solidFill>
                <a:sym typeface="Arial" pitchFamily="34" charset="0"/>
              </a:rPr>
              <a:t>Remote Attestation in a Heterogenous World</a:t>
            </a:r>
          </a:p>
        </p:txBody>
      </p:sp>
      <p:sp>
        <p:nvSpPr>
          <p:cNvPr id="152" name="Rounded Rectangle 53">
            <a:extLst>
              <a:ext uri="{FF2B5EF4-FFF2-40B4-BE49-F238E27FC236}">
                <a16:creationId xmlns:a16="http://schemas.microsoft.com/office/drawing/2014/main" id="{9955F3B7-D20A-4C43-9630-9B7F18C61F9B}"/>
              </a:ext>
            </a:extLst>
          </p:cNvPr>
          <p:cNvSpPr/>
          <p:nvPr/>
        </p:nvSpPr>
        <p:spPr>
          <a:xfrm>
            <a:off x="499003" y="1543910"/>
            <a:ext cx="5021507" cy="1140112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51442" tIns="25721" rIns="51442" bIns="25721" spcCol="0" rtlCol="0" anchor="t" anchorCtr="0"/>
          <a:lstStyle/>
          <a:p>
            <a:pPr marL="88107" defTabSz="685800" fontAlgn="auto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  <a:cs typeface="+mn-cs"/>
              </a:rPr>
              <a:t>Confidential compute in an umbrella term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Integrity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Identity of Code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Execution</a:t>
            </a:r>
          </a:p>
          <a:p>
            <a:pPr marL="88106" defTabSz="685800" fontAlgn="auto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54" name="Right Brace 153">
            <a:extLst>
              <a:ext uri="{FF2B5EF4-FFF2-40B4-BE49-F238E27FC236}">
                <a16:creationId xmlns:a16="http://schemas.microsoft.com/office/drawing/2014/main" id="{B28BBEF4-5327-43B1-828D-67BABE301E03}"/>
              </a:ext>
            </a:extLst>
          </p:cNvPr>
          <p:cNvSpPr/>
          <p:nvPr/>
        </p:nvSpPr>
        <p:spPr>
          <a:xfrm>
            <a:off x="3328572" y="1896177"/>
            <a:ext cx="107614" cy="577358"/>
          </a:xfrm>
          <a:prstGeom prst="rightBrace">
            <a:avLst>
              <a:gd name="adj1" fmla="val 20834"/>
              <a:gd name="adj2" fmla="val 31092"/>
            </a:avLst>
          </a:prstGeom>
          <a:noFill/>
          <a:ln w="9525" cap="flat" cmpd="sng" algn="ctr">
            <a:solidFill>
              <a:srgbClr val="8E909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39C433-F0C4-46E1-928D-DD3A717D0C01}"/>
              </a:ext>
            </a:extLst>
          </p:cNvPr>
          <p:cNvSpPr txBox="1"/>
          <p:nvPr/>
        </p:nvSpPr>
        <p:spPr>
          <a:xfrm>
            <a:off x="3436185" y="1979276"/>
            <a:ext cx="16845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8E909E">
                    <a:lumMod val="60000"/>
                    <a:lumOff val="40000"/>
                  </a:srgbClr>
                </a:solidFill>
                <a:latin typeface="Arial"/>
                <a:cs typeface="+mn-cs"/>
              </a:rPr>
              <a:t>Support varies by chip type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981AB-184A-491C-ADBE-216D600E9C7D}"/>
              </a:ext>
            </a:extLst>
          </p:cNvPr>
          <p:cNvSpPr/>
          <p:nvPr/>
        </p:nvSpPr>
        <p:spPr>
          <a:xfrm>
            <a:off x="6960359" y="1388962"/>
            <a:ext cx="1132082" cy="79083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</a:rPr>
              <a:t>Attested </a:t>
            </a:r>
          </a:p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</a:rPr>
              <a:t>Environment</a:t>
            </a:r>
          </a:p>
          <a:p>
            <a:pPr marL="1087438">
              <a:lnSpc>
                <a:spcPct val="85000"/>
              </a:lnSpc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3" name="Rounded Rectangle 53">
            <a:extLst>
              <a:ext uri="{FF2B5EF4-FFF2-40B4-BE49-F238E27FC236}">
                <a16:creationId xmlns:a16="http://schemas.microsoft.com/office/drawing/2014/main" id="{61756265-8609-45C4-A489-735182AEBF07}"/>
              </a:ext>
            </a:extLst>
          </p:cNvPr>
          <p:cNvSpPr/>
          <p:nvPr/>
        </p:nvSpPr>
        <p:spPr>
          <a:xfrm>
            <a:off x="570422" y="2914333"/>
            <a:ext cx="5021507" cy="996422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51442" tIns="25721" rIns="51442" bIns="25721" spcCol="0" rtlCol="0" anchor="t" anchorCtr="0"/>
          <a:lstStyle/>
          <a:p>
            <a:pPr marL="88107">
              <a:lnSpc>
                <a:spcPct val="85000"/>
              </a:lnSpc>
              <a:spcBef>
                <a:spcPts val="1350"/>
              </a:spcBef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</a:rPr>
              <a:t>Opaque clusters of networked TEE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Secured meshes will span from Local Host through Cloud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</a:rPr>
              <a:t>Attest security posture &amp; peer identity 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Mesh a mix and match of TEE types across L1 ↔ L7 platforms</a:t>
            </a:r>
          </a:p>
        </p:txBody>
      </p:sp>
      <p:pic>
        <p:nvPicPr>
          <p:cNvPr id="56" name="Picture 24" descr="EndUser Female">
            <a:extLst>
              <a:ext uri="{FF2B5EF4-FFF2-40B4-BE49-F238E27FC236}">
                <a16:creationId xmlns:a16="http://schemas.microsoft.com/office/drawing/2014/main" id="{E29D4DC4-ED83-4D45-903D-4771DB9B7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0298" y="1719028"/>
            <a:ext cx="568941" cy="9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57157A1-07BF-49F4-A513-9CF77B1E4BC1}"/>
              </a:ext>
            </a:extLst>
          </p:cNvPr>
          <p:cNvGrpSpPr/>
          <p:nvPr/>
        </p:nvGrpSpPr>
        <p:grpSpPr>
          <a:xfrm>
            <a:off x="6580503" y="1906857"/>
            <a:ext cx="2514722" cy="2331559"/>
            <a:chOff x="6447402" y="1906857"/>
            <a:chExt cx="2514722" cy="2331559"/>
          </a:xfrm>
        </p:grpSpPr>
        <p:sp>
          <p:nvSpPr>
            <p:cNvPr id="57" name="Freeform 248">
              <a:extLst>
                <a:ext uri="{FF2B5EF4-FFF2-40B4-BE49-F238E27FC236}">
                  <a16:creationId xmlns:a16="http://schemas.microsoft.com/office/drawing/2014/main" id="{64BD46F1-CE0A-4A98-95FD-31C1F5097BEC}"/>
                </a:ext>
              </a:extLst>
            </p:cNvPr>
            <p:cNvSpPr/>
            <p:nvPr/>
          </p:nvSpPr>
          <p:spPr bwMode="auto">
            <a:xfrm>
              <a:off x="7588539" y="3108245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 248">
              <a:extLst>
                <a:ext uri="{FF2B5EF4-FFF2-40B4-BE49-F238E27FC236}">
                  <a16:creationId xmlns:a16="http://schemas.microsoft.com/office/drawing/2014/main" id="{6C1D622E-0E54-4964-A0F5-F40DDA80A3F7}"/>
                </a:ext>
              </a:extLst>
            </p:cNvPr>
            <p:cNvSpPr/>
            <p:nvPr/>
          </p:nvSpPr>
          <p:spPr bwMode="auto">
            <a:xfrm>
              <a:off x="7599438" y="2593998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18A3E6-97B6-4816-AFFD-C601E39B0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979" y="1906857"/>
              <a:ext cx="484596" cy="951007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60" name="Freeform 248">
              <a:extLst>
                <a:ext uri="{FF2B5EF4-FFF2-40B4-BE49-F238E27FC236}">
                  <a16:creationId xmlns:a16="http://schemas.microsoft.com/office/drawing/2014/main" id="{692AF055-9625-4E8F-852D-3003317D3D62}"/>
                </a:ext>
              </a:extLst>
            </p:cNvPr>
            <p:cNvSpPr/>
            <p:nvPr/>
          </p:nvSpPr>
          <p:spPr bwMode="auto">
            <a:xfrm>
              <a:off x="6447402" y="3251390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07FF2-36DC-45B4-8EE8-6849FDF5D5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0891" y="3103208"/>
              <a:ext cx="2341" cy="367515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101" name="Picture 6" descr="5 Reasons to Choose Microsoft Azure Cloud for Your Enterprise - DZone Cloud">
              <a:extLst>
                <a:ext uri="{FF2B5EF4-FFF2-40B4-BE49-F238E27FC236}">
                  <a16:creationId xmlns:a16="http://schemas.microsoft.com/office/drawing/2014/main" id="{304669B1-5296-41CE-B6BB-2D7CD88B2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563" y="2595028"/>
              <a:ext cx="249463" cy="13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google-cloud-platform-logo - staffworx.co.uk">
              <a:extLst>
                <a:ext uri="{FF2B5EF4-FFF2-40B4-BE49-F238E27FC236}">
                  <a16:creationId xmlns:a16="http://schemas.microsoft.com/office/drawing/2014/main" id="{B95A0A45-9352-4FC0-95E5-3C10FD185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2054" y="3080481"/>
              <a:ext cx="421092" cy="22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:a16="http://schemas.microsoft.com/office/drawing/2014/main" id="{733C14FA-AFEF-4304-848B-E7A24B867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604" y="3345391"/>
              <a:ext cx="209926" cy="12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825338A-4710-43E8-974F-3BE65088E12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7348822" y="1920717"/>
              <a:ext cx="14485" cy="1867570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3D87DBE4-2AC4-4A10-81A8-8638651C6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65840" y="3788287"/>
              <a:ext cx="394934" cy="269085"/>
            </a:xfrm>
            <a:prstGeom prst="rect">
              <a:avLst/>
            </a:prstGeom>
          </p:spPr>
        </p:pic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E2F65269-B3F3-4D74-859B-AB4CAE9BF6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07230" y="3911587"/>
              <a:ext cx="238523" cy="126716"/>
            </a:xfrm>
            <a:custGeom>
              <a:avLst/>
              <a:gdLst>
                <a:gd name="T0" fmla="*/ 2671 w 3456"/>
                <a:gd name="T1" fmla="*/ 1521 h 1834"/>
                <a:gd name="T2" fmla="*/ 2857 w 3456"/>
                <a:gd name="T3" fmla="*/ 1677 h 1834"/>
                <a:gd name="T4" fmla="*/ 2975 w 3456"/>
                <a:gd name="T5" fmla="*/ 1465 h 1834"/>
                <a:gd name="T6" fmla="*/ 1129 w 3456"/>
                <a:gd name="T7" fmla="*/ 1823 h 1834"/>
                <a:gd name="T8" fmla="*/ 3082 w 3456"/>
                <a:gd name="T9" fmla="*/ 1330 h 1834"/>
                <a:gd name="T10" fmla="*/ 3082 w 3456"/>
                <a:gd name="T11" fmla="*/ 1712 h 1834"/>
                <a:gd name="T12" fmla="*/ 2700 w 3456"/>
                <a:gd name="T13" fmla="*/ 1809 h 1834"/>
                <a:gd name="T14" fmla="*/ 2513 w 3456"/>
                <a:gd name="T15" fmla="*/ 1479 h 1834"/>
                <a:gd name="T16" fmla="*/ 2783 w 3456"/>
                <a:gd name="T17" fmla="*/ 1211 h 1834"/>
                <a:gd name="T18" fmla="*/ 2351 w 3456"/>
                <a:gd name="T19" fmla="*/ 1392 h 1834"/>
                <a:gd name="T20" fmla="*/ 2136 w 3456"/>
                <a:gd name="T21" fmla="*/ 1381 h 1834"/>
                <a:gd name="T22" fmla="*/ 2093 w 3456"/>
                <a:gd name="T23" fmla="*/ 1625 h 1834"/>
                <a:gd name="T24" fmla="*/ 2335 w 3456"/>
                <a:gd name="T25" fmla="*/ 1658 h 1834"/>
                <a:gd name="T26" fmla="*/ 2174 w 3456"/>
                <a:gd name="T27" fmla="*/ 1832 h 1834"/>
                <a:gd name="T28" fmla="*/ 1903 w 3456"/>
                <a:gd name="T29" fmla="*/ 1605 h 1834"/>
                <a:gd name="T30" fmla="*/ 2047 w 3456"/>
                <a:gd name="T31" fmla="*/ 1249 h 1834"/>
                <a:gd name="T32" fmla="*/ 748 w 3456"/>
                <a:gd name="T33" fmla="*/ 1223 h 1834"/>
                <a:gd name="T34" fmla="*/ 642 w 3456"/>
                <a:gd name="T35" fmla="*/ 1359 h 1834"/>
                <a:gd name="T36" fmla="*/ 479 w 3456"/>
                <a:gd name="T37" fmla="*/ 1550 h 1834"/>
                <a:gd name="T38" fmla="*/ 697 w 3456"/>
                <a:gd name="T39" fmla="*/ 1676 h 1834"/>
                <a:gd name="T40" fmla="*/ 692 w 3456"/>
                <a:gd name="T41" fmla="*/ 1830 h 1834"/>
                <a:gd name="T42" fmla="*/ 370 w 3456"/>
                <a:gd name="T43" fmla="*/ 1710 h 1834"/>
                <a:gd name="T44" fmla="*/ 375 w 3456"/>
                <a:gd name="T45" fmla="*/ 1326 h 1834"/>
                <a:gd name="T46" fmla="*/ 1610 w 3456"/>
                <a:gd name="T47" fmla="*/ 1211 h 1834"/>
                <a:gd name="T48" fmla="*/ 1679 w 3456"/>
                <a:gd name="T49" fmla="*/ 1350 h 1834"/>
                <a:gd name="T50" fmla="*/ 1494 w 3456"/>
                <a:gd name="T51" fmla="*/ 1373 h 1834"/>
                <a:gd name="T52" fmla="*/ 1634 w 3456"/>
                <a:gd name="T53" fmla="*/ 1470 h 1834"/>
                <a:gd name="T54" fmla="*/ 1737 w 3456"/>
                <a:gd name="T55" fmla="*/ 1694 h 1834"/>
                <a:gd name="T56" fmla="*/ 1524 w 3456"/>
                <a:gd name="T57" fmla="*/ 1833 h 1834"/>
                <a:gd name="T58" fmla="*/ 1334 w 3456"/>
                <a:gd name="T59" fmla="*/ 1678 h 1834"/>
                <a:gd name="T60" fmla="*/ 1552 w 3456"/>
                <a:gd name="T61" fmla="*/ 1690 h 1834"/>
                <a:gd name="T62" fmla="*/ 1520 w 3456"/>
                <a:gd name="T63" fmla="*/ 1584 h 1834"/>
                <a:gd name="T64" fmla="*/ 1350 w 3456"/>
                <a:gd name="T65" fmla="*/ 1473 h 1834"/>
                <a:gd name="T66" fmla="*/ 1446 w 3456"/>
                <a:gd name="T67" fmla="*/ 1227 h 1834"/>
                <a:gd name="T68" fmla="*/ 3456 w 3456"/>
                <a:gd name="T69" fmla="*/ 569 h 1834"/>
                <a:gd name="T70" fmla="*/ 3328 w 3456"/>
                <a:gd name="T71" fmla="*/ 780 h 1834"/>
                <a:gd name="T72" fmla="*/ 3381 w 3456"/>
                <a:gd name="T73" fmla="*/ 493 h 1834"/>
                <a:gd name="T74" fmla="*/ 1793 w 3456"/>
                <a:gd name="T75" fmla="*/ 766 h 1834"/>
                <a:gd name="T76" fmla="*/ 1653 w 3456"/>
                <a:gd name="T77" fmla="*/ 727 h 1834"/>
                <a:gd name="T78" fmla="*/ 113 w 3456"/>
                <a:gd name="T79" fmla="*/ 503 h 1834"/>
                <a:gd name="T80" fmla="*/ 95 w 3456"/>
                <a:gd name="T81" fmla="*/ 801 h 1834"/>
                <a:gd name="T82" fmla="*/ 10 w 3456"/>
                <a:gd name="T83" fmla="*/ 531 h 1834"/>
                <a:gd name="T84" fmla="*/ 3040 w 3456"/>
                <a:gd name="T85" fmla="*/ 340 h 1834"/>
                <a:gd name="T86" fmla="*/ 2929 w 3456"/>
                <a:gd name="T87" fmla="*/ 793 h 1834"/>
                <a:gd name="T88" fmla="*/ 2947 w 3456"/>
                <a:gd name="T89" fmla="*/ 287 h 1834"/>
                <a:gd name="T90" fmla="*/ 2214 w 3456"/>
                <a:gd name="T91" fmla="*/ 748 h 1834"/>
                <a:gd name="T92" fmla="*/ 2069 w 3456"/>
                <a:gd name="T93" fmla="*/ 748 h 1834"/>
                <a:gd name="T94" fmla="*/ 1335 w 3456"/>
                <a:gd name="T95" fmla="*/ 287 h 1834"/>
                <a:gd name="T96" fmla="*/ 1353 w 3456"/>
                <a:gd name="T97" fmla="*/ 793 h 1834"/>
                <a:gd name="T98" fmla="*/ 1242 w 3456"/>
                <a:gd name="T99" fmla="*/ 340 h 1834"/>
                <a:gd name="T100" fmla="*/ 553 w 3456"/>
                <a:gd name="T101" fmla="*/ 322 h 1834"/>
                <a:gd name="T102" fmla="*/ 468 w 3456"/>
                <a:gd name="T103" fmla="*/ 801 h 1834"/>
                <a:gd name="T104" fmla="*/ 450 w 3456"/>
                <a:gd name="T105" fmla="*/ 295 h 1834"/>
                <a:gd name="T106" fmla="*/ 2630 w 3456"/>
                <a:gd name="T107" fmla="*/ 879 h 1834"/>
                <a:gd name="T108" fmla="*/ 2490 w 3456"/>
                <a:gd name="T109" fmla="*/ 917 h 1834"/>
                <a:gd name="T110" fmla="*/ 902 w 3456"/>
                <a:gd name="T111" fmla="*/ 0 h 1834"/>
                <a:gd name="T112" fmla="*/ 955 w 3456"/>
                <a:gd name="T113" fmla="*/ 931 h 1834"/>
                <a:gd name="T114" fmla="*/ 826 w 3456"/>
                <a:gd name="T115" fmla="*/ 75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1834">
                  <a:moveTo>
                    <a:pt x="2828" y="1362"/>
                  </a:moveTo>
                  <a:lnTo>
                    <a:pt x="2798" y="1364"/>
                  </a:lnTo>
                  <a:lnTo>
                    <a:pt x="2771" y="1371"/>
                  </a:lnTo>
                  <a:lnTo>
                    <a:pt x="2747" y="1384"/>
                  </a:lnTo>
                  <a:lnTo>
                    <a:pt x="2725" y="1400"/>
                  </a:lnTo>
                  <a:lnTo>
                    <a:pt x="2706" y="1419"/>
                  </a:lnTo>
                  <a:lnTo>
                    <a:pt x="2691" y="1441"/>
                  </a:lnTo>
                  <a:lnTo>
                    <a:pt x="2680" y="1465"/>
                  </a:lnTo>
                  <a:lnTo>
                    <a:pt x="2674" y="1492"/>
                  </a:lnTo>
                  <a:lnTo>
                    <a:pt x="2671" y="1521"/>
                  </a:lnTo>
                  <a:lnTo>
                    <a:pt x="2674" y="1549"/>
                  </a:lnTo>
                  <a:lnTo>
                    <a:pt x="2680" y="1577"/>
                  </a:lnTo>
                  <a:lnTo>
                    <a:pt x="2691" y="1601"/>
                  </a:lnTo>
                  <a:lnTo>
                    <a:pt x="2706" y="1623"/>
                  </a:lnTo>
                  <a:lnTo>
                    <a:pt x="2725" y="1642"/>
                  </a:lnTo>
                  <a:lnTo>
                    <a:pt x="2747" y="1658"/>
                  </a:lnTo>
                  <a:lnTo>
                    <a:pt x="2771" y="1669"/>
                  </a:lnTo>
                  <a:lnTo>
                    <a:pt x="2798" y="1677"/>
                  </a:lnTo>
                  <a:lnTo>
                    <a:pt x="2828" y="1680"/>
                  </a:lnTo>
                  <a:lnTo>
                    <a:pt x="2857" y="1677"/>
                  </a:lnTo>
                  <a:lnTo>
                    <a:pt x="2883" y="1669"/>
                  </a:lnTo>
                  <a:lnTo>
                    <a:pt x="2908" y="1658"/>
                  </a:lnTo>
                  <a:lnTo>
                    <a:pt x="2930" y="1642"/>
                  </a:lnTo>
                  <a:lnTo>
                    <a:pt x="2948" y="1623"/>
                  </a:lnTo>
                  <a:lnTo>
                    <a:pt x="2964" y="1601"/>
                  </a:lnTo>
                  <a:lnTo>
                    <a:pt x="2975" y="1577"/>
                  </a:lnTo>
                  <a:lnTo>
                    <a:pt x="2982" y="1549"/>
                  </a:lnTo>
                  <a:lnTo>
                    <a:pt x="2985" y="1521"/>
                  </a:lnTo>
                  <a:lnTo>
                    <a:pt x="2982" y="1492"/>
                  </a:lnTo>
                  <a:lnTo>
                    <a:pt x="2975" y="1465"/>
                  </a:lnTo>
                  <a:lnTo>
                    <a:pt x="2964" y="1441"/>
                  </a:lnTo>
                  <a:lnTo>
                    <a:pt x="2948" y="1419"/>
                  </a:lnTo>
                  <a:lnTo>
                    <a:pt x="2930" y="1400"/>
                  </a:lnTo>
                  <a:lnTo>
                    <a:pt x="2908" y="1384"/>
                  </a:lnTo>
                  <a:lnTo>
                    <a:pt x="2883" y="1371"/>
                  </a:lnTo>
                  <a:lnTo>
                    <a:pt x="2857" y="1364"/>
                  </a:lnTo>
                  <a:lnTo>
                    <a:pt x="2828" y="1362"/>
                  </a:lnTo>
                  <a:close/>
                  <a:moveTo>
                    <a:pt x="977" y="1218"/>
                  </a:moveTo>
                  <a:lnTo>
                    <a:pt x="1129" y="1218"/>
                  </a:lnTo>
                  <a:lnTo>
                    <a:pt x="1129" y="1823"/>
                  </a:lnTo>
                  <a:lnTo>
                    <a:pt x="977" y="1823"/>
                  </a:lnTo>
                  <a:lnTo>
                    <a:pt x="977" y="1218"/>
                  </a:lnTo>
                  <a:close/>
                  <a:moveTo>
                    <a:pt x="2828" y="1208"/>
                  </a:moveTo>
                  <a:lnTo>
                    <a:pt x="2873" y="1211"/>
                  </a:lnTo>
                  <a:lnTo>
                    <a:pt x="2916" y="1219"/>
                  </a:lnTo>
                  <a:lnTo>
                    <a:pt x="2955" y="1232"/>
                  </a:lnTo>
                  <a:lnTo>
                    <a:pt x="2992" y="1251"/>
                  </a:lnTo>
                  <a:lnTo>
                    <a:pt x="3026" y="1273"/>
                  </a:lnTo>
                  <a:lnTo>
                    <a:pt x="3056" y="1299"/>
                  </a:lnTo>
                  <a:lnTo>
                    <a:pt x="3082" y="1330"/>
                  </a:lnTo>
                  <a:lnTo>
                    <a:pt x="3104" y="1363"/>
                  </a:lnTo>
                  <a:lnTo>
                    <a:pt x="3121" y="1398"/>
                  </a:lnTo>
                  <a:lnTo>
                    <a:pt x="3134" y="1437"/>
                  </a:lnTo>
                  <a:lnTo>
                    <a:pt x="3142" y="1479"/>
                  </a:lnTo>
                  <a:lnTo>
                    <a:pt x="3145" y="1521"/>
                  </a:lnTo>
                  <a:lnTo>
                    <a:pt x="3142" y="1563"/>
                  </a:lnTo>
                  <a:lnTo>
                    <a:pt x="3134" y="1604"/>
                  </a:lnTo>
                  <a:lnTo>
                    <a:pt x="3121" y="1642"/>
                  </a:lnTo>
                  <a:lnTo>
                    <a:pt x="3104" y="1679"/>
                  </a:lnTo>
                  <a:lnTo>
                    <a:pt x="3082" y="1712"/>
                  </a:lnTo>
                  <a:lnTo>
                    <a:pt x="3056" y="1742"/>
                  </a:lnTo>
                  <a:lnTo>
                    <a:pt x="3026" y="1769"/>
                  </a:lnTo>
                  <a:lnTo>
                    <a:pt x="2992" y="1791"/>
                  </a:lnTo>
                  <a:lnTo>
                    <a:pt x="2955" y="1809"/>
                  </a:lnTo>
                  <a:lnTo>
                    <a:pt x="2916" y="1822"/>
                  </a:lnTo>
                  <a:lnTo>
                    <a:pt x="2873" y="1831"/>
                  </a:lnTo>
                  <a:lnTo>
                    <a:pt x="2828" y="1834"/>
                  </a:lnTo>
                  <a:lnTo>
                    <a:pt x="2783" y="1831"/>
                  </a:lnTo>
                  <a:lnTo>
                    <a:pt x="2740" y="1822"/>
                  </a:lnTo>
                  <a:lnTo>
                    <a:pt x="2700" y="1809"/>
                  </a:lnTo>
                  <a:lnTo>
                    <a:pt x="2663" y="1791"/>
                  </a:lnTo>
                  <a:lnTo>
                    <a:pt x="2630" y="1769"/>
                  </a:lnTo>
                  <a:lnTo>
                    <a:pt x="2599" y="1742"/>
                  </a:lnTo>
                  <a:lnTo>
                    <a:pt x="2573" y="1712"/>
                  </a:lnTo>
                  <a:lnTo>
                    <a:pt x="2551" y="1679"/>
                  </a:lnTo>
                  <a:lnTo>
                    <a:pt x="2534" y="1642"/>
                  </a:lnTo>
                  <a:lnTo>
                    <a:pt x="2521" y="1604"/>
                  </a:lnTo>
                  <a:lnTo>
                    <a:pt x="2513" y="1563"/>
                  </a:lnTo>
                  <a:lnTo>
                    <a:pt x="2510" y="1521"/>
                  </a:lnTo>
                  <a:lnTo>
                    <a:pt x="2513" y="1479"/>
                  </a:lnTo>
                  <a:lnTo>
                    <a:pt x="2521" y="1437"/>
                  </a:lnTo>
                  <a:lnTo>
                    <a:pt x="2534" y="1398"/>
                  </a:lnTo>
                  <a:lnTo>
                    <a:pt x="2551" y="1363"/>
                  </a:lnTo>
                  <a:lnTo>
                    <a:pt x="2573" y="1330"/>
                  </a:lnTo>
                  <a:lnTo>
                    <a:pt x="2599" y="1299"/>
                  </a:lnTo>
                  <a:lnTo>
                    <a:pt x="2630" y="1273"/>
                  </a:lnTo>
                  <a:lnTo>
                    <a:pt x="2663" y="1251"/>
                  </a:lnTo>
                  <a:lnTo>
                    <a:pt x="2700" y="1232"/>
                  </a:lnTo>
                  <a:lnTo>
                    <a:pt x="2740" y="1219"/>
                  </a:lnTo>
                  <a:lnTo>
                    <a:pt x="2783" y="1211"/>
                  </a:lnTo>
                  <a:lnTo>
                    <a:pt x="2828" y="1208"/>
                  </a:lnTo>
                  <a:close/>
                  <a:moveTo>
                    <a:pt x="2213" y="1208"/>
                  </a:moveTo>
                  <a:lnTo>
                    <a:pt x="2242" y="1209"/>
                  </a:lnTo>
                  <a:lnTo>
                    <a:pt x="2268" y="1211"/>
                  </a:lnTo>
                  <a:lnTo>
                    <a:pt x="2292" y="1215"/>
                  </a:lnTo>
                  <a:lnTo>
                    <a:pt x="2312" y="1219"/>
                  </a:lnTo>
                  <a:lnTo>
                    <a:pt x="2329" y="1223"/>
                  </a:lnTo>
                  <a:lnTo>
                    <a:pt x="2343" y="1227"/>
                  </a:lnTo>
                  <a:lnTo>
                    <a:pt x="2351" y="1230"/>
                  </a:lnTo>
                  <a:lnTo>
                    <a:pt x="2351" y="1392"/>
                  </a:lnTo>
                  <a:lnTo>
                    <a:pt x="2346" y="1389"/>
                  </a:lnTo>
                  <a:lnTo>
                    <a:pt x="2335" y="1384"/>
                  </a:lnTo>
                  <a:lnTo>
                    <a:pt x="2321" y="1377"/>
                  </a:lnTo>
                  <a:lnTo>
                    <a:pt x="2302" y="1371"/>
                  </a:lnTo>
                  <a:lnTo>
                    <a:pt x="2279" y="1365"/>
                  </a:lnTo>
                  <a:lnTo>
                    <a:pt x="2253" y="1360"/>
                  </a:lnTo>
                  <a:lnTo>
                    <a:pt x="2223" y="1359"/>
                  </a:lnTo>
                  <a:lnTo>
                    <a:pt x="2192" y="1362"/>
                  </a:lnTo>
                  <a:lnTo>
                    <a:pt x="2163" y="1369"/>
                  </a:lnTo>
                  <a:lnTo>
                    <a:pt x="2136" y="1381"/>
                  </a:lnTo>
                  <a:lnTo>
                    <a:pt x="2113" y="1396"/>
                  </a:lnTo>
                  <a:lnTo>
                    <a:pt x="2095" y="1415"/>
                  </a:lnTo>
                  <a:lnTo>
                    <a:pt x="2079" y="1437"/>
                  </a:lnTo>
                  <a:lnTo>
                    <a:pt x="2067" y="1463"/>
                  </a:lnTo>
                  <a:lnTo>
                    <a:pt x="2060" y="1490"/>
                  </a:lnTo>
                  <a:lnTo>
                    <a:pt x="2058" y="1521"/>
                  </a:lnTo>
                  <a:lnTo>
                    <a:pt x="2060" y="1550"/>
                  </a:lnTo>
                  <a:lnTo>
                    <a:pt x="2066" y="1578"/>
                  </a:lnTo>
                  <a:lnTo>
                    <a:pt x="2078" y="1602"/>
                  </a:lnTo>
                  <a:lnTo>
                    <a:pt x="2093" y="1625"/>
                  </a:lnTo>
                  <a:lnTo>
                    <a:pt x="2112" y="1644"/>
                  </a:lnTo>
                  <a:lnTo>
                    <a:pt x="2135" y="1660"/>
                  </a:lnTo>
                  <a:lnTo>
                    <a:pt x="2162" y="1672"/>
                  </a:lnTo>
                  <a:lnTo>
                    <a:pt x="2191" y="1679"/>
                  </a:lnTo>
                  <a:lnTo>
                    <a:pt x="2223" y="1682"/>
                  </a:lnTo>
                  <a:lnTo>
                    <a:pt x="2253" y="1680"/>
                  </a:lnTo>
                  <a:lnTo>
                    <a:pt x="2279" y="1676"/>
                  </a:lnTo>
                  <a:lnTo>
                    <a:pt x="2301" y="1671"/>
                  </a:lnTo>
                  <a:lnTo>
                    <a:pt x="2321" y="1664"/>
                  </a:lnTo>
                  <a:lnTo>
                    <a:pt x="2335" y="1658"/>
                  </a:lnTo>
                  <a:lnTo>
                    <a:pt x="2346" y="1653"/>
                  </a:lnTo>
                  <a:lnTo>
                    <a:pt x="2351" y="1649"/>
                  </a:lnTo>
                  <a:lnTo>
                    <a:pt x="2351" y="1812"/>
                  </a:lnTo>
                  <a:lnTo>
                    <a:pt x="2339" y="1816"/>
                  </a:lnTo>
                  <a:lnTo>
                    <a:pt x="2322" y="1820"/>
                  </a:lnTo>
                  <a:lnTo>
                    <a:pt x="2300" y="1826"/>
                  </a:lnTo>
                  <a:lnTo>
                    <a:pt x="2275" y="1830"/>
                  </a:lnTo>
                  <a:lnTo>
                    <a:pt x="2245" y="1833"/>
                  </a:lnTo>
                  <a:lnTo>
                    <a:pt x="2213" y="1834"/>
                  </a:lnTo>
                  <a:lnTo>
                    <a:pt x="2174" y="1832"/>
                  </a:lnTo>
                  <a:lnTo>
                    <a:pt x="2136" y="1826"/>
                  </a:lnTo>
                  <a:lnTo>
                    <a:pt x="2100" y="1815"/>
                  </a:lnTo>
                  <a:lnTo>
                    <a:pt x="2065" y="1801"/>
                  </a:lnTo>
                  <a:lnTo>
                    <a:pt x="2033" y="1783"/>
                  </a:lnTo>
                  <a:lnTo>
                    <a:pt x="2002" y="1762"/>
                  </a:lnTo>
                  <a:lnTo>
                    <a:pt x="1975" y="1737"/>
                  </a:lnTo>
                  <a:lnTo>
                    <a:pt x="1952" y="1710"/>
                  </a:lnTo>
                  <a:lnTo>
                    <a:pt x="1931" y="1678"/>
                  </a:lnTo>
                  <a:lnTo>
                    <a:pt x="1915" y="1643"/>
                  </a:lnTo>
                  <a:lnTo>
                    <a:pt x="1903" y="1605"/>
                  </a:lnTo>
                  <a:lnTo>
                    <a:pt x="1896" y="1564"/>
                  </a:lnTo>
                  <a:lnTo>
                    <a:pt x="1892" y="1521"/>
                  </a:lnTo>
                  <a:lnTo>
                    <a:pt x="1896" y="1477"/>
                  </a:lnTo>
                  <a:lnTo>
                    <a:pt x="1904" y="1434"/>
                  </a:lnTo>
                  <a:lnTo>
                    <a:pt x="1917" y="1395"/>
                  </a:lnTo>
                  <a:lnTo>
                    <a:pt x="1934" y="1359"/>
                  </a:lnTo>
                  <a:lnTo>
                    <a:pt x="1957" y="1326"/>
                  </a:lnTo>
                  <a:lnTo>
                    <a:pt x="1984" y="1296"/>
                  </a:lnTo>
                  <a:lnTo>
                    <a:pt x="2014" y="1271"/>
                  </a:lnTo>
                  <a:lnTo>
                    <a:pt x="2047" y="1249"/>
                  </a:lnTo>
                  <a:lnTo>
                    <a:pt x="2085" y="1231"/>
                  </a:lnTo>
                  <a:lnTo>
                    <a:pt x="2125" y="1218"/>
                  </a:lnTo>
                  <a:lnTo>
                    <a:pt x="2168" y="1211"/>
                  </a:lnTo>
                  <a:lnTo>
                    <a:pt x="2213" y="1208"/>
                  </a:lnTo>
                  <a:close/>
                  <a:moveTo>
                    <a:pt x="630" y="1208"/>
                  </a:moveTo>
                  <a:lnTo>
                    <a:pt x="660" y="1209"/>
                  </a:lnTo>
                  <a:lnTo>
                    <a:pt x="687" y="1211"/>
                  </a:lnTo>
                  <a:lnTo>
                    <a:pt x="711" y="1215"/>
                  </a:lnTo>
                  <a:lnTo>
                    <a:pt x="731" y="1219"/>
                  </a:lnTo>
                  <a:lnTo>
                    <a:pt x="748" y="1223"/>
                  </a:lnTo>
                  <a:lnTo>
                    <a:pt x="760" y="1227"/>
                  </a:lnTo>
                  <a:lnTo>
                    <a:pt x="769" y="1230"/>
                  </a:lnTo>
                  <a:lnTo>
                    <a:pt x="769" y="1392"/>
                  </a:lnTo>
                  <a:lnTo>
                    <a:pt x="763" y="1389"/>
                  </a:lnTo>
                  <a:lnTo>
                    <a:pt x="754" y="1384"/>
                  </a:lnTo>
                  <a:lnTo>
                    <a:pt x="739" y="1377"/>
                  </a:lnTo>
                  <a:lnTo>
                    <a:pt x="721" y="1371"/>
                  </a:lnTo>
                  <a:lnTo>
                    <a:pt x="697" y="1365"/>
                  </a:lnTo>
                  <a:lnTo>
                    <a:pt x="671" y="1360"/>
                  </a:lnTo>
                  <a:lnTo>
                    <a:pt x="642" y="1359"/>
                  </a:lnTo>
                  <a:lnTo>
                    <a:pt x="611" y="1362"/>
                  </a:lnTo>
                  <a:lnTo>
                    <a:pt x="581" y="1369"/>
                  </a:lnTo>
                  <a:lnTo>
                    <a:pt x="555" y="1381"/>
                  </a:lnTo>
                  <a:lnTo>
                    <a:pt x="532" y="1396"/>
                  </a:lnTo>
                  <a:lnTo>
                    <a:pt x="513" y="1415"/>
                  </a:lnTo>
                  <a:lnTo>
                    <a:pt x="497" y="1437"/>
                  </a:lnTo>
                  <a:lnTo>
                    <a:pt x="485" y="1463"/>
                  </a:lnTo>
                  <a:lnTo>
                    <a:pt x="479" y="1490"/>
                  </a:lnTo>
                  <a:lnTo>
                    <a:pt x="475" y="1521"/>
                  </a:lnTo>
                  <a:lnTo>
                    <a:pt x="479" y="1550"/>
                  </a:lnTo>
                  <a:lnTo>
                    <a:pt x="485" y="1578"/>
                  </a:lnTo>
                  <a:lnTo>
                    <a:pt x="496" y="1602"/>
                  </a:lnTo>
                  <a:lnTo>
                    <a:pt x="512" y="1625"/>
                  </a:lnTo>
                  <a:lnTo>
                    <a:pt x="531" y="1644"/>
                  </a:lnTo>
                  <a:lnTo>
                    <a:pt x="554" y="1660"/>
                  </a:lnTo>
                  <a:lnTo>
                    <a:pt x="580" y="1672"/>
                  </a:lnTo>
                  <a:lnTo>
                    <a:pt x="610" y="1679"/>
                  </a:lnTo>
                  <a:lnTo>
                    <a:pt x="642" y="1682"/>
                  </a:lnTo>
                  <a:lnTo>
                    <a:pt x="671" y="1680"/>
                  </a:lnTo>
                  <a:lnTo>
                    <a:pt x="697" y="1676"/>
                  </a:lnTo>
                  <a:lnTo>
                    <a:pt x="719" y="1671"/>
                  </a:lnTo>
                  <a:lnTo>
                    <a:pt x="738" y="1664"/>
                  </a:lnTo>
                  <a:lnTo>
                    <a:pt x="753" y="1658"/>
                  </a:lnTo>
                  <a:lnTo>
                    <a:pt x="763" y="1653"/>
                  </a:lnTo>
                  <a:lnTo>
                    <a:pt x="769" y="1649"/>
                  </a:lnTo>
                  <a:lnTo>
                    <a:pt x="769" y="1812"/>
                  </a:lnTo>
                  <a:lnTo>
                    <a:pt x="757" y="1816"/>
                  </a:lnTo>
                  <a:lnTo>
                    <a:pt x="740" y="1820"/>
                  </a:lnTo>
                  <a:lnTo>
                    <a:pt x="718" y="1826"/>
                  </a:lnTo>
                  <a:lnTo>
                    <a:pt x="692" y="1830"/>
                  </a:lnTo>
                  <a:lnTo>
                    <a:pt x="663" y="1833"/>
                  </a:lnTo>
                  <a:lnTo>
                    <a:pt x="630" y="1834"/>
                  </a:lnTo>
                  <a:lnTo>
                    <a:pt x="592" y="1832"/>
                  </a:lnTo>
                  <a:lnTo>
                    <a:pt x="554" y="1826"/>
                  </a:lnTo>
                  <a:lnTo>
                    <a:pt x="518" y="1815"/>
                  </a:lnTo>
                  <a:lnTo>
                    <a:pt x="484" y="1801"/>
                  </a:lnTo>
                  <a:lnTo>
                    <a:pt x="451" y="1783"/>
                  </a:lnTo>
                  <a:lnTo>
                    <a:pt x="421" y="1762"/>
                  </a:lnTo>
                  <a:lnTo>
                    <a:pt x="394" y="1737"/>
                  </a:lnTo>
                  <a:lnTo>
                    <a:pt x="370" y="1710"/>
                  </a:lnTo>
                  <a:lnTo>
                    <a:pt x="350" y="1678"/>
                  </a:lnTo>
                  <a:lnTo>
                    <a:pt x="333" y="1643"/>
                  </a:lnTo>
                  <a:lnTo>
                    <a:pt x="322" y="1605"/>
                  </a:lnTo>
                  <a:lnTo>
                    <a:pt x="314" y="1564"/>
                  </a:lnTo>
                  <a:lnTo>
                    <a:pt x="311" y="1521"/>
                  </a:lnTo>
                  <a:lnTo>
                    <a:pt x="314" y="1477"/>
                  </a:lnTo>
                  <a:lnTo>
                    <a:pt x="323" y="1434"/>
                  </a:lnTo>
                  <a:lnTo>
                    <a:pt x="335" y="1395"/>
                  </a:lnTo>
                  <a:lnTo>
                    <a:pt x="353" y="1359"/>
                  </a:lnTo>
                  <a:lnTo>
                    <a:pt x="375" y="1326"/>
                  </a:lnTo>
                  <a:lnTo>
                    <a:pt x="402" y="1296"/>
                  </a:lnTo>
                  <a:lnTo>
                    <a:pt x="433" y="1271"/>
                  </a:lnTo>
                  <a:lnTo>
                    <a:pt x="466" y="1249"/>
                  </a:lnTo>
                  <a:lnTo>
                    <a:pt x="503" y="1231"/>
                  </a:lnTo>
                  <a:lnTo>
                    <a:pt x="544" y="1218"/>
                  </a:lnTo>
                  <a:lnTo>
                    <a:pt x="585" y="1211"/>
                  </a:lnTo>
                  <a:lnTo>
                    <a:pt x="630" y="1208"/>
                  </a:lnTo>
                  <a:close/>
                  <a:moveTo>
                    <a:pt x="1556" y="1208"/>
                  </a:moveTo>
                  <a:lnTo>
                    <a:pt x="1583" y="1209"/>
                  </a:lnTo>
                  <a:lnTo>
                    <a:pt x="1610" y="1211"/>
                  </a:lnTo>
                  <a:lnTo>
                    <a:pt x="1634" y="1213"/>
                  </a:lnTo>
                  <a:lnTo>
                    <a:pt x="1656" y="1217"/>
                  </a:lnTo>
                  <a:lnTo>
                    <a:pt x="1675" y="1220"/>
                  </a:lnTo>
                  <a:lnTo>
                    <a:pt x="1689" y="1223"/>
                  </a:lnTo>
                  <a:lnTo>
                    <a:pt x="1699" y="1226"/>
                  </a:lnTo>
                  <a:lnTo>
                    <a:pt x="1704" y="1227"/>
                  </a:lnTo>
                  <a:lnTo>
                    <a:pt x="1704" y="1356"/>
                  </a:lnTo>
                  <a:lnTo>
                    <a:pt x="1700" y="1355"/>
                  </a:lnTo>
                  <a:lnTo>
                    <a:pt x="1691" y="1353"/>
                  </a:lnTo>
                  <a:lnTo>
                    <a:pt x="1679" y="1350"/>
                  </a:lnTo>
                  <a:lnTo>
                    <a:pt x="1663" y="1347"/>
                  </a:lnTo>
                  <a:lnTo>
                    <a:pt x="1645" y="1343"/>
                  </a:lnTo>
                  <a:lnTo>
                    <a:pt x="1625" y="1340"/>
                  </a:lnTo>
                  <a:lnTo>
                    <a:pt x="1605" y="1338"/>
                  </a:lnTo>
                  <a:lnTo>
                    <a:pt x="1586" y="1337"/>
                  </a:lnTo>
                  <a:lnTo>
                    <a:pt x="1557" y="1339"/>
                  </a:lnTo>
                  <a:lnTo>
                    <a:pt x="1534" y="1344"/>
                  </a:lnTo>
                  <a:lnTo>
                    <a:pt x="1515" y="1351"/>
                  </a:lnTo>
                  <a:lnTo>
                    <a:pt x="1502" y="1362"/>
                  </a:lnTo>
                  <a:lnTo>
                    <a:pt x="1494" y="1373"/>
                  </a:lnTo>
                  <a:lnTo>
                    <a:pt x="1491" y="1387"/>
                  </a:lnTo>
                  <a:lnTo>
                    <a:pt x="1494" y="1402"/>
                  </a:lnTo>
                  <a:lnTo>
                    <a:pt x="1501" y="1413"/>
                  </a:lnTo>
                  <a:lnTo>
                    <a:pt x="1511" y="1423"/>
                  </a:lnTo>
                  <a:lnTo>
                    <a:pt x="1523" y="1430"/>
                  </a:lnTo>
                  <a:lnTo>
                    <a:pt x="1536" y="1436"/>
                  </a:lnTo>
                  <a:lnTo>
                    <a:pt x="1549" y="1441"/>
                  </a:lnTo>
                  <a:lnTo>
                    <a:pt x="1560" y="1445"/>
                  </a:lnTo>
                  <a:lnTo>
                    <a:pt x="1602" y="1458"/>
                  </a:lnTo>
                  <a:lnTo>
                    <a:pt x="1634" y="1470"/>
                  </a:lnTo>
                  <a:lnTo>
                    <a:pt x="1661" y="1484"/>
                  </a:lnTo>
                  <a:lnTo>
                    <a:pt x="1684" y="1501"/>
                  </a:lnTo>
                  <a:lnTo>
                    <a:pt x="1703" y="1519"/>
                  </a:lnTo>
                  <a:lnTo>
                    <a:pt x="1719" y="1539"/>
                  </a:lnTo>
                  <a:lnTo>
                    <a:pt x="1731" y="1560"/>
                  </a:lnTo>
                  <a:lnTo>
                    <a:pt x="1740" y="1583"/>
                  </a:lnTo>
                  <a:lnTo>
                    <a:pt x="1745" y="1606"/>
                  </a:lnTo>
                  <a:lnTo>
                    <a:pt x="1746" y="1630"/>
                  </a:lnTo>
                  <a:lnTo>
                    <a:pt x="1744" y="1664"/>
                  </a:lnTo>
                  <a:lnTo>
                    <a:pt x="1737" y="1694"/>
                  </a:lnTo>
                  <a:lnTo>
                    <a:pt x="1727" y="1720"/>
                  </a:lnTo>
                  <a:lnTo>
                    <a:pt x="1712" y="1744"/>
                  </a:lnTo>
                  <a:lnTo>
                    <a:pt x="1696" y="1764"/>
                  </a:lnTo>
                  <a:lnTo>
                    <a:pt x="1676" y="1781"/>
                  </a:lnTo>
                  <a:lnTo>
                    <a:pt x="1654" y="1796"/>
                  </a:lnTo>
                  <a:lnTo>
                    <a:pt x="1630" y="1809"/>
                  </a:lnTo>
                  <a:lnTo>
                    <a:pt x="1604" y="1818"/>
                  </a:lnTo>
                  <a:lnTo>
                    <a:pt x="1578" y="1826"/>
                  </a:lnTo>
                  <a:lnTo>
                    <a:pt x="1551" y="1830"/>
                  </a:lnTo>
                  <a:lnTo>
                    <a:pt x="1524" y="1833"/>
                  </a:lnTo>
                  <a:lnTo>
                    <a:pt x="1498" y="1834"/>
                  </a:lnTo>
                  <a:lnTo>
                    <a:pt x="1467" y="1833"/>
                  </a:lnTo>
                  <a:lnTo>
                    <a:pt x="1439" y="1832"/>
                  </a:lnTo>
                  <a:lnTo>
                    <a:pt x="1412" y="1829"/>
                  </a:lnTo>
                  <a:lnTo>
                    <a:pt x="1388" y="1827"/>
                  </a:lnTo>
                  <a:lnTo>
                    <a:pt x="1368" y="1823"/>
                  </a:lnTo>
                  <a:lnTo>
                    <a:pt x="1351" y="1820"/>
                  </a:lnTo>
                  <a:lnTo>
                    <a:pt x="1339" y="1818"/>
                  </a:lnTo>
                  <a:lnTo>
                    <a:pt x="1334" y="1817"/>
                  </a:lnTo>
                  <a:lnTo>
                    <a:pt x="1334" y="1678"/>
                  </a:lnTo>
                  <a:lnTo>
                    <a:pt x="1343" y="1680"/>
                  </a:lnTo>
                  <a:lnTo>
                    <a:pt x="1356" y="1684"/>
                  </a:lnTo>
                  <a:lnTo>
                    <a:pt x="1375" y="1688"/>
                  </a:lnTo>
                  <a:lnTo>
                    <a:pt x="1397" y="1693"/>
                  </a:lnTo>
                  <a:lnTo>
                    <a:pt x="1422" y="1697"/>
                  </a:lnTo>
                  <a:lnTo>
                    <a:pt x="1448" y="1700"/>
                  </a:lnTo>
                  <a:lnTo>
                    <a:pt x="1477" y="1701"/>
                  </a:lnTo>
                  <a:lnTo>
                    <a:pt x="1507" y="1699"/>
                  </a:lnTo>
                  <a:lnTo>
                    <a:pt x="1531" y="1696"/>
                  </a:lnTo>
                  <a:lnTo>
                    <a:pt x="1552" y="1690"/>
                  </a:lnTo>
                  <a:lnTo>
                    <a:pt x="1568" y="1681"/>
                  </a:lnTo>
                  <a:lnTo>
                    <a:pt x="1578" y="1671"/>
                  </a:lnTo>
                  <a:lnTo>
                    <a:pt x="1585" y="1658"/>
                  </a:lnTo>
                  <a:lnTo>
                    <a:pt x="1587" y="1644"/>
                  </a:lnTo>
                  <a:lnTo>
                    <a:pt x="1585" y="1629"/>
                  </a:lnTo>
                  <a:lnTo>
                    <a:pt x="1578" y="1618"/>
                  </a:lnTo>
                  <a:lnTo>
                    <a:pt x="1567" y="1607"/>
                  </a:lnTo>
                  <a:lnTo>
                    <a:pt x="1553" y="1598"/>
                  </a:lnTo>
                  <a:lnTo>
                    <a:pt x="1537" y="1590"/>
                  </a:lnTo>
                  <a:lnTo>
                    <a:pt x="1520" y="1584"/>
                  </a:lnTo>
                  <a:lnTo>
                    <a:pt x="1509" y="1581"/>
                  </a:lnTo>
                  <a:lnTo>
                    <a:pt x="1498" y="1577"/>
                  </a:lnTo>
                  <a:lnTo>
                    <a:pt x="1487" y="1574"/>
                  </a:lnTo>
                  <a:lnTo>
                    <a:pt x="1462" y="1565"/>
                  </a:lnTo>
                  <a:lnTo>
                    <a:pt x="1439" y="1555"/>
                  </a:lnTo>
                  <a:lnTo>
                    <a:pt x="1416" y="1542"/>
                  </a:lnTo>
                  <a:lnTo>
                    <a:pt x="1396" y="1528"/>
                  </a:lnTo>
                  <a:lnTo>
                    <a:pt x="1378" y="1512"/>
                  </a:lnTo>
                  <a:lnTo>
                    <a:pt x="1363" y="1494"/>
                  </a:lnTo>
                  <a:lnTo>
                    <a:pt x="1350" y="1473"/>
                  </a:lnTo>
                  <a:lnTo>
                    <a:pt x="1341" y="1451"/>
                  </a:lnTo>
                  <a:lnTo>
                    <a:pt x="1334" y="1425"/>
                  </a:lnTo>
                  <a:lnTo>
                    <a:pt x="1332" y="1396"/>
                  </a:lnTo>
                  <a:lnTo>
                    <a:pt x="1334" y="1364"/>
                  </a:lnTo>
                  <a:lnTo>
                    <a:pt x="1342" y="1333"/>
                  </a:lnTo>
                  <a:lnTo>
                    <a:pt x="1354" y="1306"/>
                  </a:lnTo>
                  <a:lnTo>
                    <a:pt x="1371" y="1281"/>
                  </a:lnTo>
                  <a:lnTo>
                    <a:pt x="1392" y="1259"/>
                  </a:lnTo>
                  <a:lnTo>
                    <a:pt x="1417" y="1241"/>
                  </a:lnTo>
                  <a:lnTo>
                    <a:pt x="1446" y="1227"/>
                  </a:lnTo>
                  <a:lnTo>
                    <a:pt x="1479" y="1216"/>
                  </a:lnTo>
                  <a:lnTo>
                    <a:pt x="1515" y="1210"/>
                  </a:lnTo>
                  <a:lnTo>
                    <a:pt x="1556" y="1208"/>
                  </a:lnTo>
                  <a:close/>
                  <a:moveTo>
                    <a:pt x="3381" y="493"/>
                  </a:moveTo>
                  <a:lnTo>
                    <a:pt x="3400" y="496"/>
                  </a:lnTo>
                  <a:lnTo>
                    <a:pt x="3418" y="503"/>
                  </a:lnTo>
                  <a:lnTo>
                    <a:pt x="3434" y="515"/>
                  </a:lnTo>
                  <a:lnTo>
                    <a:pt x="3446" y="531"/>
                  </a:lnTo>
                  <a:lnTo>
                    <a:pt x="3453" y="548"/>
                  </a:lnTo>
                  <a:lnTo>
                    <a:pt x="3456" y="569"/>
                  </a:lnTo>
                  <a:lnTo>
                    <a:pt x="3456" y="727"/>
                  </a:lnTo>
                  <a:lnTo>
                    <a:pt x="3453" y="748"/>
                  </a:lnTo>
                  <a:lnTo>
                    <a:pt x="3446" y="766"/>
                  </a:lnTo>
                  <a:lnTo>
                    <a:pt x="3434" y="780"/>
                  </a:lnTo>
                  <a:lnTo>
                    <a:pt x="3418" y="793"/>
                  </a:lnTo>
                  <a:lnTo>
                    <a:pt x="3400" y="801"/>
                  </a:lnTo>
                  <a:lnTo>
                    <a:pt x="3381" y="803"/>
                  </a:lnTo>
                  <a:lnTo>
                    <a:pt x="3361" y="801"/>
                  </a:lnTo>
                  <a:lnTo>
                    <a:pt x="3343" y="793"/>
                  </a:lnTo>
                  <a:lnTo>
                    <a:pt x="3328" y="780"/>
                  </a:lnTo>
                  <a:lnTo>
                    <a:pt x="3316" y="766"/>
                  </a:lnTo>
                  <a:lnTo>
                    <a:pt x="3308" y="748"/>
                  </a:lnTo>
                  <a:lnTo>
                    <a:pt x="3306" y="727"/>
                  </a:lnTo>
                  <a:lnTo>
                    <a:pt x="3306" y="569"/>
                  </a:lnTo>
                  <a:lnTo>
                    <a:pt x="3308" y="548"/>
                  </a:lnTo>
                  <a:lnTo>
                    <a:pt x="3316" y="531"/>
                  </a:lnTo>
                  <a:lnTo>
                    <a:pt x="3328" y="515"/>
                  </a:lnTo>
                  <a:lnTo>
                    <a:pt x="3343" y="503"/>
                  </a:lnTo>
                  <a:lnTo>
                    <a:pt x="3361" y="496"/>
                  </a:lnTo>
                  <a:lnTo>
                    <a:pt x="3381" y="493"/>
                  </a:lnTo>
                  <a:close/>
                  <a:moveTo>
                    <a:pt x="1728" y="493"/>
                  </a:moveTo>
                  <a:lnTo>
                    <a:pt x="1748" y="496"/>
                  </a:lnTo>
                  <a:lnTo>
                    <a:pt x="1766" y="503"/>
                  </a:lnTo>
                  <a:lnTo>
                    <a:pt x="1781" y="515"/>
                  </a:lnTo>
                  <a:lnTo>
                    <a:pt x="1793" y="531"/>
                  </a:lnTo>
                  <a:lnTo>
                    <a:pt x="1800" y="548"/>
                  </a:lnTo>
                  <a:lnTo>
                    <a:pt x="1803" y="569"/>
                  </a:lnTo>
                  <a:lnTo>
                    <a:pt x="1803" y="727"/>
                  </a:lnTo>
                  <a:lnTo>
                    <a:pt x="1800" y="748"/>
                  </a:lnTo>
                  <a:lnTo>
                    <a:pt x="1793" y="766"/>
                  </a:lnTo>
                  <a:lnTo>
                    <a:pt x="1781" y="780"/>
                  </a:lnTo>
                  <a:lnTo>
                    <a:pt x="1766" y="793"/>
                  </a:lnTo>
                  <a:lnTo>
                    <a:pt x="1748" y="801"/>
                  </a:lnTo>
                  <a:lnTo>
                    <a:pt x="1728" y="803"/>
                  </a:lnTo>
                  <a:lnTo>
                    <a:pt x="1708" y="801"/>
                  </a:lnTo>
                  <a:lnTo>
                    <a:pt x="1690" y="793"/>
                  </a:lnTo>
                  <a:lnTo>
                    <a:pt x="1675" y="780"/>
                  </a:lnTo>
                  <a:lnTo>
                    <a:pt x="1663" y="766"/>
                  </a:lnTo>
                  <a:lnTo>
                    <a:pt x="1656" y="748"/>
                  </a:lnTo>
                  <a:lnTo>
                    <a:pt x="1653" y="727"/>
                  </a:lnTo>
                  <a:lnTo>
                    <a:pt x="1653" y="569"/>
                  </a:lnTo>
                  <a:lnTo>
                    <a:pt x="1656" y="548"/>
                  </a:lnTo>
                  <a:lnTo>
                    <a:pt x="1663" y="531"/>
                  </a:lnTo>
                  <a:lnTo>
                    <a:pt x="1675" y="515"/>
                  </a:lnTo>
                  <a:lnTo>
                    <a:pt x="1690" y="503"/>
                  </a:lnTo>
                  <a:lnTo>
                    <a:pt x="1708" y="496"/>
                  </a:lnTo>
                  <a:lnTo>
                    <a:pt x="1728" y="493"/>
                  </a:lnTo>
                  <a:close/>
                  <a:moveTo>
                    <a:pt x="75" y="493"/>
                  </a:moveTo>
                  <a:lnTo>
                    <a:pt x="95" y="496"/>
                  </a:lnTo>
                  <a:lnTo>
                    <a:pt x="113" y="503"/>
                  </a:lnTo>
                  <a:lnTo>
                    <a:pt x="129" y="515"/>
                  </a:lnTo>
                  <a:lnTo>
                    <a:pt x="140" y="531"/>
                  </a:lnTo>
                  <a:lnTo>
                    <a:pt x="148" y="548"/>
                  </a:lnTo>
                  <a:lnTo>
                    <a:pt x="151" y="569"/>
                  </a:lnTo>
                  <a:lnTo>
                    <a:pt x="151" y="727"/>
                  </a:lnTo>
                  <a:lnTo>
                    <a:pt x="148" y="748"/>
                  </a:lnTo>
                  <a:lnTo>
                    <a:pt x="140" y="766"/>
                  </a:lnTo>
                  <a:lnTo>
                    <a:pt x="129" y="780"/>
                  </a:lnTo>
                  <a:lnTo>
                    <a:pt x="113" y="793"/>
                  </a:lnTo>
                  <a:lnTo>
                    <a:pt x="95" y="801"/>
                  </a:lnTo>
                  <a:lnTo>
                    <a:pt x="75" y="803"/>
                  </a:lnTo>
                  <a:lnTo>
                    <a:pt x="56" y="801"/>
                  </a:lnTo>
                  <a:lnTo>
                    <a:pt x="38" y="793"/>
                  </a:lnTo>
                  <a:lnTo>
                    <a:pt x="22" y="780"/>
                  </a:lnTo>
                  <a:lnTo>
                    <a:pt x="10" y="766"/>
                  </a:lnTo>
                  <a:lnTo>
                    <a:pt x="3" y="748"/>
                  </a:lnTo>
                  <a:lnTo>
                    <a:pt x="0" y="727"/>
                  </a:lnTo>
                  <a:lnTo>
                    <a:pt x="0" y="569"/>
                  </a:lnTo>
                  <a:lnTo>
                    <a:pt x="3" y="548"/>
                  </a:lnTo>
                  <a:lnTo>
                    <a:pt x="10" y="531"/>
                  </a:lnTo>
                  <a:lnTo>
                    <a:pt x="22" y="515"/>
                  </a:lnTo>
                  <a:lnTo>
                    <a:pt x="38" y="503"/>
                  </a:lnTo>
                  <a:lnTo>
                    <a:pt x="56" y="496"/>
                  </a:lnTo>
                  <a:lnTo>
                    <a:pt x="75" y="493"/>
                  </a:lnTo>
                  <a:close/>
                  <a:moveTo>
                    <a:pt x="2968" y="285"/>
                  </a:moveTo>
                  <a:lnTo>
                    <a:pt x="2988" y="287"/>
                  </a:lnTo>
                  <a:lnTo>
                    <a:pt x="3006" y="295"/>
                  </a:lnTo>
                  <a:lnTo>
                    <a:pt x="3021" y="307"/>
                  </a:lnTo>
                  <a:lnTo>
                    <a:pt x="3033" y="322"/>
                  </a:lnTo>
                  <a:lnTo>
                    <a:pt x="3040" y="340"/>
                  </a:lnTo>
                  <a:lnTo>
                    <a:pt x="3043" y="360"/>
                  </a:lnTo>
                  <a:lnTo>
                    <a:pt x="3043" y="727"/>
                  </a:lnTo>
                  <a:lnTo>
                    <a:pt x="3040" y="748"/>
                  </a:lnTo>
                  <a:lnTo>
                    <a:pt x="3033" y="766"/>
                  </a:lnTo>
                  <a:lnTo>
                    <a:pt x="3021" y="780"/>
                  </a:lnTo>
                  <a:lnTo>
                    <a:pt x="3006" y="793"/>
                  </a:lnTo>
                  <a:lnTo>
                    <a:pt x="2988" y="801"/>
                  </a:lnTo>
                  <a:lnTo>
                    <a:pt x="2968" y="803"/>
                  </a:lnTo>
                  <a:lnTo>
                    <a:pt x="2947" y="801"/>
                  </a:lnTo>
                  <a:lnTo>
                    <a:pt x="2929" y="793"/>
                  </a:lnTo>
                  <a:lnTo>
                    <a:pt x="2915" y="780"/>
                  </a:lnTo>
                  <a:lnTo>
                    <a:pt x="2903" y="766"/>
                  </a:lnTo>
                  <a:lnTo>
                    <a:pt x="2895" y="748"/>
                  </a:lnTo>
                  <a:lnTo>
                    <a:pt x="2893" y="727"/>
                  </a:lnTo>
                  <a:lnTo>
                    <a:pt x="2893" y="360"/>
                  </a:lnTo>
                  <a:lnTo>
                    <a:pt x="2895" y="340"/>
                  </a:lnTo>
                  <a:lnTo>
                    <a:pt x="2903" y="322"/>
                  </a:lnTo>
                  <a:lnTo>
                    <a:pt x="2915" y="307"/>
                  </a:lnTo>
                  <a:lnTo>
                    <a:pt x="2929" y="295"/>
                  </a:lnTo>
                  <a:lnTo>
                    <a:pt x="2947" y="287"/>
                  </a:lnTo>
                  <a:lnTo>
                    <a:pt x="2968" y="285"/>
                  </a:lnTo>
                  <a:close/>
                  <a:moveTo>
                    <a:pt x="2142" y="285"/>
                  </a:moveTo>
                  <a:lnTo>
                    <a:pt x="2162" y="287"/>
                  </a:lnTo>
                  <a:lnTo>
                    <a:pt x="2179" y="295"/>
                  </a:lnTo>
                  <a:lnTo>
                    <a:pt x="2194" y="307"/>
                  </a:lnTo>
                  <a:lnTo>
                    <a:pt x="2207" y="322"/>
                  </a:lnTo>
                  <a:lnTo>
                    <a:pt x="2214" y="340"/>
                  </a:lnTo>
                  <a:lnTo>
                    <a:pt x="2216" y="360"/>
                  </a:lnTo>
                  <a:lnTo>
                    <a:pt x="2216" y="727"/>
                  </a:lnTo>
                  <a:lnTo>
                    <a:pt x="2214" y="748"/>
                  </a:lnTo>
                  <a:lnTo>
                    <a:pt x="2207" y="766"/>
                  </a:lnTo>
                  <a:lnTo>
                    <a:pt x="2194" y="780"/>
                  </a:lnTo>
                  <a:lnTo>
                    <a:pt x="2179" y="793"/>
                  </a:lnTo>
                  <a:lnTo>
                    <a:pt x="2162" y="801"/>
                  </a:lnTo>
                  <a:lnTo>
                    <a:pt x="2142" y="803"/>
                  </a:lnTo>
                  <a:lnTo>
                    <a:pt x="2122" y="801"/>
                  </a:lnTo>
                  <a:lnTo>
                    <a:pt x="2104" y="793"/>
                  </a:lnTo>
                  <a:lnTo>
                    <a:pt x="2088" y="780"/>
                  </a:lnTo>
                  <a:lnTo>
                    <a:pt x="2077" y="766"/>
                  </a:lnTo>
                  <a:lnTo>
                    <a:pt x="2069" y="748"/>
                  </a:lnTo>
                  <a:lnTo>
                    <a:pt x="2066" y="727"/>
                  </a:lnTo>
                  <a:lnTo>
                    <a:pt x="2066" y="360"/>
                  </a:lnTo>
                  <a:lnTo>
                    <a:pt x="2069" y="340"/>
                  </a:lnTo>
                  <a:lnTo>
                    <a:pt x="2077" y="322"/>
                  </a:lnTo>
                  <a:lnTo>
                    <a:pt x="2088" y="307"/>
                  </a:lnTo>
                  <a:lnTo>
                    <a:pt x="2104" y="295"/>
                  </a:lnTo>
                  <a:lnTo>
                    <a:pt x="2122" y="287"/>
                  </a:lnTo>
                  <a:lnTo>
                    <a:pt x="2142" y="285"/>
                  </a:lnTo>
                  <a:close/>
                  <a:moveTo>
                    <a:pt x="1315" y="285"/>
                  </a:moveTo>
                  <a:lnTo>
                    <a:pt x="1335" y="287"/>
                  </a:lnTo>
                  <a:lnTo>
                    <a:pt x="1353" y="295"/>
                  </a:lnTo>
                  <a:lnTo>
                    <a:pt x="1368" y="307"/>
                  </a:lnTo>
                  <a:lnTo>
                    <a:pt x="1380" y="322"/>
                  </a:lnTo>
                  <a:lnTo>
                    <a:pt x="1388" y="340"/>
                  </a:lnTo>
                  <a:lnTo>
                    <a:pt x="1390" y="360"/>
                  </a:lnTo>
                  <a:lnTo>
                    <a:pt x="1390" y="727"/>
                  </a:lnTo>
                  <a:lnTo>
                    <a:pt x="1388" y="748"/>
                  </a:lnTo>
                  <a:lnTo>
                    <a:pt x="1380" y="766"/>
                  </a:lnTo>
                  <a:lnTo>
                    <a:pt x="1368" y="780"/>
                  </a:lnTo>
                  <a:lnTo>
                    <a:pt x="1353" y="793"/>
                  </a:lnTo>
                  <a:lnTo>
                    <a:pt x="1335" y="801"/>
                  </a:lnTo>
                  <a:lnTo>
                    <a:pt x="1315" y="803"/>
                  </a:lnTo>
                  <a:lnTo>
                    <a:pt x="1295" y="801"/>
                  </a:lnTo>
                  <a:lnTo>
                    <a:pt x="1277" y="793"/>
                  </a:lnTo>
                  <a:lnTo>
                    <a:pt x="1262" y="780"/>
                  </a:lnTo>
                  <a:lnTo>
                    <a:pt x="1250" y="766"/>
                  </a:lnTo>
                  <a:lnTo>
                    <a:pt x="1242" y="748"/>
                  </a:lnTo>
                  <a:lnTo>
                    <a:pt x="1240" y="727"/>
                  </a:lnTo>
                  <a:lnTo>
                    <a:pt x="1240" y="360"/>
                  </a:lnTo>
                  <a:lnTo>
                    <a:pt x="1242" y="340"/>
                  </a:lnTo>
                  <a:lnTo>
                    <a:pt x="1250" y="322"/>
                  </a:lnTo>
                  <a:lnTo>
                    <a:pt x="1262" y="307"/>
                  </a:lnTo>
                  <a:lnTo>
                    <a:pt x="1277" y="295"/>
                  </a:lnTo>
                  <a:lnTo>
                    <a:pt x="1295" y="287"/>
                  </a:lnTo>
                  <a:lnTo>
                    <a:pt x="1315" y="285"/>
                  </a:lnTo>
                  <a:close/>
                  <a:moveTo>
                    <a:pt x="488" y="285"/>
                  </a:moveTo>
                  <a:lnTo>
                    <a:pt x="508" y="287"/>
                  </a:lnTo>
                  <a:lnTo>
                    <a:pt x="527" y="295"/>
                  </a:lnTo>
                  <a:lnTo>
                    <a:pt x="541" y="307"/>
                  </a:lnTo>
                  <a:lnTo>
                    <a:pt x="553" y="322"/>
                  </a:lnTo>
                  <a:lnTo>
                    <a:pt x="561" y="340"/>
                  </a:lnTo>
                  <a:lnTo>
                    <a:pt x="563" y="360"/>
                  </a:lnTo>
                  <a:lnTo>
                    <a:pt x="563" y="727"/>
                  </a:lnTo>
                  <a:lnTo>
                    <a:pt x="561" y="748"/>
                  </a:lnTo>
                  <a:lnTo>
                    <a:pt x="553" y="766"/>
                  </a:lnTo>
                  <a:lnTo>
                    <a:pt x="541" y="780"/>
                  </a:lnTo>
                  <a:lnTo>
                    <a:pt x="527" y="793"/>
                  </a:lnTo>
                  <a:lnTo>
                    <a:pt x="508" y="801"/>
                  </a:lnTo>
                  <a:lnTo>
                    <a:pt x="488" y="803"/>
                  </a:lnTo>
                  <a:lnTo>
                    <a:pt x="468" y="801"/>
                  </a:lnTo>
                  <a:lnTo>
                    <a:pt x="450" y="793"/>
                  </a:lnTo>
                  <a:lnTo>
                    <a:pt x="436" y="780"/>
                  </a:lnTo>
                  <a:lnTo>
                    <a:pt x="423" y="766"/>
                  </a:lnTo>
                  <a:lnTo>
                    <a:pt x="416" y="748"/>
                  </a:lnTo>
                  <a:lnTo>
                    <a:pt x="414" y="727"/>
                  </a:lnTo>
                  <a:lnTo>
                    <a:pt x="414" y="360"/>
                  </a:lnTo>
                  <a:lnTo>
                    <a:pt x="416" y="340"/>
                  </a:lnTo>
                  <a:lnTo>
                    <a:pt x="423" y="322"/>
                  </a:lnTo>
                  <a:lnTo>
                    <a:pt x="436" y="307"/>
                  </a:lnTo>
                  <a:lnTo>
                    <a:pt x="450" y="295"/>
                  </a:lnTo>
                  <a:lnTo>
                    <a:pt x="468" y="287"/>
                  </a:lnTo>
                  <a:lnTo>
                    <a:pt x="488" y="285"/>
                  </a:lnTo>
                  <a:close/>
                  <a:moveTo>
                    <a:pt x="2555" y="0"/>
                  </a:moveTo>
                  <a:lnTo>
                    <a:pt x="2575" y="2"/>
                  </a:lnTo>
                  <a:lnTo>
                    <a:pt x="2593" y="10"/>
                  </a:lnTo>
                  <a:lnTo>
                    <a:pt x="2608" y="22"/>
                  </a:lnTo>
                  <a:lnTo>
                    <a:pt x="2619" y="37"/>
                  </a:lnTo>
                  <a:lnTo>
                    <a:pt x="2628" y="55"/>
                  </a:lnTo>
                  <a:lnTo>
                    <a:pt x="2630" y="75"/>
                  </a:lnTo>
                  <a:lnTo>
                    <a:pt x="2630" y="879"/>
                  </a:lnTo>
                  <a:lnTo>
                    <a:pt x="2628" y="899"/>
                  </a:lnTo>
                  <a:lnTo>
                    <a:pt x="2619" y="917"/>
                  </a:lnTo>
                  <a:lnTo>
                    <a:pt x="2608" y="931"/>
                  </a:lnTo>
                  <a:lnTo>
                    <a:pt x="2593" y="944"/>
                  </a:lnTo>
                  <a:lnTo>
                    <a:pt x="2575" y="951"/>
                  </a:lnTo>
                  <a:lnTo>
                    <a:pt x="2555" y="953"/>
                  </a:lnTo>
                  <a:lnTo>
                    <a:pt x="2535" y="951"/>
                  </a:lnTo>
                  <a:lnTo>
                    <a:pt x="2517" y="944"/>
                  </a:lnTo>
                  <a:lnTo>
                    <a:pt x="2502" y="931"/>
                  </a:lnTo>
                  <a:lnTo>
                    <a:pt x="2490" y="917"/>
                  </a:lnTo>
                  <a:lnTo>
                    <a:pt x="2483" y="899"/>
                  </a:lnTo>
                  <a:lnTo>
                    <a:pt x="2480" y="879"/>
                  </a:lnTo>
                  <a:lnTo>
                    <a:pt x="2480" y="75"/>
                  </a:lnTo>
                  <a:lnTo>
                    <a:pt x="2483" y="55"/>
                  </a:lnTo>
                  <a:lnTo>
                    <a:pt x="2490" y="37"/>
                  </a:lnTo>
                  <a:lnTo>
                    <a:pt x="2502" y="22"/>
                  </a:lnTo>
                  <a:lnTo>
                    <a:pt x="2517" y="10"/>
                  </a:lnTo>
                  <a:lnTo>
                    <a:pt x="2535" y="2"/>
                  </a:lnTo>
                  <a:lnTo>
                    <a:pt x="2555" y="0"/>
                  </a:lnTo>
                  <a:close/>
                  <a:moveTo>
                    <a:pt x="902" y="0"/>
                  </a:moveTo>
                  <a:lnTo>
                    <a:pt x="922" y="2"/>
                  </a:lnTo>
                  <a:lnTo>
                    <a:pt x="939" y="10"/>
                  </a:lnTo>
                  <a:lnTo>
                    <a:pt x="955" y="22"/>
                  </a:lnTo>
                  <a:lnTo>
                    <a:pt x="967" y="37"/>
                  </a:lnTo>
                  <a:lnTo>
                    <a:pt x="974" y="55"/>
                  </a:lnTo>
                  <a:lnTo>
                    <a:pt x="977" y="75"/>
                  </a:lnTo>
                  <a:lnTo>
                    <a:pt x="977" y="879"/>
                  </a:lnTo>
                  <a:lnTo>
                    <a:pt x="974" y="899"/>
                  </a:lnTo>
                  <a:lnTo>
                    <a:pt x="967" y="917"/>
                  </a:lnTo>
                  <a:lnTo>
                    <a:pt x="955" y="931"/>
                  </a:lnTo>
                  <a:lnTo>
                    <a:pt x="939" y="944"/>
                  </a:lnTo>
                  <a:lnTo>
                    <a:pt x="922" y="951"/>
                  </a:lnTo>
                  <a:lnTo>
                    <a:pt x="902" y="953"/>
                  </a:lnTo>
                  <a:lnTo>
                    <a:pt x="882" y="951"/>
                  </a:lnTo>
                  <a:lnTo>
                    <a:pt x="864" y="944"/>
                  </a:lnTo>
                  <a:lnTo>
                    <a:pt x="848" y="931"/>
                  </a:lnTo>
                  <a:lnTo>
                    <a:pt x="837" y="917"/>
                  </a:lnTo>
                  <a:lnTo>
                    <a:pt x="829" y="899"/>
                  </a:lnTo>
                  <a:lnTo>
                    <a:pt x="826" y="879"/>
                  </a:lnTo>
                  <a:lnTo>
                    <a:pt x="826" y="75"/>
                  </a:lnTo>
                  <a:lnTo>
                    <a:pt x="829" y="55"/>
                  </a:lnTo>
                  <a:lnTo>
                    <a:pt x="837" y="37"/>
                  </a:lnTo>
                  <a:lnTo>
                    <a:pt x="848" y="22"/>
                  </a:lnTo>
                  <a:lnTo>
                    <a:pt x="864" y="10"/>
                  </a:lnTo>
                  <a:lnTo>
                    <a:pt x="882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DCF2B8A-1E17-4AE4-ABDE-B87E23BD9F25}"/>
                </a:ext>
              </a:extLst>
            </p:cNvPr>
            <p:cNvSpPr txBox="1"/>
            <p:nvPr/>
          </p:nvSpPr>
          <p:spPr>
            <a:xfrm>
              <a:off x="7555295" y="2189263"/>
              <a:ext cx="1406829" cy="216982"/>
            </a:xfrm>
            <a:prstGeom prst="rect">
              <a:avLst/>
            </a:prstGeom>
            <a:noFill/>
          </p:spPr>
          <p:txBody>
            <a:bodyPr wrap="square" rIns="0">
              <a:spAutoFit/>
            </a:bodyPr>
            <a:lstStyle/>
            <a:p>
              <a:pPr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(and implicitly all of them)</a:t>
              </a:r>
            </a:p>
          </p:txBody>
        </p:sp>
        <p:pic>
          <p:nvPicPr>
            <p:cNvPr id="62" name="Picture 61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D6EC92DE-6B31-4BD5-87AF-08BD39893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8852" y="3347949"/>
              <a:ext cx="317292" cy="317292"/>
            </a:xfrm>
            <a:prstGeom prst="rect">
              <a:avLst/>
            </a:prstGeom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0F37BB-8A34-4850-B581-5F21ADF4D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4442" y="2849876"/>
              <a:ext cx="1" cy="1036971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660845A-58EF-4578-A9E8-D4DDC37E66B6}"/>
                </a:ext>
              </a:extLst>
            </p:cNvPr>
            <p:cNvGrpSpPr/>
            <p:nvPr/>
          </p:nvGrpSpPr>
          <p:grpSpPr>
            <a:xfrm>
              <a:off x="6619401" y="2699375"/>
              <a:ext cx="532309" cy="478171"/>
              <a:chOff x="9777556" y="4834674"/>
              <a:chExt cx="810565" cy="810565"/>
            </a:xfrm>
          </p:grpSpPr>
          <p:pic>
            <p:nvPicPr>
              <p:cNvPr id="82" name="Picture 2" descr="Image result for andoid phone">
                <a:extLst>
                  <a:ext uri="{FF2B5EF4-FFF2-40B4-BE49-F238E27FC236}">
                    <a16:creationId xmlns:a16="http://schemas.microsoft.com/office/drawing/2014/main" id="{0B3EF528-9031-4D94-A75D-02ACBC0D8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rgbClr val="FFFFFF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AF20092-901C-4E83-A5D3-5782C32FE766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4" name="Picture 8" descr="White Transparent Apple Logo - Apple Logo PNG Transparent &amp; SVG Vector - Freebie Supply">
              <a:extLst>
                <a:ext uri="{FF2B5EF4-FFF2-40B4-BE49-F238E27FC236}">
                  <a16:creationId xmlns:a16="http://schemas.microsoft.com/office/drawing/2014/main" id="{6A48691E-8242-4317-B2E4-B0F5404C5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807" y="2945090"/>
              <a:ext cx="157290" cy="15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F70EB7-F12F-41A7-A386-C0246A3684A0}"/>
                </a:ext>
              </a:extLst>
            </p:cNvPr>
            <p:cNvGrpSpPr/>
            <p:nvPr/>
          </p:nvGrpSpPr>
          <p:grpSpPr>
            <a:xfrm>
              <a:off x="7618811" y="3739879"/>
              <a:ext cx="532309" cy="498537"/>
              <a:chOff x="9777556" y="4834674"/>
              <a:chExt cx="810565" cy="810565"/>
            </a:xfrm>
          </p:grpSpPr>
          <p:pic>
            <p:nvPicPr>
              <p:cNvPr id="86" name="Picture 2" descr="Image result for andoid phone">
                <a:extLst>
                  <a:ext uri="{FF2B5EF4-FFF2-40B4-BE49-F238E27FC236}">
                    <a16:creationId xmlns:a16="http://schemas.microsoft.com/office/drawing/2014/main" id="{95DFBAD0-49E7-4AA5-B135-1781F43F7A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rgbClr val="8E909E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colorTemperature colorTemp="7059"/>
                        </a14:imgEffect>
                        <a14:imgEffect>
                          <a14:saturation sat="37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C3A8274-6BC5-4267-8F37-59716852CEAC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8" name="Picture 18" descr="Download Mobile Logo Android App Icon PNG Image High Quality HQ PNG Image |  FreePNGImg">
              <a:extLst>
                <a:ext uri="{FF2B5EF4-FFF2-40B4-BE49-F238E27FC236}">
                  <a16:creationId xmlns:a16="http://schemas.microsoft.com/office/drawing/2014/main" id="{6182CA39-3741-43F1-9D57-9D197A7FB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965" y="4004758"/>
              <a:ext cx="140000" cy="1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06AFC304-9003-4EE8-8316-53644B374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6320" y="3201101"/>
              <a:ext cx="317292" cy="317292"/>
            </a:xfrm>
            <a:prstGeom prst="rect">
              <a:avLst/>
            </a:prstGeom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2EAB9AA-B270-4FB5-901B-8F4B3C33B70F}"/>
                </a:ext>
              </a:extLst>
            </p:cNvPr>
            <p:cNvCxnSpPr>
              <a:cxnSpLocks/>
            </p:cNvCxnSpPr>
            <p:nvPr/>
          </p:nvCxnSpPr>
          <p:spPr>
            <a:xfrm>
              <a:off x="7340063" y="1920717"/>
              <a:ext cx="534380" cy="929159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6" name="Picture 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F5F55C95-0FB7-408F-A12A-FA5D3125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6320" y="2703540"/>
              <a:ext cx="317292" cy="317292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5390155-DEC3-420F-A2C2-3D1E0895FDD6}"/>
              </a:ext>
            </a:extLst>
          </p:cNvPr>
          <p:cNvSpPr/>
          <p:nvPr/>
        </p:nvSpPr>
        <p:spPr>
          <a:xfrm>
            <a:off x="7040346" y="1695859"/>
            <a:ext cx="964966" cy="412802"/>
          </a:xfrm>
          <a:prstGeom prst="rect">
            <a:avLst/>
          </a:prstGeom>
          <a:solidFill>
            <a:srgbClr val="008DB0"/>
          </a:solidFill>
          <a:ln w="25400" cap="flat" cmpd="sng" algn="ctr">
            <a:noFill/>
            <a:prstDash val="solid"/>
          </a:ln>
          <a:effectLst/>
        </p:spPr>
        <p:txBody>
          <a:bodyPr lIns="0" tIns="137160" rIns="0" rtlCol="0" anchor="t" anchorCtr="0"/>
          <a:lstStyle/>
          <a:p>
            <a:pPr algn="ctr">
              <a:lnSpc>
                <a:spcPct val="85000"/>
              </a:lnSpc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5AB8714-1556-4E93-86CF-F0795B723FCB}"/>
              </a:ext>
            </a:extLst>
          </p:cNvPr>
          <p:cNvGrpSpPr/>
          <p:nvPr/>
        </p:nvGrpSpPr>
        <p:grpSpPr>
          <a:xfrm>
            <a:off x="6150810" y="1785588"/>
            <a:ext cx="948371" cy="295057"/>
            <a:chOff x="8775177" y="2244252"/>
            <a:chExt cx="1376247" cy="428178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AAA1AFE-12AE-4777-BB88-B86DCD31A24D}"/>
                </a:ext>
              </a:extLst>
            </p:cNvPr>
            <p:cNvSpPr/>
            <p:nvPr/>
          </p:nvSpPr>
          <p:spPr>
            <a:xfrm rot="16200000">
              <a:off x="8690737" y="2330628"/>
              <a:ext cx="425855" cy="256976"/>
            </a:xfrm>
            <a:custGeom>
              <a:avLst/>
              <a:gdLst>
                <a:gd name="connsiteX0" fmla="*/ 772558 w 772558"/>
                <a:gd name="connsiteY0" fmla="*/ 281286 h 337557"/>
                <a:gd name="connsiteX1" fmla="*/ 772558 w 772558"/>
                <a:gd name="connsiteY1" fmla="*/ 281286 h 337557"/>
                <a:gd name="connsiteX2" fmla="*/ 386279 w 772558"/>
                <a:gd name="connsiteY2" fmla="*/ 337557 h 337557"/>
                <a:gd name="connsiteX3" fmla="*/ 772558 w 772558"/>
                <a:gd name="connsiteY3" fmla="*/ 281286 h 337557"/>
                <a:gd name="connsiteX4" fmla="*/ 0 w 772558"/>
                <a:gd name="connsiteY4" fmla="*/ 281286 h 337557"/>
                <a:gd name="connsiteX5" fmla="*/ 15180 w 772558"/>
                <a:gd name="connsiteY5" fmla="*/ 292240 h 337557"/>
                <a:gd name="connsiteX6" fmla="*/ 0 w 772558"/>
                <a:gd name="connsiteY6" fmla="*/ 281286 h 337557"/>
                <a:gd name="connsiteX7" fmla="*/ 772558 w 772558"/>
                <a:gd name="connsiteY7" fmla="*/ 56271 h 337557"/>
                <a:gd name="connsiteX8" fmla="*/ 772558 w 772558"/>
                <a:gd name="connsiteY8" fmla="*/ 56271 h 337557"/>
                <a:gd name="connsiteX9" fmla="*/ 772558 w 772558"/>
                <a:gd name="connsiteY9" fmla="*/ 56271 h 337557"/>
                <a:gd name="connsiteX10" fmla="*/ 1 w 772558"/>
                <a:gd name="connsiteY10" fmla="*/ 56271 h 337557"/>
                <a:gd name="connsiteX11" fmla="*/ 0 w 772558"/>
                <a:gd name="connsiteY11" fmla="*/ 56271 h 337557"/>
                <a:gd name="connsiteX12" fmla="*/ 0 w 772558"/>
                <a:gd name="connsiteY12" fmla="*/ 56271 h 337557"/>
                <a:gd name="connsiteX13" fmla="*/ 386279 w 772558"/>
                <a:gd name="connsiteY13" fmla="*/ 0 h 337557"/>
                <a:gd name="connsiteX14" fmla="*/ 742198 w 772558"/>
                <a:gd name="connsiteY14" fmla="*/ 34363 h 337557"/>
                <a:gd name="connsiteX15" fmla="*/ 759928 w 772558"/>
                <a:gd name="connsiteY15" fmla="*/ 47157 h 337557"/>
                <a:gd name="connsiteX16" fmla="*/ 716628 w 772558"/>
                <a:gd name="connsiteY16" fmla="*/ 63223 h 337557"/>
                <a:gd name="connsiteX17" fmla="*/ 386279 w 772558"/>
                <a:gd name="connsiteY17" fmla="*/ 90310 h 337557"/>
                <a:gd name="connsiteX18" fmla="*/ 113151 w 772558"/>
                <a:gd name="connsiteY18" fmla="*/ 73833 h 337557"/>
                <a:gd name="connsiteX19" fmla="*/ 46629 w 772558"/>
                <a:gd name="connsiteY19" fmla="*/ 60867 h 337557"/>
                <a:gd name="connsiteX20" fmla="*/ 12510 w 772558"/>
                <a:gd name="connsiteY20" fmla="*/ 47244 h 337557"/>
                <a:gd name="connsiteX21" fmla="*/ 30361 w 772558"/>
                <a:gd name="connsiteY21" fmla="*/ 34363 h 337557"/>
                <a:gd name="connsiteX22" fmla="*/ 386279 w 772558"/>
                <a:gd name="connsiteY22" fmla="*/ 0 h 33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2558" h="337557">
                  <a:moveTo>
                    <a:pt x="772558" y="281286"/>
                  </a:moveTo>
                  <a:lnTo>
                    <a:pt x="772558" y="281286"/>
                  </a:lnTo>
                  <a:cubicBezTo>
                    <a:pt x="772558" y="312375"/>
                    <a:pt x="599582" y="337557"/>
                    <a:pt x="386279" y="337557"/>
                  </a:cubicBezTo>
                  <a:cubicBezTo>
                    <a:pt x="599582" y="337557"/>
                    <a:pt x="772558" y="312375"/>
                    <a:pt x="772558" y="281286"/>
                  </a:cubicBezTo>
                  <a:close/>
                  <a:moveTo>
                    <a:pt x="0" y="281286"/>
                  </a:moveTo>
                  <a:lnTo>
                    <a:pt x="15180" y="292240"/>
                  </a:lnTo>
                  <a:lnTo>
                    <a:pt x="0" y="281286"/>
                  </a:lnTo>
                  <a:close/>
                  <a:moveTo>
                    <a:pt x="772558" y="56271"/>
                  </a:moveTo>
                  <a:lnTo>
                    <a:pt x="772558" y="56271"/>
                  </a:lnTo>
                  <a:lnTo>
                    <a:pt x="772558" y="56271"/>
                  </a:lnTo>
                  <a:close/>
                  <a:moveTo>
                    <a:pt x="1" y="56271"/>
                  </a:moveTo>
                  <a:lnTo>
                    <a:pt x="0" y="56271"/>
                  </a:lnTo>
                  <a:lnTo>
                    <a:pt x="0" y="56271"/>
                  </a:lnTo>
                  <a:close/>
                  <a:moveTo>
                    <a:pt x="386279" y="0"/>
                  </a:moveTo>
                  <a:cubicBezTo>
                    <a:pt x="546257" y="0"/>
                    <a:pt x="683550" y="14165"/>
                    <a:pt x="742198" y="34363"/>
                  </a:cubicBezTo>
                  <a:lnTo>
                    <a:pt x="759928" y="47157"/>
                  </a:lnTo>
                  <a:lnTo>
                    <a:pt x="716628" y="63223"/>
                  </a:lnTo>
                  <a:cubicBezTo>
                    <a:pt x="648872" y="79465"/>
                    <a:pt x="526259" y="90310"/>
                    <a:pt x="386279" y="90310"/>
                  </a:cubicBezTo>
                  <a:cubicBezTo>
                    <a:pt x="279628" y="90310"/>
                    <a:pt x="183058" y="84015"/>
                    <a:pt x="113151" y="73833"/>
                  </a:cubicBezTo>
                  <a:cubicBezTo>
                    <a:pt x="86936" y="70015"/>
                    <a:pt x="64471" y="65651"/>
                    <a:pt x="46629" y="60867"/>
                  </a:cubicBezTo>
                  <a:lnTo>
                    <a:pt x="12510" y="47244"/>
                  </a:lnTo>
                  <a:lnTo>
                    <a:pt x="30361" y="34363"/>
                  </a:lnTo>
                  <a:cubicBezTo>
                    <a:pt x="89009" y="14165"/>
                    <a:pt x="226302" y="0"/>
                    <a:pt x="386279" y="0"/>
                  </a:cubicBezTo>
                  <a:close/>
                </a:path>
              </a:pathLst>
            </a:custGeom>
            <a:solidFill>
              <a:srgbClr val="FFFF00">
                <a:alpha val="7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8E909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C39DA05-FEE7-4347-85A4-38FB586E7625}"/>
                </a:ext>
              </a:extLst>
            </p:cNvPr>
            <p:cNvSpPr/>
            <p:nvPr/>
          </p:nvSpPr>
          <p:spPr>
            <a:xfrm>
              <a:off x="8827388" y="2244252"/>
              <a:ext cx="1324036" cy="428178"/>
            </a:xfrm>
            <a:custGeom>
              <a:avLst/>
              <a:gdLst>
                <a:gd name="connsiteX0" fmla="*/ 1290624 w 1324036"/>
                <a:gd name="connsiteY0" fmla="*/ 0 h 428178"/>
                <a:gd name="connsiteX1" fmla="*/ 1301194 w 1324036"/>
                <a:gd name="connsiteY1" fmla="*/ 19546 h 428178"/>
                <a:gd name="connsiteX2" fmla="*/ 1311252 w 1324036"/>
                <a:gd name="connsiteY2" fmla="*/ 57654 h 428178"/>
                <a:gd name="connsiteX3" fmla="*/ 1324036 w 1324036"/>
                <a:gd name="connsiteY3" fmla="*/ 214123 h 428178"/>
                <a:gd name="connsiteX4" fmla="*/ 1303022 w 1324036"/>
                <a:gd name="connsiteY4" fmla="*/ 403372 h 428178"/>
                <a:gd name="connsiteX5" fmla="*/ 1290558 w 1324036"/>
                <a:gd name="connsiteY5" fmla="*/ 428178 h 428178"/>
                <a:gd name="connsiteX6" fmla="*/ 1287281 w 1324036"/>
                <a:gd name="connsiteY6" fmla="*/ 424824 h 428178"/>
                <a:gd name="connsiteX7" fmla="*/ 1287281 w 1324036"/>
                <a:gd name="connsiteY7" fmla="*/ 425885 h 428178"/>
                <a:gd name="connsiteX8" fmla="*/ 1275051 w 1324036"/>
                <a:gd name="connsiteY8" fmla="*/ 425885 h 428178"/>
                <a:gd name="connsiteX9" fmla="*/ 1274258 w 1324036"/>
                <a:gd name="connsiteY9" fmla="*/ 427791 h 428178"/>
                <a:gd name="connsiteX10" fmla="*/ 1195084 w 1324036"/>
                <a:gd name="connsiteY10" fmla="*/ 427791 h 428178"/>
                <a:gd name="connsiteX11" fmla="*/ 1169460 w 1324036"/>
                <a:gd name="connsiteY11" fmla="*/ 427791 h 428178"/>
                <a:gd name="connsiteX12" fmla="*/ 1027924 w 1324036"/>
                <a:gd name="connsiteY12" fmla="*/ 427791 h 428178"/>
                <a:gd name="connsiteX13" fmla="*/ 1023784 w 1324036"/>
                <a:gd name="connsiteY13" fmla="*/ 427791 h 428178"/>
                <a:gd name="connsiteX14" fmla="*/ 882248 w 1324036"/>
                <a:gd name="connsiteY14" fmla="*/ 427791 h 428178"/>
                <a:gd name="connsiteX15" fmla="*/ 856624 w 1324036"/>
                <a:gd name="connsiteY15" fmla="*/ 427791 h 428178"/>
                <a:gd name="connsiteX16" fmla="*/ 761660 w 1324036"/>
                <a:gd name="connsiteY16" fmla="*/ 427791 h 428178"/>
                <a:gd name="connsiteX17" fmla="*/ 733760 w 1324036"/>
                <a:gd name="connsiteY17" fmla="*/ 427791 h 428178"/>
                <a:gd name="connsiteX18" fmla="*/ 710950 w 1324036"/>
                <a:gd name="connsiteY18" fmla="*/ 427791 h 428178"/>
                <a:gd name="connsiteX19" fmla="*/ 638272 w 1324036"/>
                <a:gd name="connsiteY19" fmla="*/ 427791 h 428178"/>
                <a:gd name="connsiteX20" fmla="*/ 624472 w 1324036"/>
                <a:gd name="connsiteY20" fmla="*/ 427791 h 428178"/>
                <a:gd name="connsiteX21" fmla="*/ 590360 w 1324036"/>
                <a:gd name="connsiteY21" fmla="*/ 427791 h 428178"/>
                <a:gd name="connsiteX22" fmla="*/ 492596 w 1324036"/>
                <a:gd name="connsiteY22" fmla="*/ 427791 h 428178"/>
                <a:gd name="connsiteX23" fmla="*/ 466972 w 1324036"/>
                <a:gd name="connsiteY23" fmla="*/ 427791 h 428178"/>
                <a:gd name="connsiteX24" fmla="*/ 325438 w 1324036"/>
                <a:gd name="connsiteY24" fmla="*/ 427791 h 428178"/>
                <a:gd name="connsiteX25" fmla="*/ 321296 w 1324036"/>
                <a:gd name="connsiteY25" fmla="*/ 427791 h 428178"/>
                <a:gd name="connsiteX26" fmla="*/ 179762 w 1324036"/>
                <a:gd name="connsiteY26" fmla="*/ 427791 h 428178"/>
                <a:gd name="connsiteX27" fmla="*/ 154138 w 1324036"/>
                <a:gd name="connsiteY27" fmla="*/ 427791 h 428178"/>
                <a:gd name="connsiteX28" fmla="*/ 8462 w 1324036"/>
                <a:gd name="connsiteY28" fmla="*/ 427791 h 428178"/>
                <a:gd name="connsiteX29" fmla="*/ 0 w 1324036"/>
                <a:gd name="connsiteY29" fmla="*/ 423551 h 428178"/>
                <a:gd name="connsiteX30" fmla="*/ 174 w 1324036"/>
                <a:gd name="connsiteY30" fmla="*/ 423464 h 428178"/>
                <a:gd name="connsiteX31" fmla="*/ 21832 w 1324036"/>
                <a:gd name="connsiteY31" fmla="*/ 365418 h 428178"/>
                <a:gd name="connsiteX32" fmla="*/ 34376 w 1324036"/>
                <a:gd name="connsiteY32" fmla="*/ 214862 h 428178"/>
                <a:gd name="connsiteX33" fmla="*/ 174 w 1324036"/>
                <a:gd name="connsiteY33" fmla="*/ 6261 h 428178"/>
                <a:gd name="connsiteX34" fmla="*/ 0 w 1324036"/>
                <a:gd name="connsiteY34" fmla="*/ 6174 h 428178"/>
                <a:gd name="connsiteX35" fmla="*/ 8462 w 1324036"/>
                <a:gd name="connsiteY35" fmla="*/ 1935 h 428178"/>
                <a:gd name="connsiteX36" fmla="*/ 154138 w 1324036"/>
                <a:gd name="connsiteY36" fmla="*/ 1935 h 428178"/>
                <a:gd name="connsiteX37" fmla="*/ 179762 w 1324036"/>
                <a:gd name="connsiteY37" fmla="*/ 1935 h 428178"/>
                <a:gd name="connsiteX38" fmla="*/ 321296 w 1324036"/>
                <a:gd name="connsiteY38" fmla="*/ 1935 h 428178"/>
                <a:gd name="connsiteX39" fmla="*/ 325438 w 1324036"/>
                <a:gd name="connsiteY39" fmla="*/ 1935 h 428178"/>
                <a:gd name="connsiteX40" fmla="*/ 466972 w 1324036"/>
                <a:gd name="connsiteY40" fmla="*/ 1935 h 428178"/>
                <a:gd name="connsiteX41" fmla="*/ 492596 w 1324036"/>
                <a:gd name="connsiteY41" fmla="*/ 1935 h 428178"/>
                <a:gd name="connsiteX42" fmla="*/ 590356 w 1324036"/>
                <a:gd name="connsiteY42" fmla="*/ 1935 h 428178"/>
                <a:gd name="connsiteX43" fmla="*/ 590360 w 1324036"/>
                <a:gd name="connsiteY43" fmla="*/ 1933 h 428178"/>
                <a:gd name="connsiteX44" fmla="*/ 761660 w 1324036"/>
                <a:gd name="connsiteY44" fmla="*/ 1933 h 428178"/>
                <a:gd name="connsiteX45" fmla="*/ 761664 w 1324036"/>
                <a:gd name="connsiteY45" fmla="*/ 1935 h 428178"/>
                <a:gd name="connsiteX46" fmla="*/ 856624 w 1324036"/>
                <a:gd name="connsiteY46" fmla="*/ 1935 h 428178"/>
                <a:gd name="connsiteX47" fmla="*/ 882248 w 1324036"/>
                <a:gd name="connsiteY47" fmla="*/ 1935 h 428178"/>
                <a:gd name="connsiteX48" fmla="*/ 1023784 w 1324036"/>
                <a:gd name="connsiteY48" fmla="*/ 1935 h 428178"/>
                <a:gd name="connsiteX49" fmla="*/ 1027924 w 1324036"/>
                <a:gd name="connsiteY49" fmla="*/ 1935 h 428178"/>
                <a:gd name="connsiteX50" fmla="*/ 1169460 w 1324036"/>
                <a:gd name="connsiteY50" fmla="*/ 1935 h 428178"/>
                <a:gd name="connsiteX51" fmla="*/ 1195084 w 1324036"/>
                <a:gd name="connsiteY51" fmla="*/ 1935 h 428178"/>
                <a:gd name="connsiteX52" fmla="*/ 1288428 w 1324036"/>
                <a:gd name="connsiteY52" fmla="*/ 1935 h 428178"/>
                <a:gd name="connsiteX53" fmla="*/ 1288474 w 1324036"/>
                <a:gd name="connsiteY53" fmla="*/ 2200 h 42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24036" h="428178">
                  <a:moveTo>
                    <a:pt x="1290624" y="0"/>
                  </a:moveTo>
                  <a:lnTo>
                    <a:pt x="1301194" y="19546"/>
                  </a:lnTo>
                  <a:cubicBezTo>
                    <a:pt x="1304906" y="29767"/>
                    <a:pt x="1308290" y="42637"/>
                    <a:pt x="1311252" y="57654"/>
                  </a:cubicBezTo>
                  <a:cubicBezTo>
                    <a:pt x="1319152" y="97702"/>
                    <a:pt x="1324036" y="153025"/>
                    <a:pt x="1324036" y="214123"/>
                  </a:cubicBezTo>
                  <a:cubicBezTo>
                    <a:pt x="1324036" y="294314"/>
                    <a:pt x="1315622" y="364557"/>
                    <a:pt x="1303022" y="403372"/>
                  </a:cubicBezTo>
                  <a:lnTo>
                    <a:pt x="1290558" y="428178"/>
                  </a:lnTo>
                  <a:lnTo>
                    <a:pt x="1287281" y="424824"/>
                  </a:lnTo>
                  <a:lnTo>
                    <a:pt x="1287281" y="425885"/>
                  </a:lnTo>
                  <a:lnTo>
                    <a:pt x="1275051" y="425885"/>
                  </a:lnTo>
                  <a:lnTo>
                    <a:pt x="1274258" y="427791"/>
                  </a:lnTo>
                  <a:lnTo>
                    <a:pt x="1195084" y="427791"/>
                  </a:lnTo>
                  <a:lnTo>
                    <a:pt x="1169460" y="427791"/>
                  </a:lnTo>
                  <a:lnTo>
                    <a:pt x="1027924" y="427791"/>
                  </a:lnTo>
                  <a:lnTo>
                    <a:pt x="1023784" y="427791"/>
                  </a:lnTo>
                  <a:lnTo>
                    <a:pt x="882248" y="427791"/>
                  </a:lnTo>
                  <a:lnTo>
                    <a:pt x="856624" y="427791"/>
                  </a:lnTo>
                  <a:lnTo>
                    <a:pt x="761660" y="427791"/>
                  </a:lnTo>
                  <a:lnTo>
                    <a:pt x="733760" y="427791"/>
                  </a:lnTo>
                  <a:lnTo>
                    <a:pt x="710950" y="427791"/>
                  </a:lnTo>
                  <a:lnTo>
                    <a:pt x="638272" y="427791"/>
                  </a:lnTo>
                  <a:lnTo>
                    <a:pt x="624472" y="427791"/>
                  </a:lnTo>
                  <a:lnTo>
                    <a:pt x="590360" y="427791"/>
                  </a:lnTo>
                  <a:lnTo>
                    <a:pt x="492596" y="427791"/>
                  </a:lnTo>
                  <a:lnTo>
                    <a:pt x="466972" y="427791"/>
                  </a:lnTo>
                  <a:lnTo>
                    <a:pt x="325438" y="427791"/>
                  </a:lnTo>
                  <a:lnTo>
                    <a:pt x="321296" y="427791"/>
                  </a:lnTo>
                  <a:lnTo>
                    <a:pt x="179762" y="427791"/>
                  </a:lnTo>
                  <a:lnTo>
                    <a:pt x="154138" y="427791"/>
                  </a:lnTo>
                  <a:lnTo>
                    <a:pt x="8462" y="427791"/>
                  </a:lnTo>
                  <a:lnTo>
                    <a:pt x="0" y="423551"/>
                  </a:lnTo>
                  <a:lnTo>
                    <a:pt x="174" y="423464"/>
                  </a:lnTo>
                  <a:cubicBezTo>
                    <a:pt x="8542" y="414953"/>
                    <a:pt x="16018" y="394319"/>
                    <a:pt x="21832" y="365418"/>
                  </a:cubicBezTo>
                  <a:cubicBezTo>
                    <a:pt x="29582" y="326884"/>
                    <a:pt x="34376" y="273651"/>
                    <a:pt x="34376" y="214862"/>
                  </a:cubicBezTo>
                  <a:cubicBezTo>
                    <a:pt x="34376" y="111981"/>
                    <a:pt x="19698" y="26119"/>
                    <a:pt x="174" y="6261"/>
                  </a:cubicBezTo>
                  <a:lnTo>
                    <a:pt x="0" y="6174"/>
                  </a:lnTo>
                  <a:lnTo>
                    <a:pt x="8462" y="1935"/>
                  </a:lnTo>
                  <a:lnTo>
                    <a:pt x="154138" y="1935"/>
                  </a:lnTo>
                  <a:lnTo>
                    <a:pt x="179762" y="1935"/>
                  </a:lnTo>
                  <a:lnTo>
                    <a:pt x="321296" y="1935"/>
                  </a:lnTo>
                  <a:lnTo>
                    <a:pt x="325438" y="1935"/>
                  </a:lnTo>
                  <a:lnTo>
                    <a:pt x="466972" y="1935"/>
                  </a:lnTo>
                  <a:lnTo>
                    <a:pt x="492596" y="1935"/>
                  </a:lnTo>
                  <a:lnTo>
                    <a:pt x="590356" y="1935"/>
                  </a:lnTo>
                  <a:lnTo>
                    <a:pt x="590360" y="1933"/>
                  </a:lnTo>
                  <a:lnTo>
                    <a:pt x="761660" y="1933"/>
                  </a:lnTo>
                  <a:lnTo>
                    <a:pt x="761664" y="1935"/>
                  </a:lnTo>
                  <a:lnTo>
                    <a:pt x="856624" y="1935"/>
                  </a:lnTo>
                  <a:lnTo>
                    <a:pt x="882248" y="1935"/>
                  </a:lnTo>
                  <a:lnTo>
                    <a:pt x="1023784" y="1935"/>
                  </a:lnTo>
                  <a:lnTo>
                    <a:pt x="1027924" y="1935"/>
                  </a:lnTo>
                  <a:lnTo>
                    <a:pt x="1169460" y="1935"/>
                  </a:lnTo>
                  <a:lnTo>
                    <a:pt x="1195084" y="1935"/>
                  </a:lnTo>
                  <a:lnTo>
                    <a:pt x="1288428" y="1935"/>
                  </a:lnTo>
                  <a:lnTo>
                    <a:pt x="1288474" y="2200"/>
                  </a:lnTo>
                  <a:close/>
                </a:path>
              </a:pathLst>
            </a:custGeom>
            <a:solidFill>
              <a:srgbClr val="FFFF00">
                <a:alpha val="7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8E909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82ABB34-B7E7-4004-A44A-B531B3467C53}"/>
              </a:ext>
            </a:extLst>
          </p:cNvPr>
          <p:cNvSpPr txBox="1"/>
          <p:nvPr/>
        </p:nvSpPr>
        <p:spPr>
          <a:xfrm>
            <a:off x="5769179" y="1556091"/>
            <a:ext cx="7165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Arial"/>
                <a:cs typeface="+mn-cs"/>
              </a:rPr>
              <a:t>I trust you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86FDF2-8485-4346-9F2F-96BF5D3BE2D2}"/>
              </a:ext>
            </a:extLst>
          </p:cNvPr>
          <p:cNvSpPr txBox="1"/>
          <p:nvPr/>
        </p:nvSpPr>
        <p:spPr>
          <a:xfrm>
            <a:off x="6304974" y="1815001"/>
            <a:ext cx="7165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Arial"/>
                <a:cs typeface="+mn-cs"/>
              </a:rPr>
              <a:t>attestation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CD0CC0-2B9D-44AC-B6BD-8086E62FDBBC}"/>
              </a:ext>
            </a:extLst>
          </p:cNvPr>
          <p:cNvCxnSpPr>
            <a:cxnSpLocks/>
          </p:cNvCxnSpPr>
          <p:nvPr/>
        </p:nvCxnSpPr>
        <p:spPr>
          <a:xfrm flipH="1">
            <a:off x="6185357" y="2008502"/>
            <a:ext cx="888704" cy="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D5D68-9BCA-45B9-B134-9D5E9BD7327E}"/>
              </a:ext>
            </a:extLst>
          </p:cNvPr>
          <p:cNvGrpSpPr/>
          <p:nvPr/>
        </p:nvGrpSpPr>
        <p:grpSpPr>
          <a:xfrm>
            <a:off x="6711010" y="2725996"/>
            <a:ext cx="1639254" cy="1419135"/>
            <a:chOff x="6577909" y="2725996"/>
            <a:chExt cx="1639254" cy="1419135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8D2FFC2-31CC-468F-931C-C8CE1E5DB3F4}"/>
                </a:ext>
              </a:extLst>
            </p:cNvPr>
            <p:cNvSpPr/>
            <p:nvPr/>
          </p:nvSpPr>
          <p:spPr>
            <a:xfrm>
              <a:off x="6795109" y="2755595"/>
              <a:ext cx="194185" cy="171303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pic>
          <p:nvPicPr>
            <p:cNvPr id="100" name="Picture 2" descr="Qualcomm Snapdragon - Wikipedia">
              <a:extLst>
                <a:ext uri="{FF2B5EF4-FFF2-40B4-BE49-F238E27FC236}">
                  <a16:creationId xmlns:a16="http://schemas.microsoft.com/office/drawing/2014/main" id="{1F1AFDD2-87DC-4026-A266-164E5037C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211" y="4005131"/>
              <a:ext cx="140000" cy="1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DECD9057-D00C-4355-AA38-DBD596F6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86523" y="2968250"/>
              <a:ext cx="127848" cy="131289"/>
            </a:xfrm>
            <a:prstGeom prst="rect">
              <a:avLst/>
            </a:prstGeom>
          </p:spPr>
        </p:pic>
        <p:pic>
          <p:nvPicPr>
            <p:cNvPr id="105" name="Picture 104" descr="A picture containing text, electronics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073FDF11-21F2-4291-AC8C-38220BD41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044937" y="3322328"/>
              <a:ext cx="171849" cy="131610"/>
            </a:xfrm>
            <a:prstGeom prst="rect">
              <a:avLst/>
            </a:prstGeom>
          </p:spPr>
        </p:pic>
        <p:pic>
          <p:nvPicPr>
            <p:cNvPr id="106" name="Picture 105">
              <a:hlinkClick r:id="rId18"/>
              <a:extLst>
                <a:ext uri="{FF2B5EF4-FFF2-40B4-BE49-F238E27FC236}">
                  <a16:creationId xmlns:a16="http://schemas.microsoft.com/office/drawing/2014/main" id="{0FD88609-2EA7-4A10-A5CB-4827FD2FC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028849" y="2765936"/>
              <a:ext cx="188314" cy="183856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DDAC0A3-09D3-4FF6-BC09-0582A567DF09}"/>
                </a:ext>
              </a:extLst>
            </p:cNvPr>
            <p:cNvGrpSpPr/>
            <p:nvPr/>
          </p:nvGrpSpPr>
          <p:grpSpPr>
            <a:xfrm>
              <a:off x="6577909" y="3464659"/>
              <a:ext cx="248371" cy="191054"/>
              <a:chOff x="8270360" y="2418526"/>
              <a:chExt cx="453932" cy="34917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EC677D5-B278-4104-9116-C48F5101857D}"/>
                  </a:ext>
                </a:extLst>
              </p:cNvPr>
              <p:cNvSpPr/>
              <p:nvPr/>
            </p:nvSpPr>
            <p:spPr>
              <a:xfrm>
                <a:off x="8404699" y="2504195"/>
                <a:ext cx="182880" cy="18241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09" name="Picture 12" descr="_WEB_Nitro_Security_Illustration_Color_130x100">
                <a:hlinkClick r:id="rId20"/>
                <a:extLst>
                  <a:ext uri="{FF2B5EF4-FFF2-40B4-BE49-F238E27FC236}">
                    <a16:creationId xmlns:a16="http://schemas.microsoft.com/office/drawing/2014/main" id="{87F25A53-849D-424A-92C6-4687DDF65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0360" y="2418526"/>
                <a:ext cx="453932" cy="349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309EE82-1952-4F57-A1FF-975975C41417}"/>
                </a:ext>
              </a:extLst>
            </p:cNvPr>
            <p:cNvSpPr/>
            <p:nvPr/>
          </p:nvSpPr>
          <p:spPr>
            <a:xfrm>
              <a:off x="7744965" y="2725996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4DEBB73-A7EE-4847-8535-EA534F8B0812}"/>
                </a:ext>
              </a:extLst>
            </p:cNvPr>
            <p:cNvSpPr/>
            <p:nvPr/>
          </p:nvSpPr>
          <p:spPr>
            <a:xfrm>
              <a:off x="7785007" y="3805548"/>
              <a:ext cx="194185" cy="171303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789CFE4-4C39-4903-8FF7-79E29A9FB237}"/>
                </a:ext>
              </a:extLst>
            </p:cNvPr>
            <p:cNvSpPr/>
            <p:nvPr/>
          </p:nvSpPr>
          <p:spPr>
            <a:xfrm>
              <a:off x="7744965" y="3224629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D016AA6-B935-442B-BFF5-CE858E4223AD}"/>
                </a:ext>
              </a:extLst>
            </p:cNvPr>
            <p:cNvSpPr/>
            <p:nvPr/>
          </p:nvSpPr>
          <p:spPr>
            <a:xfrm>
              <a:off x="6817835" y="3371972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633EECC9-B0E1-4096-828E-E4D70C769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456717" y="3904681"/>
              <a:ext cx="136422" cy="127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4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5BDB7EC-834C-40C4-A387-E6BA327F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99" y="1127553"/>
            <a:ext cx="2301188" cy="3001003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CB413F99-7C65-466C-B442-5638DD02C69F}"/>
              </a:ext>
            </a:extLst>
          </p:cNvPr>
          <p:cNvSpPr/>
          <p:nvPr/>
        </p:nvSpPr>
        <p:spPr>
          <a:xfrm>
            <a:off x="2508580" y="1514786"/>
            <a:ext cx="1660350" cy="459845"/>
          </a:xfrm>
          <a:prstGeom prst="rect">
            <a:avLst/>
          </a:prstGeom>
          <a:noFill/>
          <a:ln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345DDCB-2652-4E50-A198-A666727200C8}"/>
              </a:ext>
            </a:extLst>
          </p:cNvPr>
          <p:cNvSpPr/>
          <p:nvPr/>
        </p:nvSpPr>
        <p:spPr>
          <a:xfrm>
            <a:off x="2502962" y="1517992"/>
            <a:ext cx="1665968" cy="902857"/>
          </a:xfrm>
          <a:prstGeom prst="rect">
            <a:avLst/>
          </a:prstGeom>
          <a:noFill/>
          <a:ln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3680B9-1770-4A6D-AA46-F959BBC842D5}"/>
              </a:ext>
            </a:extLst>
          </p:cNvPr>
          <p:cNvSpPr/>
          <p:nvPr/>
        </p:nvSpPr>
        <p:spPr>
          <a:xfrm>
            <a:off x="2514389" y="1506071"/>
            <a:ext cx="1658134" cy="1371892"/>
          </a:xfrm>
          <a:prstGeom prst="rect">
            <a:avLst/>
          </a:prstGeom>
          <a:noFill/>
          <a:ln>
            <a:solidFill>
              <a:schemeClr val="accent6">
                <a:alpha val="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9A9A1E-5225-4224-B461-9DF280F61088}"/>
              </a:ext>
            </a:extLst>
          </p:cNvPr>
          <p:cNvSpPr/>
          <p:nvPr/>
        </p:nvSpPr>
        <p:spPr>
          <a:xfrm>
            <a:off x="2508580" y="1521558"/>
            <a:ext cx="1660350" cy="1352839"/>
          </a:xfrm>
          <a:prstGeom prst="rect">
            <a:avLst/>
          </a:prstGeom>
          <a:noFill/>
          <a:ln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F3F77744-3F4C-425C-8902-C373605123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99" y="1127553"/>
            <a:ext cx="2301188" cy="3001003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516D6C7C-0CE5-4D36-87AD-EF293FFD4F97}"/>
              </a:ext>
            </a:extLst>
          </p:cNvPr>
          <p:cNvSpPr txBox="1"/>
          <p:nvPr/>
        </p:nvSpPr>
        <p:spPr>
          <a:xfrm>
            <a:off x="2480476" y="1614028"/>
            <a:ext cx="17262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CPU</a:t>
            </a:r>
            <a:endParaRPr kumimoji="0" lang="en-US" sz="1100" b="0" i="0" u="none" strike="noStrike" kern="0" cap="none" spc="0" normalizeH="0" baseline="-2500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F5158A-488D-4668-B2BB-78CA4365A68B}"/>
              </a:ext>
            </a:extLst>
          </p:cNvPr>
          <p:cNvSpPr/>
          <p:nvPr/>
        </p:nvSpPr>
        <p:spPr>
          <a:xfrm flipH="1">
            <a:off x="2548629" y="2016139"/>
            <a:ext cx="1589984" cy="381661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182880" bIns="91440" rtlCol="0" anchor="ctr" anchorCtr="0"/>
          <a:lstStyle/>
          <a:p>
            <a:pPr marL="344488" indent="53975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7F7F"/>
                </a:solidFill>
                <a:latin typeface="CiscoSansTT Light"/>
              </a:rPr>
              <a:t>Process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AFF31B-AB04-472A-AAD6-3C69F7197D76}"/>
              </a:ext>
            </a:extLst>
          </p:cNvPr>
          <p:cNvSpPr/>
          <p:nvPr/>
        </p:nvSpPr>
        <p:spPr>
          <a:xfrm flipH="1">
            <a:off x="2548625" y="2470984"/>
            <a:ext cx="1589987" cy="381661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91440" bIns="91440" rtlCol="0" anchor="ctr" anchorCtr="0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7F7F"/>
                </a:solidFill>
                <a:latin typeface="CiscoSansTT Light"/>
              </a:rPr>
              <a:t>Guest VM</a:t>
            </a:r>
          </a:p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7F7F7F"/>
                </a:solidFill>
                <a:latin typeface="CiscoSansTT Light"/>
              </a:rPr>
              <a:t>(or container)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23E66F-B681-4E95-BE29-752964E2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7" y="328796"/>
            <a:ext cx="8345488" cy="731837"/>
          </a:xfrm>
        </p:spPr>
        <p:txBody>
          <a:bodyPr/>
          <a:lstStyle/>
          <a:p>
            <a:r>
              <a:rPr lang="en-US" dirty="0"/>
              <a:t>Categorizing Confidential Compute Protections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4B7F72-F4F1-4C73-9AAD-09C4E9B45D44}"/>
              </a:ext>
            </a:extLst>
          </p:cNvPr>
          <p:cNvSpPr txBox="1"/>
          <p:nvPr/>
        </p:nvSpPr>
        <p:spPr>
          <a:xfrm>
            <a:off x="5374327" y="1114812"/>
            <a:ext cx="2037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sng" dirty="0">
                <a:effectLst/>
                <a:latin typeface="+mj-lt"/>
              </a:rPr>
              <a:t>Value proposition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2D157-E58B-4CB2-87F0-30F171E5EA44}"/>
              </a:ext>
            </a:extLst>
          </p:cNvPr>
          <p:cNvSpPr/>
          <p:nvPr/>
        </p:nvSpPr>
        <p:spPr>
          <a:xfrm flipH="1">
            <a:off x="2548629" y="1562221"/>
            <a:ext cx="1589984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wrap="none" lIns="182880" tIns="91440" rIns="182880" bIns="91440" rtlCol="0" anchor="ctr" anchorCtr="0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Application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12D60-E251-43C0-B7B8-2F9C9A04E585}"/>
              </a:ext>
            </a:extLst>
          </p:cNvPr>
          <p:cNvSpPr/>
          <p:nvPr/>
        </p:nvSpPr>
        <p:spPr>
          <a:xfrm flipH="1">
            <a:off x="2548623" y="2920737"/>
            <a:ext cx="1589990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182880" tIns="91440" rIns="182880" bIns="91440" rtlCol="0" anchor="ctr" anchorCtr="0"/>
          <a:lstStyle/>
          <a:p>
            <a:pPr marL="58738"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VM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FF3CE-E534-4EAE-ADAD-96DB97FC2841}"/>
              </a:ext>
            </a:extLst>
          </p:cNvPr>
          <p:cNvSpPr/>
          <p:nvPr/>
        </p:nvSpPr>
        <p:spPr>
          <a:xfrm flipH="1">
            <a:off x="2548619" y="3372801"/>
            <a:ext cx="1589993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182880" tIns="91440" rIns="182880" bIns="91440" rtlCol="0" anchor="ctr" anchorCtr="0"/>
          <a:lstStyle/>
          <a:p>
            <a:pPr marL="112713"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Host OS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4FDBD5C-21C6-494B-B6EC-5C7CC639C40A}"/>
              </a:ext>
            </a:extLst>
          </p:cNvPr>
          <p:cNvGrpSpPr/>
          <p:nvPr/>
        </p:nvGrpSpPr>
        <p:grpSpPr>
          <a:xfrm>
            <a:off x="564139" y="2876072"/>
            <a:ext cx="972049" cy="843721"/>
            <a:chOff x="564139" y="2876072"/>
            <a:chExt cx="972049" cy="843721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B98A219-67E4-4DE9-9D96-284B12B6B374}"/>
                </a:ext>
              </a:extLst>
            </p:cNvPr>
            <p:cNvSpPr txBox="1"/>
            <p:nvPr/>
          </p:nvSpPr>
          <p:spPr>
            <a:xfrm flipH="1">
              <a:off x="564139" y="3378453"/>
              <a:ext cx="972049" cy="341340"/>
            </a:xfrm>
            <a:prstGeom prst="rect">
              <a:avLst/>
            </a:prstGeom>
            <a:noFill/>
          </p:spPr>
          <p:txBody>
            <a:bodyPr wrap="square" lIns="9144" rIns="9144">
              <a:no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100" b="0" i="0">
                  <a:effectLst/>
                  <a:latin typeface="Arial Narrow" panose="020B0606020202030204" pitchFamily="34" charset="0"/>
                </a:defRPr>
              </a:lvl1pPr>
            </a:lstStyle>
            <a:p>
              <a:r>
                <a:rPr lang="en-US" dirty="0"/>
                <a:t>Host root admin or</a:t>
              </a:r>
            </a:p>
            <a:p>
              <a:r>
                <a:rPr lang="en-US" dirty="0"/>
                <a:t>privileged process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B08B7DD-AA5D-44F6-9D22-1D4CA313E2E0}"/>
                </a:ext>
              </a:extLst>
            </p:cNvPr>
            <p:cNvSpPr txBox="1"/>
            <p:nvPr/>
          </p:nvSpPr>
          <p:spPr>
            <a:xfrm flipH="1">
              <a:off x="564141" y="3176333"/>
              <a:ext cx="892535" cy="158008"/>
            </a:xfrm>
            <a:prstGeom prst="rect">
              <a:avLst/>
            </a:prstGeom>
            <a:noFill/>
          </p:spPr>
          <p:txBody>
            <a:bodyPr wrap="square" lIns="9144" rIns="9144">
              <a:no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100" b="0" i="0">
                  <a:effectLst/>
                  <a:latin typeface="Arial Narrow" panose="020B0606020202030204" pitchFamily="34" charset="0"/>
                </a:defRPr>
              </a:lvl1pPr>
            </a:lstStyle>
            <a:p>
              <a:r>
                <a:rPr lang="en-US" dirty="0"/>
                <a:t>VM orchestration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B91F51-931E-4113-91C9-E5F66C82D106}"/>
                </a:ext>
              </a:extLst>
            </p:cNvPr>
            <p:cNvSpPr txBox="1"/>
            <p:nvPr/>
          </p:nvSpPr>
          <p:spPr>
            <a:xfrm flipH="1">
              <a:off x="572168" y="2876072"/>
              <a:ext cx="804998" cy="193610"/>
            </a:xfrm>
            <a:prstGeom prst="rect">
              <a:avLst/>
            </a:prstGeom>
            <a:noFill/>
          </p:spPr>
          <p:txBody>
            <a:bodyPr wrap="square" lIns="9144" rIns="9144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0" i="0" dirty="0">
                  <a:effectLst/>
                  <a:latin typeface="Arial Narrow" panose="020B0606020202030204" pitchFamily="34" charset="0"/>
                </a:rPr>
                <a:t>Peer guest VM </a:t>
              </a:r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172044-4D79-4BDA-80B1-38EAD2348C6F}"/>
              </a:ext>
            </a:extLst>
          </p:cNvPr>
          <p:cNvCxnSpPr>
            <a:cxnSpLocks/>
          </p:cNvCxnSpPr>
          <p:nvPr/>
        </p:nvCxnSpPr>
        <p:spPr>
          <a:xfrm flipV="1">
            <a:off x="2755610" y="2636360"/>
            <a:ext cx="0" cy="216285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056DFD3-5EA3-473B-99FB-C1D8F13B848C}"/>
              </a:ext>
            </a:extLst>
          </p:cNvPr>
          <p:cNvSpPr/>
          <p:nvPr/>
        </p:nvSpPr>
        <p:spPr>
          <a:xfrm flipH="1">
            <a:off x="2548625" y="2469469"/>
            <a:ext cx="1589987" cy="381661"/>
          </a:xfrm>
          <a:prstGeom prst="rect">
            <a:avLst/>
          </a:prstGeom>
          <a:solidFill>
            <a:srgbClr val="FFFF99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91440" bIns="91440" rtlCol="0" anchor="ctr" anchorCtr="0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iscoSansTT Light"/>
              </a:rPr>
              <a:t>Guest VM</a:t>
            </a:r>
          </a:p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CiscoSansTT Light"/>
              </a:rPr>
              <a:t>(or container)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61AA325-0775-48FB-A9D8-97FD19B66300}"/>
              </a:ext>
            </a:extLst>
          </p:cNvPr>
          <p:cNvGrpSpPr/>
          <p:nvPr/>
        </p:nvGrpSpPr>
        <p:grpSpPr>
          <a:xfrm flipH="1">
            <a:off x="2724876" y="2772262"/>
            <a:ext cx="61741" cy="75662"/>
            <a:chOff x="663459" y="1451605"/>
            <a:chExt cx="383092" cy="314004"/>
          </a:xfrm>
        </p:grpSpPr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8D443F82-B015-415D-BDEC-F08A08A12CF0}"/>
                </a:ext>
              </a:extLst>
            </p:cNvPr>
            <p:cNvSpPr/>
            <p:nvPr/>
          </p:nvSpPr>
          <p:spPr>
            <a:xfrm rot="10800000">
              <a:off x="826306" y="1701871"/>
              <a:ext cx="45717" cy="45717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1C4F79E-0DFF-4CF1-8A81-8FA2CB59AED9}"/>
                </a:ext>
              </a:extLst>
            </p:cNvPr>
            <p:cNvGrpSpPr/>
            <p:nvPr/>
          </p:nvGrpSpPr>
          <p:grpSpPr>
            <a:xfrm>
              <a:off x="663459" y="1451605"/>
              <a:ext cx="383092" cy="314004"/>
              <a:chOff x="798106" y="2146663"/>
              <a:chExt cx="71534" cy="103120"/>
            </a:xfrm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D644C8A-DC94-4D00-8A80-561DD9388E67}"/>
                  </a:ext>
                </a:extLst>
              </p:cNvPr>
              <p:cNvSpPr/>
              <p:nvPr/>
            </p:nvSpPr>
            <p:spPr>
              <a:xfrm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D2B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25C0056F-9A23-4A35-8299-21728641B6C0}"/>
                  </a:ext>
                </a:extLst>
              </p:cNvPr>
              <p:cNvSpPr/>
              <p:nvPr/>
            </p:nvSpPr>
            <p:spPr>
              <a:xfrm flipH="1"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D2B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CA9F59-7558-42FE-9F96-32C5CC148979}"/>
              </a:ext>
            </a:extLst>
          </p:cNvPr>
          <p:cNvCxnSpPr>
            <a:cxnSpLocks/>
          </p:cNvCxnSpPr>
          <p:nvPr/>
        </p:nvCxnSpPr>
        <p:spPr>
          <a:xfrm flipV="1">
            <a:off x="2755610" y="2059703"/>
            <a:ext cx="0" cy="33404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7DD97-A6F6-4B34-8BD1-D448445521FF}"/>
              </a:ext>
            </a:extLst>
          </p:cNvPr>
          <p:cNvGrpSpPr/>
          <p:nvPr/>
        </p:nvGrpSpPr>
        <p:grpSpPr>
          <a:xfrm>
            <a:off x="563115" y="2365901"/>
            <a:ext cx="2144129" cy="546363"/>
            <a:chOff x="563115" y="2365901"/>
            <a:chExt cx="2144129" cy="546363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120EB8B8-D37E-48A1-84D4-0B19AC7A0A58}"/>
                </a:ext>
              </a:extLst>
            </p:cNvPr>
            <p:cNvSpPr/>
            <p:nvPr/>
          </p:nvSpPr>
          <p:spPr>
            <a:xfrm rot="10800000" flipH="1">
              <a:off x="2689911" y="2365901"/>
              <a:ext cx="17333" cy="11016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5AA0194-7A09-411B-98CF-B2AFFB47EAA4}"/>
                </a:ext>
              </a:extLst>
            </p:cNvPr>
            <p:cNvSpPr txBox="1"/>
            <p:nvPr/>
          </p:nvSpPr>
          <p:spPr>
            <a:xfrm flipH="1">
              <a:off x="563115" y="2533865"/>
              <a:ext cx="1167973" cy="378399"/>
            </a:xfrm>
            <a:prstGeom prst="rect">
              <a:avLst/>
            </a:prstGeom>
            <a:noFill/>
          </p:spPr>
          <p:txBody>
            <a:bodyPr wrap="none" lIns="9144" tIns="0" rIns="9144" bIns="0" anchor="t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Guest VM Operator or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privileged process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3BDAF1-0A63-44DD-A3C3-16DA1907B6D3}"/>
              </a:ext>
            </a:extLst>
          </p:cNvPr>
          <p:cNvGrpSpPr/>
          <p:nvPr/>
        </p:nvGrpSpPr>
        <p:grpSpPr>
          <a:xfrm>
            <a:off x="3395935" y="4027463"/>
            <a:ext cx="5512425" cy="573661"/>
            <a:chOff x="3511709" y="4023031"/>
            <a:chExt cx="5512425" cy="5736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9368C-A565-49CE-915B-D5769E003335}"/>
                </a:ext>
              </a:extLst>
            </p:cNvPr>
            <p:cNvSpPr txBox="1"/>
            <p:nvPr/>
          </p:nvSpPr>
          <p:spPr>
            <a:xfrm>
              <a:off x="4600715" y="4023031"/>
              <a:ext cx="3872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rial Narrow" panose="020B0606020202030204" pitchFamily="34" charset="0"/>
                </a:rPr>
                <a:t>Chip can’t lie about security measurements</a:t>
              </a:r>
              <a:endPara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5" name="Left Brace 114">
              <a:extLst>
                <a:ext uri="{FF2B5EF4-FFF2-40B4-BE49-F238E27FC236}">
                  <a16:creationId xmlns:a16="http://schemas.microsoft.com/office/drawing/2014/main" id="{49710970-8C2C-42A7-A3B0-CB440B76055E}"/>
                </a:ext>
              </a:extLst>
            </p:cNvPr>
            <p:cNvSpPr/>
            <p:nvPr/>
          </p:nvSpPr>
          <p:spPr>
            <a:xfrm>
              <a:off x="8365307" y="4098317"/>
              <a:ext cx="167268" cy="241029"/>
            </a:xfrm>
            <a:prstGeom prst="leftBrace">
              <a:avLst>
                <a:gd name="adj1" fmla="val 8333"/>
                <a:gd name="adj2" fmla="val 48113"/>
              </a:avLst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BEDFC6A-75BB-47B2-8388-55DDF5AB44D7}"/>
                </a:ext>
              </a:extLst>
            </p:cNvPr>
            <p:cNvSpPr txBox="1"/>
            <p:nvPr/>
          </p:nvSpPr>
          <p:spPr>
            <a:xfrm>
              <a:off x="8487032" y="4124124"/>
              <a:ext cx="537102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rial Narrow" panose="020B0606020202030204" pitchFamily="34" charset="0"/>
                </a:rPr>
                <a:t>TPM2</a:t>
              </a:r>
              <a:endParaRPr lang="en-US" sz="1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6FE6AEF-703D-4FC2-946A-3E582DAACC7F}"/>
                </a:ext>
              </a:extLst>
            </p:cNvPr>
            <p:cNvSpPr txBox="1"/>
            <p:nvPr/>
          </p:nvSpPr>
          <p:spPr>
            <a:xfrm>
              <a:off x="3511709" y="4335082"/>
              <a:ext cx="177796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iscoSansTT Light" panose="020B0503020201020303" pitchFamily="34" charset="0"/>
                </a:rPr>
                <a:t>Cryptoprocessor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  <a:latin typeface="CiscoSansTT Light" panose="020B0503020201020303" pitchFamily="34" charset="0"/>
              </a:endParaRPr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4A219E0-4554-4B4D-8F66-65645B6EF317}"/>
                </a:ext>
              </a:extLst>
            </p:cNvPr>
            <p:cNvGrpSpPr/>
            <p:nvPr/>
          </p:nvGrpSpPr>
          <p:grpSpPr>
            <a:xfrm flipH="1">
              <a:off x="3887563" y="4044639"/>
              <a:ext cx="397141" cy="367763"/>
              <a:chOff x="4510392" y="4195878"/>
              <a:chExt cx="380883" cy="352708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0A524C5D-7927-4DFE-8ACB-1FB791C2FA11}"/>
                  </a:ext>
                </a:extLst>
              </p:cNvPr>
              <p:cNvGrpSpPr/>
              <p:nvPr/>
            </p:nvGrpSpPr>
            <p:grpSpPr>
              <a:xfrm>
                <a:off x="4510392" y="4195878"/>
                <a:ext cx="352708" cy="352708"/>
                <a:chOff x="8352272" y="4990743"/>
                <a:chExt cx="843121" cy="843121"/>
              </a:xfrm>
            </p:grpSpPr>
            <p:pic>
              <p:nvPicPr>
                <p:cNvPr id="264" name="Picture 2" descr="http://www.pdev.se/wp-content/uploads/2015/09/onboard-icon.png">
                  <a:extLst>
                    <a:ext uri="{FF2B5EF4-FFF2-40B4-BE49-F238E27FC236}">
                      <a16:creationId xmlns:a16="http://schemas.microsoft.com/office/drawing/2014/main" id="{0E6DEA19-D83D-4EA0-954A-9BDE18A5D9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52272" y="4990743"/>
                  <a:ext cx="843121" cy="8431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222EAC08-FFDB-4B77-BF8C-1F0E66BF9F0F}"/>
                    </a:ext>
                  </a:extLst>
                </p:cNvPr>
                <p:cNvSpPr/>
                <p:nvPr/>
              </p:nvSpPr>
              <p:spPr>
                <a:xfrm>
                  <a:off x="8372607" y="5162135"/>
                  <a:ext cx="812396" cy="494468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 kern="0" dirty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49B96C8B-E943-44DB-99A0-B65D1DEC2111}"/>
                  </a:ext>
                </a:extLst>
              </p:cNvPr>
              <p:cNvSpPr/>
              <p:nvPr/>
            </p:nvSpPr>
            <p:spPr>
              <a:xfrm>
                <a:off x="4735655" y="4265712"/>
                <a:ext cx="155620" cy="194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86F173-96CD-49EC-9A55-F40594EFEAC3}"/>
              </a:ext>
            </a:extLst>
          </p:cNvPr>
          <p:cNvGrpSpPr/>
          <p:nvPr/>
        </p:nvGrpSpPr>
        <p:grpSpPr>
          <a:xfrm>
            <a:off x="477584" y="1230557"/>
            <a:ext cx="1302611" cy="530495"/>
            <a:chOff x="-681336" y="1455827"/>
            <a:chExt cx="1302611" cy="530495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B524456-11C3-4B57-AA42-0E19CC5B98B9}"/>
                </a:ext>
              </a:extLst>
            </p:cNvPr>
            <p:cNvSpPr txBox="1"/>
            <p:nvPr/>
          </p:nvSpPr>
          <p:spPr>
            <a:xfrm flipH="1">
              <a:off x="-681336" y="1724712"/>
              <a:ext cx="1302611" cy="261610"/>
            </a:xfrm>
            <a:prstGeom prst="rect">
              <a:avLst/>
            </a:prstGeom>
            <a:noFill/>
          </p:spPr>
          <p:txBody>
            <a:bodyPr wrap="square" rIns="9144">
              <a:spAutoFit/>
            </a:bodyPr>
            <a:lstStyle/>
            <a:p>
              <a:pPr algn="ctr"/>
              <a:r>
                <a:rPr lang="en-US" sz="1100" i="0" dirty="0">
                  <a:effectLst/>
                  <a:latin typeface="Arial Narrow" panose="020B0606020202030204" pitchFamily="34" charset="0"/>
                </a:rPr>
                <a:t>Deny visibility to rogue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89779AD-DD00-4BBD-8985-CFD7693A8716}"/>
                </a:ext>
              </a:extLst>
            </p:cNvPr>
            <p:cNvGrpSpPr/>
            <p:nvPr/>
          </p:nvGrpSpPr>
          <p:grpSpPr>
            <a:xfrm>
              <a:off x="286840" y="1455827"/>
              <a:ext cx="294314" cy="346364"/>
              <a:chOff x="3843655" y="4445021"/>
              <a:chExt cx="401562" cy="49296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9734440-B66F-438C-9398-549400A4392D}"/>
                  </a:ext>
                </a:extLst>
              </p:cNvPr>
              <p:cNvSpPr/>
              <p:nvPr/>
            </p:nvSpPr>
            <p:spPr>
              <a:xfrm>
                <a:off x="3933334" y="4595162"/>
                <a:ext cx="226294" cy="34282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shade val="67500"/>
                      <a:satMod val="115000"/>
                      <a:alpha val="0"/>
                    </a:schemeClr>
                  </a:gs>
                  <a:gs pos="48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4755B7E6-7E52-4C90-A4DD-F72B3B7B9C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3655" y="4445021"/>
                <a:ext cx="401562" cy="492967"/>
              </a:xfrm>
              <a:custGeom>
                <a:avLst/>
                <a:gdLst/>
                <a:ahLst/>
                <a:cxnLst>
                  <a:cxn ang="0">
                    <a:pos x="195" y="167"/>
                  </a:cxn>
                  <a:cxn ang="0">
                    <a:pos x="191" y="167"/>
                  </a:cxn>
                  <a:cxn ang="0">
                    <a:pos x="100" y="180"/>
                  </a:cxn>
                  <a:cxn ang="0">
                    <a:pos x="110" y="237"/>
                  </a:cxn>
                  <a:cxn ang="0">
                    <a:pos x="145" y="257"/>
                  </a:cxn>
                  <a:cxn ang="0">
                    <a:pos x="243" y="297"/>
                  </a:cxn>
                  <a:cxn ang="0">
                    <a:pos x="263" y="237"/>
                  </a:cxn>
                  <a:cxn ang="0">
                    <a:pos x="287" y="216"/>
                  </a:cxn>
                  <a:cxn ang="0">
                    <a:pos x="283" y="163"/>
                  </a:cxn>
                  <a:cxn ang="0">
                    <a:pos x="76" y="160"/>
                  </a:cxn>
                  <a:cxn ang="0">
                    <a:pos x="89" y="104"/>
                  </a:cxn>
                  <a:cxn ang="0">
                    <a:pos x="128" y="0"/>
                  </a:cxn>
                  <a:cxn ang="0">
                    <a:pos x="270" y="8"/>
                  </a:cxn>
                  <a:cxn ang="0">
                    <a:pos x="387" y="137"/>
                  </a:cxn>
                  <a:cxn ang="0">
                    <a:pos x="319" y="199"/>
                  </a:cxn>
                  <a:cxn ang="0">
                    <a:pos x="317" y="237"/>
                  </a:cxn>
                  <a:cxn ang="0">
                    <a:pos x="337" y="279"/>
                  </a:cxn>
                  <a:cxn ang="0">
                    <a:pos x="365" y="439"/>
                  </a:cxn>
                  <a:cxn ang="0">
                    <a:pos x="201" y="475"/>
                  </a:cxn>
                  <a:cxn ang="0">
                    <a:pos x="187" y="315"/>
                  </a:cxn>
                  <a:cxn ang="0">
                    <a:pos x="55" y="475"/>
                  </a:cxn>
                  <a:cxn ang="0">
                    <a:pos x="22" y="315"/>
                  </a:cxn>
                  <a:cxn ang="0">
                    <a:pos x="51" y="257"/>
                  </a:cxn>
                  <a:cxn ang="0">
                    <a:pos x="76" y="237"/>
                  </a:cxn>
                  <a:cxn ang="0">
                    <a:pos x="76" y="160"/>
                  </a:cxn>
                  <a:cxn ang="0">
                    <a:pos x="168" y="179"/>
                  </a:cxn>
                  <a:cxn ang="0">
                    <a:pos x="181" y="210"/>
                  </a:cxn>
                  <a:cxn ang="0">
                    <a:pos x="143" y="227"/>
                  </a:cxn>
                  <a:cxn ang="0">
                    <a:pos x="126" y="182"/>
                  </a:cxn>
                  <a:cxn ang="0">
                    <a:pos x="131" y="179"/>
                  </a:cxn>
                  <a:cxn ang="0">
                    <a:pos x="224" y="179"/>
                  </a:cxn>
                  <a:cxn ang="0">
                    <a:pos x="262" y="179"/>
                  </a:cxn>
                  <a:cxn ang="0">
                    <a:pos x="269" y="182"/>
                  </a:cxn>
                  <a:cxn ang="0">
                    <a:pos x="252" y="227"/>
                  </a:cxn>
                  <a:cxn ang="0">
                    <a:pos x="213" y="210"/>
                  </a:cxn>
                  <a:cxn ang="0">
                    <a:pos x="224" y="179"/>
                  </a:cxn>
                </a:cxnLst>
                <a:rect l="0" t="0" r="r" b="b"/>
                <a:pathLst>
                  <a:path w="387" h="475">
                    <a:moveTo>
                      <a:pt x="196" y="167"/>
                    </a:moveTo>
                    <a:cubicBezTo>
                      <a:pt x="195" y="167"/>
                      <a:pt x="195" y="167"/>
                      <a:pt x="195" y="167"/>
                    </a:cubicBezTo>
                    <a:cubicBezTo>
                      <a:pt x="193" y="167"/>
                      <a:pt x="193" y="167"/>
                      <a:pt x="193" y="167"/>
                    </a:cubicBezTo>
                    <a:cubicBezTo>
                      <a:pt x="191" y="167"/>
                      <a:pt x="191" y="167"/>
                      <a:pt x="191" y="167"/>
                    </a:cubicBezTo>
                    <a:cubicBezTo>
                      <a:pt x="160" y="167"/>
                      <a:pt x="131" y="166"/>
                      <a:pt x="105" y="163"/>
                    </a:cubicBezTo>
                    <a:cubicBezTo>
                      <a:pt x="102" y="168"/>
                      <a:pt x="100" y="173"/>
                      <a:pt x="100" y="180"/>
                    </a:cubicBezTo>
                    <a:cubicBezTo>
                      <a:pt x="100" y="216"/>
                      <a:pt x="100" y="216"/>
                      <a:pt x="100" y="216"/>
                    </a:cubicBezTo>
                    <a:cubicBezTo>
                      <a:pt x="100" y="225"/>
                      <a:pt x="104" y="233"/>
                      <a:pt x="110" y="237"/>
                    </a:cubicBezTo>
                    <a:cubicBezTo>
                      <a:pt x="125" y="237"/>
                      <a:pt x="125" y="237"/>
                      <a:pt x="125" y="237"/>
                    </a:cubicBezTo>
                    <a:cubicBezTo>
                      <a:pt x="136" y="237"/>
                      <a:pt x="145" y="246"/>
                      <a:pt x="145" y="257"/>
                    </a:cubicBezTo>
                    <a:cubicBezTo>
                      <a:pt x="145" y="297"/>
                      <a:pt x="145" y="297"/>
                      <a:pt x="145" y="297"/>
                    </a:cubicBezTo>
                    <a:cubicBezTo>
                      <a:pt x="173" y="313"/>
                      <a:pt x="215" y="313"/>
                      <a:pt x="243" y="297"/>
                    </a:cubicBezTo>
                    <a:cubicBezTo>
                      <a:pt x="243" y="257"/>
                      <a:pt x="243" y="257"/>
                      <a:pt x="243" y="257"/>
                    </a:cubicBezTo>
                    <a:cubicBezTo>
                      <a:pt x="243" y="246"/>
                      <a:pt x="252" y="237"/>
                      <a:pt x="263" y="237"/>
                    </a:cubicBezTo>
                    <a:cubicBezTo>
                      <a:pt x="278" y="237"/>
                      <a:pt x="278" y="237"/>
                      <a:pt x="278" y="237"/>
                    </a:cubicBezTo>
                    <a:cubicBezTo>
                      <a:pt x="283" y="233"/>
                      <a:pt x="287" y="225"/>
                      <a:pt x="287" y="216"/>
                    </a:cubicBezTo>
                    <a:cubicBezTo>
                      <a:pt x="287" y="180"/>
                      <a:pt x="287" y="180"/>
                      <a:pt x="287" y="180"/>
                    </a:cubicBezTo>
                    <a:cubicBezTo>
                      <a:pt x="287" y="173"/>
                      <a:pt x="286" y="168"/>
                      <a:pt x="283" y="163"/>
                    </a:cubicBezTo>
                    <a:cubicBezTo>
                      <a:pt x="257" y="166"/>
                      <a:pt x="227" y="167"/>
                      <a:pt x="196" y="167"/>
                    </a:cubicBezTo>
                    <a:close/>
                    <a:moveTo>
                      <a:pt x="76" y="160"/>
                    </a:moveTo>
                    <a:cubicBezTo>
                      <a:pt x="30" y="154"/>
                      <a:pt x="0" y="145"/>
                      <a:pt x="0" y="137"/>
                    </a:cubicBezTo>
                    <a:cubicBezTo>
                      <a:pt x="1" y="124"/>
                      <a:pt x="36" y="110"/>
                      <a:pt x="89" y="104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4"/>
                      <a:pt x="122" y="0"/>
                      <a:pt x="128" y="0"/>
                    </a:cubicBezTo>
                    <a:cubicBezTo>
                      <a:pt x="172" y="0"/>
                      <a:pt x="216" y="0"/>
                      <a:pt x="260" y="0"/>
                    </a:cubicBezTo>
                    <a:cubicBezTo>
                      <a:pt x="266" y="0"/>
                      <a:pt x="269" y="4"/>
                      <a:pt x="270" y="8"/>
                    </a:cubicBezTo>
                    <a:cubicBezTo>
                      <a:pt x="299" y="104"/>
                      <a:pt x="299" y="104"/>
                      <a:pt x="299" y="104"/>
                    </a:cubicBezTo>
                    <a:cubicBezTo>
                      <a:pt x="352" y="110"/>
                      <a:pt x="387" y="124"/>
                      <a:pt x="387" y="137"/>
                    </a:cubicBezTo>
                    <a:cubicBezTo>
                      <a:pt x="387" y="145"/>
                      <a:pt x="358" y="154"/>
                      <a:pt x="312" y="160"/>
                    </a:cubicBezTo>
                    <a:cubicBezTo>
                      <a:pt x="316" y="172"/>
                      <a:pt x="319" y="185"/>
                      <a:pt x="319" y="199"/>
                    </a:cubicBezTo>
                    <a:cubicBezTo>
                      <a:pt x="319" y="212"/>
                      <a:pt x="316" y="225"/>
                      <a:pt x="312" y="237"/>
                    </a:cubicBezTo>
                    <a:cubicBezTo>
                      <a:pt x="317" y="237"/>
                      <a:pt x="317" y="237"/>
                      <a:pt x="317" y="237"/>
                    </a:cubicBezTo>
                    <a:cubicBezTo>
                      <a:pt x="328" y="237"/>
                      <a:pt x="337" y="246"/>
                      <a:pt x="337" y="257"/>
                    </a:cubicBezTo>
                    <a:cubicBezTo>
                      <a:pt x="337" y="279"/>
                      <a:pt x="337" y="279"/>
                      <a:pt x="337" y="279"/>
                    </a:cubicBezTo>
                    <a:cubicBezTo>
                      <a:pt x="353" y="281"/>
                      <a:pt x="365" y="296"/>
                      <a:pt x="365" y="315"/>
                    </a:cubicBezTo>
                    <a:cubicBezTo>
                      <a:pt x="365" y="439"/>
                      <a:pt x="365" y="439"/>
                      <a:pt x="365" y="439"/>
                    </a:cubicBezTo>
                    <a:cubicBezTo>
                      <a:pt x="365" y="459"/>
                      <a:pt x="351" y="475"/>
                      <a:pt x="333" y="475"/>
                    </a:cubicBezTo>
                    <a:cubicBezTo>
                      <a:pt x="201" y="475"/>
                      <a:pt x="201" y="475"/>
                      <a:pt x="201" y="475"/>
                    </a:cubicBezTo>
                    <a:cubicBezTo>
                      <a:pt x="201" y="315"/>
                      <a:pt x="201" y="315"/>
                      <a:pt x="201" y="315"/>
                    </a:cubicBezTo>
                    <a:cubicBezTo>
                      <a:pt x="196" y="315"/>
                      <a:pt x="191" y="315"/>
                      <a:pt x="187" y="315"/>
                    </a:cubicBezTo>
                    <a:cubicBezTo>
                      <a:pt x="187" y="475"/>
                      <a:pt x="187" y="475"/>
                      <a:pt x="187" y="475"/>
                    </a:cubicBezTo>
                    <a:cubicBezTo>
                      <a:pt x="55" y="475"/>
                      <a:pt x="55" y="475"/>
                      <a:pt x="55" y="475"/>
                    </a:cubicBezTo>
                    <a:cubicBezTo>
                      <a:pt x="37" y="475"/>
                      <a:pt x="22" y="459"/>
                      <a:pt x="22" y="439"/>
                    </a:cubicBezTo>
                    <a:cubicBezTo>
                      <a:pt x="22" y="315"/>
                      <a:pt x="22" y="315"/>
                      <a:pt x="22" y="315"/>
                    </a:cubicBezTo>
                    <a:cubicBezTo>
                      <a:pt x="22" y="296"/>
                      <a:pt x="35" y="281"/>
                      <a:pt x="51" y="279"/>
                    </a:cubicBezTo>
                    <a:cubicBezTo>
                      <a:pt x="51" y="257"/>
                      <a:pt x="51" y="257"/>
                      <a:pt x="51" y="257"/>
                    </a:cubicBezTo>
                    <a:cubicBezTo>
                      <a:pt x="51" y="246"/>
                      <a:pt x="60" y="237"/>
                      <a:pt x="71" y="237"/>
                    </a:cubicBezTo>
                    <a:cubicBezTo>
                      <a:pt x="76" y="237"/>
                      <a:pt x="76" y="237"/>
                      <a:pt x="76" y="237"/>
                    </a:cubicBezTo>
                    <a:cubicBezTo>
                      <a:pt x="71" y="225"/>
                      <a:pt x="69" y="212"/>
                      <a:pt x="69" y="199"/>
                    </a:cubicBezTo>
                    <a:cubicBezTo>
                      <a:pt x="69" y="185"/>
                      <a:pt x="71" y="172"/>
                      <a:pt x="76" y="160"/>
                    </a:cubicBezTo>
                    <a:close/>
                    <a:moveTo>
                      <a:pt x="132" y="179"/>
                    </a:moveTo>
                    <a:cubicBezTo>
                      <a:pt x="144" y="179"/>
                      <a:pt x="156" y="179"/>
                      <a:pt x="168" y="179"/>
                    </a:cubicBezTo>
                    <a:cubicBezTo>
                      <a:pt x="180" y="179"/>
                      <a:pt x="181" y="182"/>
                      <a:pt x="181" y="194"/>
                    </a:cubicBezTo>
                    <a:cubicBezTo>
                      <a:pt x="181" y="194"/>
                      <a:pt x="181" y="208"/>
                      <a:pt x="181" y="210"/>
                    </a:cubicBezTo>
                    <a:cubicBezTo>
                      <a:pt x="181" y="219"/>
                      <a:pt x="173" y="227"/>
                      <a:pt x="164" y="227"/>
                    </a:cubicBezTo>
                    <a:cubicBezTo>
                      <a:pt x="143" y="227"/>
                      <a:pt x="143" y="227"/>
                      <a:pt x="143" y="227"/>
                    </a:cubicBezTo>
                    <a:cubicBezTo>
                      <a:pt x="133" y="227"/>
                      <a:pt x="126" y="219"/>
                      <a:pt x="126" y="210"/>
                    </a:cubicBezTo>
                    <a:cubicBezTo>
                      <a:pt x="126" y="182"/>
                      <a:pt x="126" y="182"/>
                      <a:pt x="126" y="182"/>
                    </a:cubicBezTo>
                    <a:cubicBezTo>
                      <a:pt x="126" y="180"/>
                      <a:pt x="127" y="179"/>
                      <a:pt x="128" y="179"/>
                    </a:cubicBezTo>
                    <a:cubicBezTo>
                      <a:pt x="131" y="179"/>
                      <a:pt x="131" y="179"/>
                      <a:pt x="131" y="179"/>
                    </a:cubicBezTo>
                    <a:cubicBezTo>
                      <a:pt x="131" y="179"/>
                      <a:pt x="131" y="179"/>
                      <a:pt x="132" y="179"/>
                    </a:cubicBezTo>
                    <a:close/>
                    <a:moveTo>
                      <a:pt x="224" y="179"/>
                    </a:moveTo>
                    <a:cubicBezTo>
                      <a:pt x="262" y="179"/>
                      <a:pt x="262" y="179"/>
                      <a:pt x="262" y="179"/>
                    </a:cubicBezTo>
                    <a:cubicBezTo>
                      <a:pt x="262" y="179"/>
                      <a:pt x="262" y="179"/>
                      <a:pt x="262" y="179"/>
                    </a:cubicBezTo>
                    <a:cubicBezTo>
                      <a:pt x="266" y="179"/>
                      <a:pt x="266" y="179"/>
                      <a:pt x="266" y="179"/>
                    </a:cubicBezTo>
                    <a:cubicBezTo>
                      <a:pt x="268" y="179"/>
                      <a:pt x="269" y="180"/>
                      <a:pt x="269" y="182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9"/>
                      <a:pt x="261" y="227"/>
                      <a:pt x="252" y="227"/>
                    </a:cubicBezTo>
                    <a:cubicBezTo>
                      <a:pt x="230" y="227"/>
                      <a:pt x="230" y="227"/>
                      <a:pt x="230" y="227"/>
                    </a:cubicBezTo>
                    <a:cubicBezTo>
                      <a:pt x="221" y="227"/>
                      <a:pt x="214" y="219"/>
                      <a:pt x="213" y="210"/>
                    </a:cubicBezTo>
                    <a:cubicBezTo>
                      <a:pt x="213" y="193"/>
                      <a:pt x="213" y="193"/>
                      <a:pt x="213" y="193"/>
                    </a:cubicBezTo>
                    <a:cubicBezTo>
                      <a:pt x="213" y="182"/>
                      <a:pt x="211" y="179"/>
                      <a:pt x="224" y="179"/>
                    </a:cubicBezTo>
                    <a:close/>
                  </a:path>
                </a:pathLst>
              </a:custGeom>
              <a:solidFill>
                <a:srgbClr val="1B170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51428" tIns="25715" rIns="51428" bIns="257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46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91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837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783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729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674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620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566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>
                  <a:latin typeface="CiscoSansTT Light"/>
                  <a:cs typeface="CiscoSansTT Light"/>
                </a:endParaRPr>
              </a:p>
            </p:txBody>
          </p: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5DFA4B0-A442-4162-A498-EF93D6139977}"/>
                </a:ext>
              </a:extLst>
            </p:cNvPr>
            <p:cNvCxnSpPr>
              <a:cxnSpLocks/>
            </p:cNvCxnSpPr>
            <p:nvPr/>
          </p:nvCxnSpPr>
          <p:spPr>
            <a:xfrm>
              <a:off x="-553319" y="1956949"/>
              <a:ext cx="1125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85B81622-41E8-4BEC-84D9-DECB74753B1E}"/>
              </a:ext>
            </a:extLst>
          </p:cNvPr>
          <p:cNvSpPr txBox="1"/>
          <p:nvPr/>
        </p:nvSpPr>
        <p:spPr>
          <a:xfrm>
            <a:off x="4451724" y="2478828"/>
            <a:ext cx="3269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Narrow" panose="020B0606020202030204" pitchFamily="34" charset="0"/>
              </a:rPr>
              <a:t>VM operates as a Walled Garden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F33CE92-846B-4EAD-A28B-81D7C05CAD64}"/>
              </a:ext>
            </a:extLst>
          </p:cNvPr>
          <p:cNvSpPr txBox="1"/>
          <p:nvPr/>
        </p:nvSpPr>
        <p:spPr>
          <a:xfrm>
            <a:off x="7562797" y="2559592"/>
            <a:ext cx="115038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SEV, TDX, ACCA, SEV-SNP</a:t>
            </a:r>
            <a:endParaRPr lang="en-US" sz="12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6A442074-DD29-420B-B1CB-9D7FABA85911}"/>
              </a:ext>
            </a:extLst>
          </p:cNvPr>
          <p:cNvSpPr/>
          <p:nvPr/>
        </p:nvSpPr>
        <p:spPr>
          <a:xfrm>
            <a:off x="7395529" y="2579562"/>
            <a:ext cx="167268" cy="332705"/>
          </a:xfrm>
          <a:prstGeom prst="leftBrace">
            <a:avLst>
              <a:gd name="adj1" fmla="val 8333"/>
              <a:gd name="adj2" fmla="val 32418"/>
            </a:avLst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9EE49D-BE8A-4F84-A4FE-125D38F110C6}"/>
              </a:ext>
            </a:extLst>
          </p:cNvPr>
          <p:cNvCxnSpPr>
            <a:cxnSpLocks/>
            <a:stCxn id="81" idx="1"/>
          </p:cNvCxnSpPr>
          <p:nvPr/>
        </p:nvCxnSpPr>
        <p:spPr>
          <a:xfrm>
            <a:off x="1377166" y="2972877"/>
            <a:ext cx="1383206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523399A-CBC9-41FC-9D55-1789A6FC3DA1}"/>
              </a:ext>
            </a:extLst>
          </p:cNvPr>
          <p:cNvCxnSpPr>
            <a:cxnSpLocks/>
            <a:stCxn id="82" idx="1"/>
          </p:cNvCxnSpPr>
          <p:nvPr/>
        </p:nvCxnSpPr>
        <p:spPr>
          <a:xfrm>
            <a:off x="1456676" y="3255337"/>
            <a:ext cx="1300011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B72CB80-9763-44BA-B391-7BF7E1A613B3}"/>
              </a:ext>
            </a:extLst>
          </p:cNvPr>
          <p:cNvCxnSpPr>
            <a:cxnSpLocks/>
            <a:stCxn id="144" idx="1"/>
          </p:cNvCxnSpPr>
          <p:nvPr/>
        </p:nvCxnSpPr>
        <p:spPr>
          <a:xfrm>
            <a:off x="1536188" y="3549123"/>
            <a:ext cx="1215016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EE87E23-293F-4FC5-B0DE-6F528D36D79C}"/>
              </a:ext>
            </a:extLst>
          </p:cNvPr>
          <p:cNvCxnSpPr>
            <a:cxnSpLocks/>
          </p:cNvCxnSpPr>
          <p:nvPr/>
        </p:nvCxnSpPr>
        <p:spPr>
          <a:xfrm>
            <a:off x="2755747" y="2857313"/>
            <a:ext cx="0" cy="697314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5D5FF13-4CAC-45CE-B049-074DFC73D0AC}"/>
              </a:ext>
            </a:extLst>
          </p:cNvPr>
          <p:cNvCxnSpPr>
            <a:cxnSpLocks/>
          </p:cNvCxnSpPr>
          <p:nvPr/>
        </p:nvCxnSpPr>
        <p:spPr>
          <a:xfrm>
            <a:off x="1741418" y="2623658"/>
            <a:ext cx="1005326" cy="0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EC6F27-1FD6-4793-9864-75107A1DFE96}"/>
              </a:ext>
            </a:extLst>
          </p:cNvPr>
          <p:cNvCxnSpPr>
            <a:cxnSpLocks/>
          </p:cNvCxnSpPr>
          <p:nvPr/>
        </p:nvCxnSpPr>
        <p:spPr>
          <a:xfrm flipV="1">
            <a:off x="2755610" y="2407373"/>
            <a:ext cx="0" cy="216285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86C2DD3-3B97-46F9-B600-555A11D4FF76}"/>
              </a:ext>
            </a:extLst>
          </p:cNvPr>
          <p:cNvCxnSpPr>
            <a:cxnSpLocks/>
          </p:cNvCxnSpPr>
          <p:nvPr/>
        </p:nvCxnSpPr>
        <p:spPr>
          <a:xfrm>
            <a:off x="3985082" y="2395946"/>
            <a:ext cx="0" cy="1879735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84852E3-13C9-41C0-A8C1-57D78604B53F}"/>
              </a:ext>
            </a:extLst>
          </p:cNvPr>
          <p:cNvSpPr txBox="1"/>
          <p:nvPr/>
        </p:nvSpPr>
        <p:spPr>
          <a:xfrm>
            <a:off x="4451724" y="2022685"/>
            <a:ext cx="3998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Each process runs and saves opaquely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5BF5B50-8F2E-4698-8634-08A29F6572EB}"/>
              </a:ext>
            </a:extLst>
          </p:cNvPr>
          <p:cNvSpPr txBox="1"/>
          <p:nvPr/>
        </p:nvSpPr>
        <p:spPr>
          <a:xfrm>
            <a:off x="8019921" y="2036236"/>
            <a:ext cx="10645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SGX, TrustZone</a:t>
            </a:r>
          </a:p>
        </p:txBody>
      </p:sp>
      <p:sp>
        <p:nvSpPr>
          <p:cNvPr id="148" name="Left Brace 147">
            <a:extLst>
              <a:ext uri="{FF2B5EF4-FFF2-40B4-BE49-F238E27FC236}">
                <a16:creationId xmlns:a16="http://schemas.microsoft.com/office/drawing/2014/main" id="{7D59777D-7CE8-4A25-9432-19CBD2363A3A}"/>
              </a:ext>
            </a:extLst>
          </p:cNvPr>
          <p:cNvSpPr/>
          <p:nvPr/>
        </p:nvSpPr>
        <p:spPr>
          <a:xfrm>
            <a:off x="7900560" y="2054351"/>
            <a:ext cx="167268" cy="332705"/>
          </a:xfrm>
          <a:prstGeom prst="leftBrace">
            <a:avLst>
              <a:gd name="adj1" fmla="val 8333"/>
              <a:gd name="adj2" fmla="val 55880"/>
            </a:avLst>
          </a:prstGeom>
          <a:ln>
            <a:solidFill>
              <a:srgbClr val="51923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69119E4-7A7C-435A-8D43-E758A995E740}"/>
              </a:ext>
            </a:extLst>
          </p:cNvPr>
          <p:cNvGrpSpPr/>
          <p:nvPr/>
        </p:nvGrpSpPr>
        <p:grpSpPr>
          <a:xfrm>
            <a:off x="2548629" y="2015175"/>
            <a:ext cx="1589984" cy="381661"/>
            <a:chOff x="2548629" y="2015175"/>
            <a:chExt cx="1589984" cy="38166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17A5495-CC65-4288-9555-45A607C00783}"/>
                </a:ext>
              </a:extLst>
            </p:cNvPr>
            <p:cNvSpPr/>
            <p:nvPr/>
          </p:nvSpPr>
          <p:spPr>
            <a:xfrm flipH="1">
              <a:off x="2548629" y="2015175"/>
              <a:ext cx="1589984" cy="3816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ysDash"/>
            </a:ln>
            <a:effectLst/>
          </p:spPr>
          <p:txBody>
            <a:bodyPr lIns="91440" tIns="91440" rIns="182880" bIns="91440" rtlCol="0" anchor="ctr" anchorCtr="0"/>
            <a:lstStyle/>
            <a:p>
              <a:pPr marL="344488" indent="53975" defTabSz="9144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iscoSansTT Light"/>
                </a:rPr>
                <a:t>Process</a:t>
              </a: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CEF221C-43F4-439C-B9BA-C5FBF3A94FDC}"/>
                </a:ext>
              </a:extLst>
            </p:cNvPr>
            <p:cNvSpPr/>
            <p:nvPr/>
          </p:nvSpPr>
          <p:spPr>
            <a:xfrm>
              <a:off x="2730733" y="2315405"/>
              <a:ext cx="70264" cy="75662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910572-3C2E-4E4F-89BD-95D4F0CD7804}"/>
                </a:ext>
              </a:extLst>
            </p:cNvPr>
            <p:cNvSpPr/>
            <p:nvPr/>
          </p:nvSpPr>
          <p:spPr>
            <a:xfrm flipH="1">
              <a:off x="2727140" y="2311633"/>
              <a:ext cx="70264" cy="75662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08F87-CCD9-4E8C-ABCC-514C35670046}"/>
              </a:ext>
            </a:extLst>
          </p:cNvPr>
          <p:cNvGrpSpPr/>
          <p:nvPr/>
        </p:nvGrpSpPr>
        <p:grpSpPr>
          <a:xfrm>
            <a:off x="583748" y="1578292"/>
            <a:ext cx="8500751" cy="595288"/>
            <a:chOff x="583748" y="1578292"/>
            <a:chExt cx="8500751" cy="595288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9E5424C-1761-4CC7-8094-6B104E2DCFD3}"/>
                </a:ext>
              </a:extLst>
            </p:cNvPr>
            <p:cNvSpPr txBox="1"/>
            <p:nvPr/>
          </p:nvSpPr>
          <p:spPr>
            <a:xfrm>
              <a:off x="4456905" y="1612441"/>
              <a:ext cx="3774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Process can’t expose unencrypted objects</a:t>
              </a:r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B4B13B6D-3AB3-4B4F-8845-75E233351F13}"/>
                </a:ext>
              </a:extLst>
            </p:cNvPr>
            <p:cNvSpPr/>
            <p:nvPr/>
          </p:nvSpPr>
          <p:spPr>
            <a:xfrm>
              <a:off x="7329089" y="1645814"/>
              <a:ext cx="167268" cy="241029"/>
            </a:xfrm>
            <a:prstGeom prst="leftBrace">
              <a:avLst>
                <a:gd name="adj1" fmla="val 8333"/>
                <a:gd name="adj2" fmla="val 48113"/>
              </a:avLst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F1F5CF3-8F9B-411C-9886-E053C03D21CF}"/>
                </a:ext>
              </a:extLst>
            </p:cNvPr>
            <p:cNvSpPr txBox="1"/>
            <p:nvPr/>
          </p:nvSpPr>
          <p:spPr>
            <a:xfrm>
              <a:off x="7485143" y="1578292"/>
              <a:ext cx="1599356" cy="391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rial Narrow" panose="020B0606020202030204" pitchFamily="34" charset="0"/>
                </a:rPr>
                <a:t>Homomorphic Encryption</a:t>
              </a:r>
            </a:p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(future?)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08CF20E-DA95-4DE7-8923-036269F2D1FA}"/>
                </a:ext>
              </a:extLst>
            </p:cNvPr>
            <p:cNvGrpSpPr/>
            <p:nvPr/>
          </p:nvGrpSpPr>
          <p:grpSpPr>
            <a:xfrm flipH="1">
              <a:off x="2676667" y="1847250"/>
              <a:ext cx="114580" cy="75662"/>
              <a:chOff x="569813" y="1451605"/>
              <a:chExt cx="302210" cy="31400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D284E94-5042-4F70-8A5E-175A24BA2C35}"/>
                  </a:ext>
                </a:extLst>
              </p:cNvPr>
              <p:cNvGrpSpPr/>
              <p:nvPr/>
            </p:nvGrpSpPr>
            <p:grpSpPr>
              <a:xfrm>
                <a:off x="569813" y="1451605"/>
                <a:ext cx="175039" cy="314004"/>
                <a:chOff x="780627" y="2146663"/>
                <a:chExt cx="32685" cy="103120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DEE24BC-F96E-4351-BEFB-30D972A5849C}"/>
                    </a:ext>
                  </a:extLst>
                </p:cNvPr>
                <p:cNvSpPr/>
                <p:nvPr/>
              </p:nvSpPr>
              <p:spPr>
                <a:xfrm>
                  <a:off x="780627" y="2146663"/>
                  <a:ext cx="32685" cy="103120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9B4F088F-335E-41BD-8021-DE6D5DDDF586}"/>
                    </a:ext>
                  </a:extLst>
                </p:cNvPr>
                <p:cNvSpPr/>
                <p:nvPr/>
              </p:nvSpPr>
              <p:spPr>
                <a:xfrm flipH="1">
                  <a:off x="784070" y="2157454"/>
                  <a:ext cx="27645" cy="85838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A33DDDDB-DB82-401F-A799-1CC9CC2800C5}"/>
                  </a:ext>
                </a:extLst>
              </p:cNvPr>
              <p:cNvSpPr/>
              <p:nvPr/>
            </p:nvSpPr>
            <p:spPr>
              <a:xfrm rot="10800000">
                <a:off x="826306" y="1701871"/>
                <a:ext cx="45717" cy="45717"/>
              </a:xfrm>
              <a:prstGeom prst="triangle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5A5FA52-EC20-4609-991A-132FB9C03C8C}"/>
                </a:ext>
              </a:extLst>
            </p:cNvPr>
            <p:cNvSpPr txBox="1"/>
            <p:nvPr/>
          </p:nvSpPr>
          <p:spPr>
            <a:xfrm flipH="1">
              <a:off x="583748" y="1945825"/>
              <a:ext cx="1167971" cy="227755"/>
            </a:xfrm>
            <a:prstGeom prst="rect">
              <a:avLst/>
            </a:prstGeom>
            <a:noFill/>
          </p:spPr>
          <p:txBody>
            <a:bodyPr wrap="square" lIns="9144" rIns="9144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Application developer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6E2ADACA-419A-4E35-88B5-CF9D8E68869F}"/>
                </a:ext>
              </a:extLst>
            </p:cNvPr>
            <p:cNvCxnSpPr>
              <a:cxnSpLocks/>
              <a:stCxn id="87" idx="1"/>
            </p:cNvCxnSpPr>
            <p:nvPr/>
          </p:nvCxnSpPr>
          <p:spPr>
            <a:xfrm flipV="1">
              <a:off x="1751719" y="1922913"/>
              <a:ext cx="999348" cy="136790"/>
            </a:xfrm>
            <a:prstGeom prst="bentConnector3">
              <a:avLst>
                <a:gd name="adj1" fmla="val 100515"/>
              </a:avLst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Picture 79" descr="A picture containing indoor&#10;&#10;Description automatically generated">
            <a:extLst>
              <a:ext uri="{FF2B5EF4-FFF2-40B4-BE49-F238E27FC236}">
                <a16:creationId xmlns:a16="http://schemas.microsoft.com/office/drawing/2014/main" id="{B2163D98-8E73-48C4-BD53-2D1E7CF9B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108" y="3662142"/>
            <a:ext cx="827044" cy="82704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23CEAB1-7857-4E70-91AA-36C7FDA4866A}"/>
              </a:ext>
            </a:extLst>
          </p:cNvPr>
          <p:cNvSpPr txBox="1"/>
          <p:nvPr/>
        </p:nvSpPr>
        <p:spPr>
          <a:xfrm>
            <a:off x="1933108" y="4423661"/>
            <a:ext cx="743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+mj-lt"/>
                <a:cs typeface="CiscoSansTT Thin" charset="0"/>
              </a:rPr>
              <a:t>Attester</a:t>
            </a:r>
          </a:p>
        </p:txBody>
      </p:sp>
    </p:spTree>
    <p:extLst>
      <p:ext uri="{BB962C8B-B14F-4D97-AF65-F5344CB8AC3E}">
        <p14:creationId xmlns:p14="http://schemas.microsoft.com/office/powerpoint/2010/main" val="4092246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00035 0.2067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20679 L 0.00034 0.1216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2161 L -2.22222E-6 -7.40741E-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3" grpId="1" animBg="1"/>
      <p:bldP spid="133" grpId="0" animBg="1"/>
      <p:bldP spid="133" grpId="1" animBg="1"/>
      <p:bldP spid="24" grpId="0" animBg="1"/>
      <p:bldP spid="132" grpId="0" animBg="1"/>
      <p:bldP spid="132" grpId="1" animBg="1"/>
      <p:bldP spid="91" grpId="0" animBg="1"/>
      <p:bldP spid="92" grpId="0" animBg="1"/>
      <p:bldP spid="23" grpId="0"/>
      <p:bldP spid="5" grpId="0" animBg="1"/>
      <p:bldP spid="8" grpId="0" animBg="1"/>
      <p:bldP spid="9" grpId="0" animBg="1"/>
      <p:bldP spid="7" grpId="0" animBg="1"/>
      <p:bldP spid="7" grpId="1" animBg="1"/>
      <p:bldP spid="128" grpId="0"/>
      <p:bldP spid="128" grpId="1"/>
      <p:bldP spid="129" grpId="0"/>
      <p:bldP spid="129" grpId="1"/>
      <p:bldP spid="131" grpId="0" animBg="1"/>
      <p:bldP spid="145" grpId="0"/>
      <p:bldP spid="145" grpId="1"/>
      <p:bldP spid="146" grpId="0"/>
      <p:bldP spid="146" grpId="1"/>
      <p:bldP spid="1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87977"/>
            <a:ext cx="8345488" cy="731837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Trustworthy Assertions about an</a:t>
            </a:r>
            <a:r>
              <a:rPr lang="en-US" dirty="0"/>
              <a:t> Attester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91113"/>
              </p:ext>
            </p:extLst>
          </p:nvPr>
        </p:nvGraphicFramePr>
        <p:xfrm>
          <a:off x="1737360" y="727048"/>
          <a:ext cx="3781514" cy="4087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168">
                  <a:extLst>
                    <a:ext uri="{9D8B030D-6E8A-4147-A177-3AD203B41FA5}">
                      <a16:colId xmlns:a16="http://schemas.microsoft.com/office/drawing/2014/main" val="3681946157"/>
                    </a:ext>
                  </a:extLst>
                </a:gridCol>
                <a:gridCol w="879059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659287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</a:tblGrid>
              <a:tr h="184015">
                <a:tc gridSpan="2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latin typeface="Arial Narrow" panose="020B0606020202030204" pitchFamily="34" charset="0"/>
                        </a:rPr>
                        <a:t>What can be trusted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728024"/>
                  </a:ext>
                </a:extLst>
              </a:tr>
              <a:tr h="184015">
                <a:tc rowSpan="6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 Narrow" panose="020B0606020202030204" pitchFamily="34" charset="0"/>
                        </a:rPr>
                        <a:t>Identity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Software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developer-instance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157028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build-instance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78021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attesting-hw-type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42056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attesting-hw-instance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9220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 rowSpan="9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Integrity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846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source-data-integrity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210121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89315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Confidentiality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3BA659B4-40BE-4EA8-ADCB-08DEEB752260}"/>
              </a:ext>
            </a:extLst>
          </p:cNvPr>
          <p:cNvSpPr/>
          <p:nvPr/>
        </p:nvSpPr>
        <p:spPr>
          <a:xfrm>
            <a:off x="5694311" y="1957818"/>
            <a:ext cx="253720" cy="2815350"/>
          </a:xfrm>
          <a:prstGeom prst="rightBrace">
            <a:avLst>
              <a:gd name="adj1" fmla="val 182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22EC28-5423-4E5C-A50B-E0543715FB27}"/>
              </a:ext>
            </a:extLst>
          </p:cNvPr>
          <p:cNvSpPr txBox="1"/>
          <p:nvPr/>
        </p:nvSpPr>
        <p:spPr>
          <a:xfrm>
            <a:off x="5948031" y="2880548"/>
            <a:ext cx="2208868" cy="92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Actionable 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Trustworthiness Appraisals </a:t>
            </a:r>
            <a:r>
              <a:rPr lang="en-US" sz="1600" dirty="0">
                <a:latin typeface="Arial Narrow" panose="020B0606020202030204" pitchFamily="34" charset="0"/>
              </a:rPr>
              <a:t>about the instance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(with verifiable </a:t>
            </a:r>
            <a:r>
              <a:rPr lang="en-US" sz="1600" dirty="0">
                <a:solidFill>
                  <a:srgbClr val="FFFF00"/>
                </a:solidFill>
                <a:latin typeface="Arial Narrow" panose="020B0606020202030204" pitchFamily="34" charset="0"/>
              </a:rPr>
              <a:t>Freshness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  <a:endParaRPr lang="en-US" sz="16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FEF6073-54D7-4054-B658-6E53BF483301}"/>
              </a:ext>
            </a:extLst>
          </p:cNvPr>
          <p:cNvSpPr/>
          <p:nvPr/>
        </p:nvSpPr>
        <p:spPr>
          <a:xfrm>
            <a:off x="5694311" y="1078586"/>
            <a:ext cx="253720" cy="827379"/>
          </a:xfrm>
          <a:prstGeom prst="rightBrace">
            <a:avLst>
              <a:gd name="adj1" fmla="val 182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26B1A-324B-4E24-93FB-3E4FEE8ECB09}"/>
              </a:ext>
            </a:extLst>
          </p:cNvPr>
          <p:cNvSpPr txBox="1"/>
          <p:nvPr/>
        </p:nvSpPr>
        <p:spPr>
          <a:xfrm>
            <a:off x="5948031" y="1136355"/>
            <a:ext cx="1757867" cy="72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A verifiable 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Identity</a:t>
            </a:r>
            <a:r>
              <a:rPr lang="en-US" sz="1600" dirty="0">
                <a:latin typeface="Arial Narrow" panose="020B0606020202030204" pitchFamily="34" charset="0"/>
              </a:rPr>
              <a:t> instance related to the peer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830643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83DEF-2EC1-4C22-AC4C-6831EF3EE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Compare Evidence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Verifier  | against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^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Evidence |    |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| Result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v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|-------------&gt;|             | Compare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Attester  | Attestation  |   Relying   | Result against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Result       |    Party    |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Figure 5: Passport Model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upon IETF’s draft-ietf-rats-architecture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479618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upon IETF’s draft-ietf-rats-architecture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80788-FADD-4329-B6E1-ED302889D2C1}"/>
              </a:ext>
            </a:extLst>
          </p:cNvPr>
          <p:cNvSpPr/>
          <p:nvPr/>
        </p:nvSpPr>
        <p:spPr>
          <a:xfrm>
            <a:off x="1419799" y="3054729"/>
            <a:ext cx="1388254" cy="1367824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B287B6-CEEA-4B37-B419-EBFB75350750}"/>
              </a:ext>
            </a:extLst>
          </p:cNvPr>
          <p:cNvSpPr/>
          <p:nvPr/>
        </p:nvSpPr>
        <p:spPr>
          <a:xfrm>
            <a:off x="1419798" y="1290372"/>
            <a:ext cx="1428447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A0E4A-016C-4BA5-9D85-3B00E871D21E}"/>
              </a:ext>
            </a:extLst>
          </p:cNvPr>
          <p:cNvSpPr/>
          <p:nvPr/>
        </p:nvSpPr>
        <p:spPr>
          <a:xfrm>
            <a:off x="1765702" y="3624903"/>
            <a:ext cx="931054" cy="733530"/>
          </a:xfrm>
          <a:prstGeom prst="rect">
            <a:avLst/>
          </a:prstGeom>
          <a:solidFill>
            <a:schemeClr val="tx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Attesting Environment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25D0B8-66E8-4CA5-A20B-2F880A74A45C}"/>
              </a:ext>
            </a:extLst>
          </p:cNvPr>
          <p:cNvCxnSpPr>
            <a:cxnSpLocks/>
          </p:cNvCxnSpPr>
          <p:nvPr/>
        </p:nvCxnSpPr>
        <p:spPr>
          <a:xfrm flipH="1">
            <a:off x="2265788" y="1801529"/>
            <a:ext cx="1802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2804D7-C30F-4486-8FE7-BC74D2D0656D}"/>
              </a:ext>
            </a:extLst>
          </p:cNvPr>
          <p:cNvCxnSpPr>
            <a:cxnSpLocks/>
          </p:cNvCxnSpPr>
          <p:nvPr/>
        </p:nvCxnSpPr>
        <p:spPr>
          <a:xfrm flipV="1">
            <a:off x="1858709" y="1801529"/>
            <a:ext cx="0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DADFD4-578B-4E27-8DC7-343B4F45F02F}"/>
              </a:ext>
            </a:extLst>
          </p:cNvPr>
          <p:cNvSpPr txBox="1"/>
          <p:nvPr/>
        </p:nvSpPr>
        <p:spPr>
          <a:xfrm>
            <a:off x="1285773" y="2817965"/>
            <a:ext cx="6837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Evidence</a:t>
            </a:r>
            <a:endParaRPr lang="en-US" sz="800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8D0FE-64CB-40D5-A8A5-0DDDA06E1C34}"/>
              </a:ext>
            </a:extLst>
          </p:cNvPr>
          <p:cNvSpPr txBox="1"/>
          <p:nvPr/>
        </p:nvSpPr>
        <p:spPr>
          <a:xfrm>
            <a:off x="2265788" y="1846196"/>
            <a:ext cx="12482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Attestation Results</a:t>
            </a:r>
            <a:endParaRPr lang="en-US" sz="800" dirty="0">
              <a:latin typeface="+mn-lt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DB68D31-6B7D-4DEC-8E27-661989675ED2}"/>
              </a:ext>
            </a:extLst>
          </p:cNvPr>
          <p:cNvSpPr/>
          <p:nvPr/>
        </p:nvSpPr>
        <p:spPr>
          <a:xfrm>
            <a:off x="2138653" y="2044531"/>
            <a:ext cx="1040451" cy="689979"/>
          </a:xfrm>
          <a:prstGeom prst="roundRect">
            <a:avLst>
              <a:gd name="adj" fmla="val 4565"/>
            </a:avLst>
          </a:prstGeom>
          <a:solidFill>
            <a:schemeClr val="tx1"/>
          </a:solidFill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8B95BE5-D95E-4D86-A734-D9667CB2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9460" y="2060911"/>
            <a:ext cx="1021252" cy="6619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6BB4DD9-09DD-491C-B570-7F53EA46A6C6}"/>
              </a:ext>
            </a:extLst>
          </p:cNvPr>
          <p:cNvSpPr txBox="1"/>
          <p:nvPr/>
        </p:nvSpPr>
        <p:spPr>
          <a:xfrm>
            <a:off x="2613933" y="2076727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7C325E-697C-486C-B09C-7EB2E632E505}"/>
              </a:ext>
            </a:extLst>
          </p:cNvPr>
          <p:cNvGrpSpPr/>
          <p:nvPr/>
        </p:nvGrpSpPr>
        <p:grpSpPr>
          <a:xfrm>
            <a:off x="2159366" y="2229422"/>
            <a:ext cx="500720" cy="442600"/>
            <a:chOff x="5691243" y="2645076"/>
            <a:chExt cx="1023159" cy="90439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02246C-9D40-401F-8C06-C62F6A6FACB9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70C6C5-45B2-4B96-812F-AB8AEF2566F9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FADD9A3-161D-478F-95A1-77C1B02095D2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D5B1CA-988D-4FB3-9125-7B7C14F37359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build-instance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F23C8A-07C3-4F26-A78B-977CFCE37528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Evidence </a:t>
              </a: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709DF18-71A3-4817-A45F-DF969716556D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3DF0D54-9DC1-4A01-B773-24161C3FA349}"/>
              </a:ext>
            </a:extLst>
          </p:cNvPr>
          <p:cNvSpPr/>
          <p:nvPr/>
        </p:nvSpPr>
        <p:spPr>
          <a:xfrm>
            <a:off x="5571811" y="2734509"/>
            <a:ext cx="2319123" cy="1774265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Relying Party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(Verifier B)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ＭＳ Ｐゴシック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6C6385-6D2B-4325-9439-FC3125381ABC}"/>
              </a:ext>
            </a:extLst>
          </p:cNvPr>
          <p:cNvSpPr txBox="1"/>
          <p:nvPr/>
        </p:nvSpPr>
        <p:spPr>
          <a:xfrm>
            <a:off x="5725480" y="3043490"/>
            <a:ext cx="2305464" cy="140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4B88E1"/>
                </a:solidFill>
              </a:rPr>
              <a:t>Identity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Verifier known &amp; trusted ?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Attester on Accept-List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6EBE4A"/>
                </a:solidFill>
              </a:rPr>
              <a:t>Trust Appraisal 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meets Trustworthiness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FFFF00"/>
                </a:solidFill>
              </a:rPr>
              <a:t>Freshness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appraisal recent ?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6ABA30-0219-43C0-BEB6-75E37FF61C1C}"/>
              </a:ext>
            </a:extLst>
          </p:cNvPr>
          <p:cNvCxnSpPr>
            <a:cxnSpLocks/>
          </p:cNvCxnSpPr>
          <p:nvPr/>
        </p:nvCxnSpPr>
        <p:spPr>
          <a:xfrm>
            <a:off x="2697982" y="4175275"/>
            <a:ext cx="2872436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6304E2-7DF8-435F-8CDC-E18216616E1C}"/>
              </a:ext>
            </a:extLst>
          </p:cNvPr>
          <p:cNvCxnSpPr>
            <a:cxnSpLocks/>
          </p:cNvCxnSpPr>
          <p:nvPr/>
        </p:nvCxnSpPr>
        <p:spPr>
          <a:xfrm flipH="1">
            <a:off x="2810653" y="3361582"/>
            <a:ext cx="2761158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B943116-7F29-46DB-8B1F-5C5E5524AB20}"/>
              </a:ext>
            </a:extLst>
          </p:cNvPr>
          <p:cNvSpPr txBox="1"/>
          <p:nvPr/>
        </p:nvSpPr>
        <p:spPr>
          <a:xfrm>
            <a:off x="4372642" y="3185360"/>
            <a:ext cx="138825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Relying Party Freshness</a:t>
            </a:r>
            <a:endParaRPr lang="en-US" sz="700" dirty="0">
              <a:latin typeface="+mn-lt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CA5D67-5DEB-4ADE-8327-9428447C966F}"/>
              </a:ext>
            </a:extLst>
          </p:cNvPr>
          <p:cNvSpPr/>
          <p:nvPr/>
        </p:nvSpPr>
        <p:spPr>
          <a:xfrm>
            <a:off x="3404588" y="3549295"/>
            <a:ext cx="1760263" cy="771496"/>
          </a:xfrm>
          <a:prstGeom prst="roundRect">
            <a:avLst>
              <a:gd name="adj" fmla="val 4565"/>
            </a:avLst>
          </a:prstGeom>
          <a:solidFill>
            <a:srgbClr val="364B6B"/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BA90E-A46B-4B52-BBE1-E282685ED552}"/>
              </a:ext>
            </a:extLst>
          </p:cNvPr>
          <p:cNvSpPr txBox="1"/>
          <p:nvPr/>
        </p:nvSpPr>
        <p:spPr>
          <a:xfrm>
            <a:off x="4471912" y="3573637"/>
            <a:ext cx="815007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Attesting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Environment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Signature</a:t>
            </a:r>
            <a:endParaRPr lang="en-US" sz="8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3021D-842C-450A-A9FC-ECA5DAB23B0C}"/>
              </a:ext>
            </a:extLst>
          </p:cNvPr>
          <p:cNvSpPr txBox="1"/>
          <p:nvPr/>
        </p:nvSpPr>
        <p:spPr>
          <a:xfrm>
            <a:off x="4536779" y="4157030"/>
            <a:ext cx="599596" cy="7042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Relying Party fresh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7F9F0B-6BFB-4233-A203-AF758D532330}"/>
              </a:ext>
            </a:extLst>
          </p:cNvPr>
          <p:cNvSpPr txBox="1"/>
          <p:nvPr/>
        </p:nvSpPr>
        <p:spPr>
          <a:xfrm>
            <a:off x="3295690" y="4303690"/>
            <a:ext cx="20826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Attestation Result Augmented Evidence</a:t>
            </a:r>
            <a:endParaRPr lang="en-US" sz="800" dirty="0">
              <a:latin typeface="+mn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C9866F-DCC9-4429-9856-F625847F3AB8}"/>
              </a:ext>
            </a:extLst>
          </p:cNvPr>
          <p:cNvSpPr/>
          <p:nvPr/>
        </p:nvSpPr>
        <p:spPr>
          <a:xfrm>
            <a:off x="3460575" y="3591879"/>
            <a:ext cx="1040451" cy="689979"/>
          </a:xfrm>
          <a:prstGeom prst="roundRect">
            <a:avLst>
              <a:gd name="adj" fmla="val 4565"/>
            </a:avLst>
          </a:prstGeom>
          <a:noFill/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6B16F64-6098-4B14-B5B1-388D1F60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1382" y="3608259"/>
            <a:ext cx="1021252" cy="66194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1FE99ED-CEE7-4B3F-9A07-F349897CB194}"/>
              </a:ext>
            </a:extLst>
          </p:cNvPr>
          <p:cNvSpPr txBox="1"/>
          <p:nvPr/>
        </p:nvSpPr>
        <p:spPr>
          <a:xfrm>
            <a:off x="3935855" y="3624075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89934D-AE65-4AC0-9313-228F38FB33BE}"/>
              </a:ext>
            </a:extLst>
          </p:cNvPr>
          <p:cNvGrpSpPr/>
          <p:nvPr/>
        </p:nvGrpSpPr>
        <p:grpSpPr>
          <a:xfrm>
            <a:off x="3481288" y="3776770"/>
            <a:ext cx="500720" cy="442600"/>
            <a:chOff x="5691243" y="2645076"/>
            <a:chExt cx="1023159" cy="90439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B6C4D5-4310-4083-AB49-11BE0A4396E7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1553B7-48C2-4A85-AFEF-CD66BCBAAC7C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448900-6EA0-4085-93B1-3069EE804B87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477E26-40FE-42DB-BD17-8BEFCF2A61D3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build-instance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DAED862-0E6B-4F2B-A3A4-1F394A39C570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Evidence </a:t>
              </a: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time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FA8A42-87F4-48D5-818C-A57DE8A4C527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98" name="Left Brace 97">
            <a:extLst>
              <a:ext uri="{FF2B5EF4-FFF2-40B4-BE49-F238E27FC236}">
                <a16:creationId xmlns:a16="http://schemas.microsoft.com/office/drawing/2014/main" id="{B8862AB8-5F42-40CA-B407-9AB451E91B04}"/>
              </a:ext>
            </a:extLst>
          </p:cNvPr>
          <p:cNvSpPr/>
          <p:nvPr/>
        </p:nvSpPr>
        <p:spPr>
          <a:xfrm>
            <a:off x="5651316" y="3114989"/>
            <a:ext cx="109580" cy="1307560"/>
          </a:xfrm>
          <a:prstGeom prst="leftBrace">
            <a:avLst>
              <a:gd name="adj1" fmla="val 47003"/>
              <a:gd name="adj2" fmla="val 801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8263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87977"/>
            <a:ext cx="8345488" cy="731837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Normalizing Trustworthiness Claims  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77833"/>
              </p:ext>
            </p:extLst>
          </p:nvPr>
        </p:nvGraphicFramePr>
        <p:xfrm>
          <a:off x="1039901" y="968547"/>
          <a:ext cx="7064197" cy="3555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1604">
                  <a:extLst>
                    <a:ext uri="{9D8B030D-6E8A-4147-A177-3AD203B41FA5}">
                      <a16:colId xmlns:a16="http://schemas.microsoft.com/office/drawing/2014/main" val="3681946157"/>
                    </a:ext>
                  </a:extLst>
                </a:gridCol>
                <a:gridCol w="781665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347019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  <a:gridCol w="1325037">
                  <a:extLst>
                    <a:ext uri="{9D8B030D-6E8A-4147-A177-3AD203B41FA5}">
                      <a16:colId xmlns:a16="http://schemas.microsoft.com/office/drawing/2014/main" val="1747945261"/>
                    </a:ext>
                  </a:extLst>
                </a:gridCol>
                <a:gridCol w="1210702">
                  <a:extLst>
                    <a:ext uri="{9D8B030D-6E8A-4147-A177-3AD203B41FA5}">
                      <a16:colId xmlns:a16="http://schemas.microsoft.com/office/drawing/2014/main" val="283090207"/>
                    </a:ext>
                  </a:extLst>
                </a:gridCol>
                <a:gridCol w="1338170">
                  <a:extLst>
                    <a:ext uri="{9D8B030D-6E8A-4147-A177-3AD203B41FA5}">
                      <a16:colId xmlns:a16="http://schemas.microsoft.com/office/drawing/2014/main" val="3707535751"/>
                    </a:ext>
                  </a:extLst>
                </a:gridCol>
              </a:tblGrid>
              <a:tr h="338430">
                <a:tc rowSpan="2" gridSpan="2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Appraisal of: 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E28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Trustworthiness Claim</a:t>
                      </a:r>
                    </a:p>
                  </a:txBody>
                  <a:tcPr marL="68580" marR="68580" marB="34290" anchor="ctr">
                    <a:lnL w="76200" cap="flat" cmpd="sng" algn="ctr">
                      <a:solidFill>
                        <a:srgbClr val="0E28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Supportable Protection Technologies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2424"/>
                  </a:ext>
                </a:extLst>
              </a:tr>
              <a:tr h="338430">
                <a:tc gridSpan="2" vMerge="1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Appraisal of: 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Trustworthiness Claim</a:t>
                      </a:r>
                    </a:p>
                  </a:txBody>
                  <a:tcPr marL="68580" marR="6858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Guest VM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Cryptoprocessor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28024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anose="020B0606020202030204" pitchFamily="34" charset="0"/>
                        </a:rPr>
                        <a:t>Identity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 rowSpan="9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anose="020B0606020202030204" pitchFamily="34" charset="0"/>
                        </a:rPr>
                        <a:t>Integrity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 if not ok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n/a?</a:t>
                      </a:r>
                      <a:endParaRPr lang="en-US" sz="1050" kern="1200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1415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source-data-integrity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210121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89315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Confidentiality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 (?)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tbd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Very minimal space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00524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01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CA37B4-F206-4774-9E09-D12D3E2CD762}"/>
              </a:ext>
            </a:extLst>
          </p:cNvPr>
          <p:cNvGrpSpPr/>
          <p:nvPr/>
        </p:nvGrpSpPr>
        <p:grpSpPr>
          <a:xfrm>
            <a:off x="1418521" y="3903447"/>
            <a:ext cx="2751634" cy="379818"/>
            <a:chOff x="828921" y="5527580"/>
            <a:chExt cx="3668845" cy="506424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790CB94-BC7B-4D38-9B4A-507C060EC8F7}"/>
                </a:ext>
              </a:extLst>
            </p:cNvPr>
            <p:cNvSpPr/>
            <p:nvPr/>
          </p:nvSpPr>
          <p:spPr>
            <a:xfrm>
              <a:off x="1478337" y="5527580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0F24E0-F1DA-41E5-BD70-ECA2ED0F30A3}"/>
                </a:ext>
              </a:extLst>
            </p:cNvPr>
            <p:cNvSpPr/>
            <p:nvPr/>
          </p:nvSpPr>
          <p:spPr>
            <a:xfrm>
              <a:off x="828921" y="5603964"/>
              <a:ext cx="594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Arial Narrow" panose="020B0606020202030204" pitchFamily="34" charset="0"/>
                </a:rPr>
                <a:t>Boot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549259-9B66-4085-83C5-24738A12CACC}"/>
              </a:ext>
            </a:extLst>
          </p:cNvPr>
          <p:cNvGrpSpPr/>
          <p:nvPr/>
        </p:nvGrpSpPr>
        <p:grpSpPr>
          <a:xfrm>
            <a:off x="3290459" y="3839316"/>
            <a:ext cx="2264572" cy="496754"/>
            <a:chOff x="5536783" y="5442331"/>
            <a:chExt cx="3019429" cy="66233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160BCE-2B01-4BE9-A739-E9C85848E667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FDC3160-4C47-472D-84D8-A4A309D8329E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A8C0AB-8FBF-4740-8CD0-750F11553ED9}"/>
              </a:ext>
            </a:extLst>
          </p:cNvPr>
          <p:cNvGrpSpPr/>
          <p:nvPr/>
        </p:nvGrpSpPr>
        <p:grpSpPr>
          <a:xfrm>
            <a:off x="4880304" y="3839316"/>
            <a:ext cx="2264572" cy="496754"/>
            <a:chOff x="5536783" y="5442331"/>
            <a:chExt cx="3019429" cy="6623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855DCD-298B-4A4A-AA4C-519FBC0D51E9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EE8EF21D-B8B0-4E08-8BD2-A57BAE9B5BA4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Trustworthiness Appraisal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A98627-8E80-49B0-BF5D-C09A11FE254B}"/>
              </a:ext>
            </a:extLst>
          </p:cNvPr>
          <p:cNvSpPr txBox="1"/>
          <p:nvPr/>
        </p:nvSpPr>
        <p:spPr>
          <a:xfrm>
            <a:off x="706094" y="1104100"/>
            <a:ext cx="830981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628">
              <a:buFont typeface="Arial" panose="020B0604020202020204" pitchFamily="34" charset="0"/>
              <a:buChar char="•"/>
              <a:defRPr/>
            </a:pPr>
            <a:r>
              <a:rPr lang="en-US" sz="1799" dirty="0"/>
              <a:t>One to Many Trustworthiness Claims assigned during an appraisal cycle.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DA565F-5991-4340-8DCE-7ECE7BC7DB2B}"/>
              </a:ext>
            </a:extLst>
          </p:cNvPr>
          <p:cNvGrpSpPr/>
          <p:nvPr/>
        </p:nvGrpSpPr>
        <p:grpSpPr>
          <a:xfrm>
            <a:off x="3754873" y="3601469"/>
            <a:ext cx="484806" cy="570546"/>
            <a:chOff x="3843655" y="4445021"/>
            <a:chExt cx="401562" cy="4929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427A5C-D711-462C-803B-EE47BF3217EA}"/>
                </a:ext>
              </a:extLst>
            </p:cNvPr>
            <p:cNvSpPr/>
            <p:nvPr/>
          </p:nvSpPr>
          <p:spPr>
            <a:xfrm>
              <a:off x="3933334" y="4595162"/>
              <a:ext cx="226294" cy="342826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shade val="67500"/>
                    <a:satMod val="115000"/>
                    <a:alpha val="0"/>
                  </a:schemeClr>
                </a:gs>
                <a:gs pos="48000">
                  <a:schemeClr val="tx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FABF10AF-C3C1-4FCE-9065-9BC695206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655" y="4445021"/>
              <a:ext cx="401562" cy="492967"/>
            </a:xfrm>
            <a:custGeom>
              <a:avLst/>
              <a:gdLst/>
              <a:ahLst/>
              <a:cxnLst>
                <a:cxn ang="0">
                  <a:pos x="195" y="167"/>
                </a:cxn>
                <a:cxn ang="0">
                  <a:pos x="191" y="167"/>
                </a:cxn>
                <a:cxn ang="0">
                  <a:pos x="100" y="180"/>
                </a:cxn>
                <a:cxn ang="0">
                  <a:pos x="110" y="237"/>
                </a:cxn>
                <a:cxn ang="0">
                  <a:pos x="145" y="257"/>
                </a:cxn>
                <a:cxn ang="0">
                  <a:pos x="243" y="297"/>
                </a:cxn>
                <a:cxn ang="0">
                  <a:pos x="263" y="237"/>
                </a:cxn>
                <a:cxn ang="0">
                  <a:pos x="287" y="216"/>
                </a:cxn>
                <a:cxn ang="0">
                  <a:pos x="283" y="163"/>
                </a:cxn>
                <a:cxn ang="0">
                  <a:pos x="76" y="160"/>
                </a:cxn>
                <a:cxn ang="0">
                  <a:pos x="89" y="104"/>
                </a:cxn>
                <a:cxn ang="0">
                  <a:pos x="128" y="0"/>
                </a:cxn>
                <a:cxn ang="0">
                  <a:pos x="270" y="8"/>
                </a:cxn>
                <a:cxn ang="0">
                  <a:pos x="387" y="137"/>
                </a:cxn>
                <a:cxn ang="0">
                  <a:pos x="319" y="199"/>
                </a:cxn>
                <a:cxn ang="0">
                  <a:pos x="317" y="237"/>
                </a:cxn>
                <a:cxn ang="0">
                  <a:pos x="337" y="279"/>
                </a:cxn>
                <a:cxn ang="0">
                  <a:pos x="365" y="439"/>
                </a:cxn>
                <a:cxn ang="0">
                  <a:pos x="201" y="475"/>
                </a:cxn>
                <a:cxn ang="0">
                  <a:pos x="187" y="315"/>
                </a:cxn>
                <a:cxn ang="0">
                  <a:pos x="55" y="475"/>
                </a:cxn>
                <a:cxn ang="0">
                  <a:pos x="22" y="315"/>
                </a:cxn>
                <a:cxn ang="0">
                  <a:pos x="51" y="257"/>
                </a:cxn>
                <a:cxn ang="0">
                  <a:pos x="76" y="237"/>
                </a:cxn>
                <a:cxn ang="0">
                  <a:pos x="76" y="160"/>
                </a:cxn>
                <a:cxn ang="0">
                  <a:pos x="168" y="179"/>
                </a:cxn>
                <a:cxn ang="0">
                  <a:pos x="181" y="210"/>
                </a:cxn>
                <a:cxn ang="0">
                  <a:pos x="143" y="227"/>
                </a:cxn>
                <a:cxn ang="0">
                  <a:pos x="126" y="182"/>
                </a:cxn>
                <a:cxn ang="0">
                  <a:pos x="131" y="179"/>
                </a:cxn>
                <a:cxn ang="0">
                  <a:pos x="224" y="179"/>
                </a:cxn>
                <a:cxn ang="0">
                  <a:pos x="262" y="179"/>
                </a:cxn>
                <a:cxn ang="0">
                  <a:pos x="269" y="182"/>
                </a:cxn>
                <a:cxn ang="0">
                  <a:pos x="252" y="227"/>
                </a:cxn>
                <a:cxn ang="0">
                  <a:pos x="213" y="210"/>
                </a:cxn>
                <a:cxn ang="0">
                  <a:pos x="224" y="179"/>
                </a:cxn>
              </a:cxnLst>
              <a:rect l="0" t="0" r="r" b="b"/>
              <a:pathLst>
                <a:path w="387" h="475">
                  <a:moveTo>
                    <a:pt x="196" y="167"/>
                  </a:moveTo>
                  <a:cubicBezTo>
                    <a:pt x="195" y="167"/>
                    <a:pt x="195" y="167"/>
                    <a:pt x="195" y="167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1" y="167"/>
                    <a:pt x="191" y="167"/>
                    <a:pt x="191" y="167"/>
                  </a:cubicBezTo>
                  <a:cubicBezTo>
                    <a:pt x="160" y="167"/>
                    <a:pt x="131" y="166"/>
                    <a:pt x="105" y="163"/>
                  </a:cubicBezTo>
                  <a:cubicBezTo>
                    <a:pt x="102" y="168"/>
                    <a:pt x="100" y="173"/>
                    <a:pt x="100" y="180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25"/>
                    <a:pt x="104" y="233"/>
                    <a:pt x="110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36" y="237"/>
                    <a:pt x="145" y="246"/>
                    <a:pt x="145" y="257"/>
                  </a:cubicBezTo>
                  <a:cubicBezTo>
                    <a:pt x="145" y="297"/>
                    <a:pt x="145" y="297"/>
                    <a:pt x="145" y="297"/>
                  </a:cubicBezTo>
                  <a:cubicBezTo>
                    <a:pt x="173" y="313"/>
                    <a:pt x="215" y="313"/>
                    <a:pt x="243" y="297"/>
                  </a:cubicBezTo>
                  <a:cubicBezTo>
                    <a:pt x="243" y="257"/>
                    <a:pt x="243" y="257"/>
                    <a:pt x="243" y="257"/>
                  </a:cubicBezTo>
                  <a:cubicBezTo>
                    <a:pt x="243" y="246"/>
                    <a:pt x="252" y="237"/>
                    <a:pt x="263" y="237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83" y="233"/>
                    <a:pt x="287" y="225"/>
                    <a:pt x="287" y="21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73"/>
                    <a:pt x="286" y="168"/>
                    <a:pt x="283" y="163"/>
                  </a:cubicBezTo>
                  <a:cubicBezTo>
                    <a:pt x="257" y="166"/>
                    <a:pt x="227" y="167"/>
                    <a:pt x="196" y="167"/>
                  </a:cubicBezTo>
                  <a:close/>
                  <a:moveTo>
                    <a:pt x="76" y="160"/>
                  </a:moveTo>
                  <a:cubicBezTo>
                    <a:pt x="30" y="154"/>
                    <a:pt x="0" y="145"/>
                    <a:pt x="0" y="137"/>
                  </a:cubicBezTo>
                  <a:cubicBezTo>
                    <a:pt x="1" y="124"/>
                    <a:pt x="36" y="110"/>
                    <a:pt x="89" y="10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4"/>
                    <a:pt x="122" y="0"/>
                    <a:pt x="128" y="0"/>
                  </a:cubicBezTo>
                  <a:cubicBezTo>
                    <a:pt x="172" y="0"/>
                    <a:pt x="216" y="0"/>
                    <a:pt x="260" y="0"/>
                  </a:cubicBezTo>
                  <a:cubicBezTo>
                    <a:pt x="266" y="0"/>
                    <a:pt x="269" y="4"/>
                    <a:pt x="270" y="8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352" y="110"/>
                    <a:pt x="387" y="124"/>
                    <a:pt x="387" y="137"/>
                  </a:cubicBezTo>
                  <a:cubicBezTo>
                    <a:pt x="387" y="145"/>
                    <a:pt x="358" y="154"/>
                    <a:pt x="312" y="160"/>
                  </a:cubicBezTo>
                  <a:cubicBezTo>
                    <a:pt x="316" y="172"/>
                    <a:pt x="319" y="185"/>
                    <a:pt x="319" y="199"/>
                  </a:cubicBezTo>
                  <a:cubicBezTo>
                    <a:pt x="319" y="212"/>
                    <a:pt x="316" y="225"/>
                    <a:pt x="312" y="237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28" y="237"/>
                    <a:pt x="337" y="246"/>
                    <a:pt x="337" y="257"/>
                  </a:cubicBezTo>
                  <a:cubicBezTo>
                    <a:pt x="337" y="279"/>
                    <a:pt x="337" y="279"/>
                    <a:pt x="337" y="279"/>
                  </a:cubicBezTo>
                  <a:cubicBezTo>
                    <a:pt x="353" y="281"/>
                    <a:pt x="365" y="296"/>
                    <a:pt x="365" y="315"/>
                  </a:cubicBezTo>
                  <a:cubicBezTo>
                    <a:pt x="365" y="439"/>
                    <a:pt x="365" y="439"/>
                    <a:pt x="365" y="439"/>
                  </a:cubicBezTo>
                  <a:cubicBezTo>
                    <a:pt x="365" y="459"/>
                    <a:pt x="351" y="475"/>
                    <a:pt x="333" y="475"/>
                  </a:cubicBezTo>
                  <a:cubicBezTo>
                    <a:pt x="201" y="475"/>
                    <a:pt x="201" y="475"/>
                    <a:pt x="201" y="475"/>
                  </a:cubicBezTo>
                  <a:cubicBezTo>
                    <a:pt x="201" y="315"/>
                    <a:pt x="201" y="315"/>
                    <a:pt x="201" y="315"/>
                  </a:cubicBezTo>
                  <a:cubicBezTo>
                    <a:pt x="196" y="315"/>
                    <a:pt x="191" y="315"/>
                    <a:pt x="187" y="315"/>
                  </a:cubicBezTo>
                  <a:cubicBezTo>
                    <a:pt x="187" y="475"/>
                    <a:pt x="187" y="475"/>
                    <a:pt x="187" y="475"/>
                  </a:cubicBezTo>
                  <a:cubicBezTo>
                    <a:pt x="55" y="475"/>
                    <a:pt x="55" y="475"/>
                    <a:pt x="55" y="475"/>
                  </a:cubicBezTo>
                  <a:cubicBezTo>
                    <a:pt x="37" y="475"/>
                    <a:pt x="22" y="459"/>
                    <a:pt x="22" y="439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2" y="296"/>
                    <a:pt x="35" y="281"/>
                    <a:pt x="51" y="279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46"/>
                    <a:pt x="60" y="237"/>
                    <a:pt x="71" y="237"/>
                  </a:cubicBezTo>
                  <a:cubicBezTo>
                    <a:pt x="76" y="237"/>
                    <a:pt x="76" y="237"/>
                    <a:pt x="76" y="237"/>
                  </a:cubicBezTo>
                  <a:cubicBezTo>
                    <a:pt x="71" y="225"/>
                    <a:pt x="69" y="212"/>
                    <a:pt x="69" y="199"/>
                  </a:cubicBezTo>
                  <a:cubicBezTo>
                    <a:pt x="69" y="185"/>
                    <a:pt x="71" y="172"/>
                    <a:pt x="76" y="160"/>
                  </a:cubicBezTo>
                  <a:close/>
                  <a:moveTo>
                    <a:pt x="132" y="179"/>
                  </a:moveTo>
                  <a:cubicBezTo>
                    <a:pt x="144" y="179"/>
                    <a:pt x="156" y="179"/>
                    <a:pt x="168" y="179"/>
                  </a:cubicBezTo>
                  <a:cubicBezTo>
                    <a:pt x="180" y="179"/>
                    <a:pt x="181" y="182"/>
                    <a:pt x="181" y="194"/>
                  </a:cubicBezTo>
                  <a:cubicBezTo>
                    <a:pt x="181" y="194"/>
                    <a:pt x="181" y="208"/>
                    <a:pt x="181" y="210"/>
                  </a:cubicBezTo>
                  <a:cubicBezTo>
                    <a:pt x="181" y="219"/>
                    <a:pt x="173" y="227"/>
                    <a:pt x="164" y="227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33" y="227"/>
                    <a:pt x="126" y="219"/>
                    <a:pt x="126" y="210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0"/>
                    <a:pt x="127" y="179"/>
                    <a:pt x="128" y="179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1" y="179"/>
                    <a:pt x="131" y="179"/>
                    <a:pt x="132" y="179"/>
                  </a:cubicBezTo>
                  <a:close/>
                  <a:moveTo>
                    <a:pt x="224" y="179"/>
                  </a:moveTo>
                  <a:cubicBezTo>
                    <a:pt x="262" y="179"/>
                    <a:pt x="262" y="179"/>
                    <a:pt x="262" y="179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266" y="179"/>
                    <a:pt x="266" y="179"/>
                    <a:pt x="266" y="179"/>
                  </a:cubicBezTo>
                  <a:cubicBezTo>
                    <a:pt x="268" y="179"/>
                    <a:pt x="269" y="180"/>
                    <a:pt x="269" y="182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9"/>
                    <a:pt x="261" y="227"/>
                    <a:pt x="252" y="227"/>
                  </a:cubicBezTo>
                  <a:cubicBezTo>
                    <a:pt x="230" y="227"/>
                    <a:pt x="230" y="227"/>
                    <a:pt x="230" y="227"/>
                  </a:cubicBezTo>
                  <a:cubicBezTo>
                    <a:pt x="221" y="227"/>
                    <a:pt x="214" y="219"/>
                    <a:pt x="213" y="210"/>
                  </a:cubicBezTo>
                  <a:cubicBezTo>
                    <a:pt x="213" y="193"/>
                    <a:pt x="213" y="193"/>
                    <a:pt x="213" y="193"/>
                  </a:cubicBezTo>
                  <a:cubicBezTo>
                    <a:pt x="213" y="182"/>
                    <a:pt x="211" y="179"/>
                    <a:pt x="224" y="179"/>
                  </a:cubicBezTo>
                  <a:close/>
                </a:path>
              </a:pathLst>
            </a:custGeom>
            <a:solidFill>
              <a:srgbClr val="1B170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51428" tIns="25715" rIns="51428" bIns="2571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4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91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837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783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729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674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62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56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latin typeface="CiscoSansTT Light"/>
                <a:cs typeface="CiscoSansTT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D6005-06CD-49D5-8145-A57642600571}"/>
              </a:ext>
            </a:extLst>
          </p:cNvPr>
          <p:cNvGrpSpPr/>
          <p:nvPr/>
        </p:nvGrpSpPr>
        <p:grpSpPr>
          <a:xfrm>
            <a:off x="2424397" y="2157964"/>
            <a:ext cx="1789529" cy="2739173"/>
            <a:chOff x="2170089" y="2168636"/>
            <a:chExt cx="2386039" cy="3652230"/>
          </a:xfrm>
        </p:grpSpPr>
        <p:pic>
          <p:nvPicPr>
            <p:cNvPr id="26" name="Picture 25" descr="A picture containing sitting, mirror, light&#10;&#10;Description automatically generated">
              <a:extLst>
                <a:ext uri="{FF2B5EF4-FFF2-40B4-BE49-F238E27FC236}">
                  <a16:creationId xmlns:a16="http://schemas.microsoft.com/office/drawing/2014/main" id="{9DBC10DE-FC71-4A2D-81E6-81BDC76E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26508">
              <a:off x="1536994" y="2801731"/>
              <a:ext cx="3652230" cy="238603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A144E-CBA6-490B-A2DE-A3931E448B47}"/>
                </a:ext>
              </a:extLst>
            </p:cNvPr>
            <p:cNvSpPr/>
            <p:nvPr/>
          </p:nvSpPr>
          <p:spPr>
            <a:xfrm rot="18337482">
              <a:off x="2001356" y="4874163"/>
              <a:ext cx="8959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50" b="1" dirty="0">
                  <a:latin typeface="Arial Black" panose="020B0A04020102020204" pitchFamily="34" charset="0"/>
                </a:rPr>
                <a:t>appraisal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2514C5-2BAD-49A8-8C82-C18EA7665CC5}"/>
              </a:ext>
            </a:extLst>
          </p:cNvPr>
          <p:cNvGrpSpPr/>
          <p:nvPr/>
        </p:nvGrpSpPr>
        <p:grpSpPr>
          <a:xfrm>
            <a:off x="4599100" y="2482544"/>
            <a:ext cx="1017488" cy="958849"/>
            <a:chOff x="6082329" y="2778101"/>
            <a:chExt cx="1356650" cy="1278465"/>
          </a:xfrm>
        </p:grpSpPr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D32D98C4-8E73-4086-A8BB-41C4FC4951D7}"/>
                </a:ext>
              </a:extLst>
            </p:cNvPr>
            <p:cNvSpPr/>
            <p:nvPr/>
          </p:nvSpPr>
          <p:spPr>
            <a:xfrm rot="16200000">
              <a:off x="6147498" y="3180022"/>
              <a:ext cx="1278465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78C4B9-3D62-43B2-A44C-C80759D91E0A}"/>
                </a:ext>
              </a:extLst>
            </p:cNvPr>
            <p:cNvSpPr txBox="1"/>
            <p:nvPr/>
          </p:nvSpPr>
          <p:spPr>
            <a:xfrm>
              <a:off x="6082330" y="3337295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B0E589-8633-428F-986C-70DF60AE14A8}"/>
                </a:ext>
              </a:extLst>
            </p:cNvPr>
            <p:cNvSpPr txBox="1"/>
            <p:nvPr/>
          </p:nvSpPr>
          <p:spPr>
            <a:xfrm>
              <a:off x="6082329" y="3099764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EB553D-978B-4227-84BF-63B9A3363143}"/>
                </a:ext>
              </a:extLst>
            </p:cNvPr>
            <p:cNvSpPr txBox="1"/>
            <p:nvPr/>
          </p:nvSpPr>
          <p:spPr>
            <a:xfrm>
              <a:off x="6082329" y="3623709"/>
              <a:ext cx="1356650" cy="19006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file-system-anomaly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7F4D19-9924-4BD3-8DD6-DE25C642D231}"/>
                </a:ext>
              </a:extLst>
            </p:cNvPr>
            <p:cNvSpPr txBox="1"/>
            <p:nvPr/>
          </p:nvSpPr>
          <p:spPr>
            <a:xfrm>
              <a:off x="6082329" y="2862233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254E92-B0F3-42D3-9173-A13D47E591A6}"/>
              </a:ext>
            </a:extLst>
          </p:cNvPr>
          <p:cNvGrpSpPr/>
          <p:nvPr/>
        </p:nvGrpSpPr>
        <p:grpSpPr>
          <a:xfrm>
            <a:off x="6029382" y="2735736"/>
            <a:ext cx="1163904" cy="379818"/>
            <a:chOff x="8252769" y="2778102"/>
            <a:chExt cx="1551872" cy="506424"/>
          </a:xfrm>
        </p:grpSpPr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A5E383CB-B067-41A2-A568-79E0056DF668}"/>
                </a:ext>
              </a:extLst>
            </p:cNvPr>
            <p:cNvSpPr/>
            <p:nvPr/>
          </p:nvSpPr>
          <p:spPr>
            <a:xfrm rot="16200000">
              <a:off x="8775493" y="2794002"/>
              <a:ext cx="506424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07107B-06DF-47AC-8950-119626EE9946}"/>
                </a:ext>
              </a:extLst>
            </p:cNvPr>
            <p:cNvSpPr txBox="1"/>
            <p:nvPr/>
          </p:nvSpPr>
          <p:spPr>
            <a:xfrm>
              <a:off x="8252769" y="2862233"/>
              <a:ext cx="1551872" cy="1847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err="1">
                  <a:solidFill>
                    <a:schemeClr val="bg1"/>
                  </a:solidFill>
                </a:rPr>
                <a:t>hw</a:t>
              </a:r>
              <a:r>
                <a:rPr lang="en-US" sz="1200" dirty="0">
                  <a:solidFill>
                    <a:schemeClr val="bg1"/>
                  </a:solidFill>
                </a:rPr>
                <a:t>-verification-fail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71D9B6-B36D-4549-80A1-BA1CFCB77267}"/>
              </a:ext>
            </a:extLst>
          </p:cNvPr>
          <p:cNvGrpSpPr/>
          <p:nvPr/>
        </p:nvGrpSpPr>
        <p:grpSpPr>
          <a:xfrm>
            <a:off x="3142141" y="2482543"/>
            <a:ext cx="1017488" cy="786119"/>
            <a:chOff x="6392273" y="1378350"/>
            <a:chExt cx="1356650" cy="1048158"/>
          </a:xfrm>
        </p:grpSpPr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79917579-3AB4-4E92-AB7B-9CF757DC0782}"/>
                </a:ext>
              </a:extLst>
            </p:cNvPr>
            <p:cNvSpPr/>
            <p:nvPr/>
          </p:nvSpPr>
          <p:spPr>
            <a:xfrm rot="16200000">
              <a:off x="6572596" y="1665117"/>
              <a:ext cx="1048158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D5B857-E12A-4322-8BEA-7EA9A388878C}"/>
                </a:ext>
              </a:extLst>
            </p:cNvPr>
            <p:cNvSpPr txBox="1"/>
            <p:nvPr/>
          </p:nvSpPr>
          <p:spPr>
            <a:xfrm>
              <a:off x="6392274" y="1937543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6159FE-C594-4DB9-87B8-FCCF68CBA1A3}"/>
                </a:ext>
              </a:extLst>
            </p:cNvPr>
            <p:cNvSpPr txBox="1"/>
            <p:nvPr/>
          </p:nvSpPr>
          <p:spPr>
            <a:xfrm>
              <a:off x="6392273" y="1700012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1BA57C-ED33-423C-B9E4-5EABD2658FE3}"/>
                </a:ext>
              </a:extLst>
            </p:cNvPr>
            <p:cNvSpPr txBox="1"/>
            <p:nvPr/>
          </p:nvSpPr>
          <p:spPr>
            <a:xfrm>
              <a:off x="6392273" y="1462481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66AC65B-DDB7-408A-A542-391B09B4C32D}"/>
              </a:ext>
            </a:extLst>
          </p:cNvPr>
          <p:cNvSpPr/>
          <p:nvPr/>
        </p:nvSpPr>
        <p:spPr>
          <a:xfrm>
            <a:off x="1430836" y="3518931"/>
            <a:ext cx="889054" cy="897320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50BDD-B02F-48AD-BFF9-DEDEDC1F3AF0}"/>
              </a:ext>
            </a:extLst>
          </p:cNvPr>
          <p:cNvSpPr/>
          <p:nvPr/>
        </p:nvSpPr>
        <p:spPr>
          <a:xfrm>
            <a:off x="1865349" y="2582495"/>
            <a:ext cx="914794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499208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91013E-6 1.85185E-6 L 0.15838 -0.000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8 -0.0007 L 0.32079 -0.00162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9805E-6 2.22222E-6 L -2.49805E-6 0.146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7236E-7 -4.44444E-6 L 0.00078 0.1136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67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7525E-6 1.11022E-16 L -0.00104 0.1777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iscoDefault2019_new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Default2019_new" id="{325E6F76-2B22-A842-B9A8-4C6F1423CB13}" vid="{64B0626C-346C-AF4E-B059-C7C9374ACC27}"/>
    </a:ext>
  </a:extLst>
</a:theme>
</file>

<file path=ppt/theme/theme2.xml><?xml version="1.0" encoding="utf-8"?>
<a:theme xmlns:a="http://schemas.openxmlformats.org/drawingml/2006/main" name="Blue theme 2015 16x9">
  <a:themeElements>
    <a:clrScheme name="Custom 51">
      <a:dk1>
        <a:srgbClr val="FFFFFF"/>
      </a:dk1>
      <a:lt1>
        <a:srgbClr val="0D274D"/>
      </a:lt1>
      <a:dk2>
        <a:srgbClr val="00BCEB"/>
      </a:dk2>
      <a:lt2>
        <a:srgbClr val="0D274D"/>
      </a:lt2>
      <a:accent1>
        <a:srgbClr val="00BCEB"/>
      </a:accent1>
      <a:accent2>
        <a:srgbClr val="6EBE4A"/>
      </a:accent2>
      <a:accent3>
        <a:srgbClr val="B4E2F6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8CB0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B3AC15C01C84783594D980E647D38" ma:contentTypeVersion="10" ma:contentTypeDescription="Create a new document." ma:contentTypeScope="" ma:versionID="a45fe1e0eab881154cfb4cab39d5a84a">
  <xsd:schema xmlns:xsd="http://www.w3.org/2001/XMLSchema" xmlns:xs="http://www.w3.org/2001/XMLSchema" xmlns:p="http://schemas.microsoft.com/office/2006/metadata/properties" xmlns:ns2="5e2d00d7-4b0f-443b-846c-6d50881b3566" targetNamespace="http://schemas.microsoft.com/office/2006/metadata/properties" ma:root="true" ma:fieldsID="a1c866a712f674405c72925cdfb623b9" ns2:_="">
    <xsd:import namespace="5e2d00d7-4b0f-443b-846c-6d50881b3566"/>
    <xsd:element name="properties">
      <xsd:complexType>
        <xsd:sequence>
          <xsd:element name="documentManagement">
            <xsd:complexType>
              <xsd:all>
                <xsd:element ref="ns2:Tags" minOccurs="0"/>
                <xsd:element ref="ns2:OriginalAutho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d00d7-4b0f-443b-846c-6d50881b3566" elementFormDefault="qualified">
    <xsd:import namespace="http://schemas.microsoft.com/office/2006/documentManagement/types"/>
    <xsd:import namespace="http://schemas.microsoft.com/office/infopath/2007/PartnerControls"/>
    <xsd:element name="Tags" ma:index="8" nillable="true" ma:displayName="Tags" ma:internalName="Tags">
      <xsd:simpleType>
        <xsd:restriction base="dms:Text"/>
      </xsd:simpleType>
    </xsd:element>
    <xsd:element name="OriginalAuthor" ma:index="9" nillable="true" ma:displayName="Original Author" ma:internalName="Original_x0020_Author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5e2d00d7-4b0f-443b-846c-6d50881b3566" xsi:nil="true"/>
    <OriginalAuthor xmlns="5e2d00d7-4b0f-443b-846c-6d50881b356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9F7C30-7E2A-46BD-867D-149665B99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d00d7-4b0f-443b-846c-6d50881b35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CFB98C-CB45-40F1-8895-A07B5B32EE82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5e2d00d7-4b0f-443b-846c-6d50881b3566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84D83A-9F6F-4ECE-BC55-4641EE2452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50045</TotalTime>
  <Words>678</Words>
  <Application>Microsoft Office PowerPoint</Application>
  <PresentationFormat>On-screen Show (16:9)</PresentationFormat>
  <Paragraphs>281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Arial Narrow</vt:lpstr>
      <vt:lpstr>Calibri</vt:lpstr>
      <vt:lpstr>CiscoSansTT ExtraLight</vt:lpstr>
      <vt:lpstr>CiscoSansTT Light</vt:lpstr>
      <vt:lpstr>Courier New</vt:lpstr>
      <vt:lpstr>CiscoDefault2019_new</vt:lpstr>
      <vt:lpstr>Blue theme 2015 16x9</vt:lpstr>
      <vt:lpstr> Attestation Results for Connectivity</vt:lpstr>
      <vt:lpstr>PowerPoint Presentation</vt:lpstr>
      <vt:lpstr>Categorizing Confidential Compute Protections</vt:lpstr>
      <vt:lpstr>Trustworthy Assertions about an Attester</vt:lpstr>
      <vt:lpstr>Build upon IETF’s draft-ietf-rats-architecture</vt:lpstr>
      <vt:lpstr>Build upon IETF’s draft-ietf-rats-architecture</vt:lpstr>
      <vt:lpstr>Normalizing Trustworthiness Claims  </vt:lpstr>
      <vt:lpstr>PowerPoint Presentation</vt:lpstr>
      <vt:lpstr>Trustworthiness Appraisal</vt:lpstr>
      <vt:lpstr>Trusted Path Routing draft-voit-rats-trustworthy-path-routing</vt:lpstr>
      <vt:lpstr>Example Trustworthiness Vector State Machine 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evoit@cisco.com</dc:creator>
  <cp:lastModifiedBy>Eric Voit (evoit)</cp:lastModifiedBy>
  <cp:revision>1594</cp:revision>
  <cp:lastPrinted>2016-04-29T20:31:14Z</cp:lastPrinted>
  <dcterms:created xsi:type="dcterms:W3CDTF">2014-07-09T19:55:36Z</dcterms:created>
  <dcterms:modified xsi:type="dcterms:W3CDTF">2021-06-02T18:33:56Z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0x0101000DEB3AC15C01C84783594D980E647D38</vt:lpwstr>
  </property>
</Properties>
</file>