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8"/>
  </p:notesMasterIdLst>
  <p:handoutMasterIdLst>
    <p:handoutMasterId r:id="rId19"/>
  </p:handoutMasterIdLst>
  <p:sldIdLst>
    <p:sldId id="284" r:id="rId6"/>
    <p:sldId id="2103812544" r:id="rId7"/>
    <p:sldId id="2103812524" r:id="rId8"/>
    <p:sldId id="2103812546" r:id="rId9"/>
    <p:sldId id="2103812525" r:id="rId10"/>
    <p:sldId id="2103812526" r:id="rId11"/>
    <p:sldId id="2103812545" r:id="rId12"/>
    <p:sldId id="2103812527" r:id="rId13"/>
    <p:sldId id="290" r:id="rId14"/>
    <p:sldId id="550143342" r:id="rId15"/>
    <p:sldId id="550143379" r:id="rId16"/>
    <p:sldId id="550143362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44"/>
            <p14:sldId id="2103812524"/>
            <p14:sldId id="2103812546"/>
            <p14:sldId id="2103812525"/>
            <p14:sldId id="2103812526"/>
            <p14:sldId id="2103812545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B6B"/>
    <a:srgbClr val="E3241B"/>
    <a:srgbClr val="024DF4"/>
    <a:srgbClr val="7F7F7F"/>
    <a:srgbClr val="BFBFBF"/>
    <a:srgbClr val="6EBE4A"/>
    <a:srgbClr val="EF7B76"/>
    <a:srgbClr val="FFFFFF"/>
    <a:srgbClr val="FFFF99"/>
    <a:srgbClr val="519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7220" autoAdjust="0"/>
  </p:normalViewPr>
  <p:slideViewPr>
    <p:cSldViewPr snapToGrid="0" snapToObjects="1" showGuides="1">
      <p:cViewPr varScale="1">
        <p:scale>
          <a:sx n="94" d="100"/>
          <a:sy n="94" d="100"/>
        </p:scale>
        <p:origin x="581" y="77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7" d="100"/>
        <a:sy n="187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background color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#0e284d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hyperlink" Target="https://aws.amazon.com/ec2/nitro/" TargetMode="External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hyperlink" Target="https://cloud.google.com/compute/confidential-vm/docs/monitoring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hyperlink" Target="https://software.intel.com/content/www/us/en/develop/topics/software-guard-extensions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wmf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653719" cy="644730"/>
          </a:xfrm>
        </p:spPr>
        <p:txBody>
          <a:bodyPr/>
          <a:lstStyle/>
          <a:p>
            <a:br>
              <a:rPr lang="en-US" dirty="0"/>
            </a:br>
            <a:r>
              <a:rPr lang="en-US" sz="3500" dirty="0"/>
              <a:t>Attestation Results for Secure Interactions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hw</a:t>
              </a:r>
              <a:r>
                <a:rPr lang="en-US" sz="1200" dirty="0">
                  <a:solidFill>
                    <a:schemeClr val="bg1"/>
                  </a:solidFill>
                </a:rPr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b="0" dirty="0">
                <a:solidFill>
                  <a:srgbClr val="282828">
                    <a:lumMod val="90000"/>
                    <a:lumOff val="10000"/>
                  </a:srgbClr>
                </a:solidFill>
                <a:latin typeface="Arial Narrow" panose="020B0606020202030204" pitchFamily="34" charset="0"/>
              </a:rPr>
              <a:t>ae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ae-instance-unknown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C91CC-FAE6-464F-807F-0AC4E1C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1" y="366854"/>
            <a:ext cx="2993367" cy="419142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05F7D8-615A-436D-8531-371F5C768C3C}"/>
              </a:ext>
            </a:extLst>
          </p:cNvPr>
          <p:cNvSpPr/>
          <p:nvPr/>
        </p:nvSpPr>
        <p:spPr>
          <a:xfrm>
            <a:off x="4832604" y="2058350"/>
            <a:ext cx="3541014" cy="2272284"/>
          </a:xfrm>
          <a:prstGeom prst="wedgeRoundRectCallout">
            <a:avLst>
              <a:gd name="adj1" fmla="val -91112"/>
              <a:gd name="adj2" fmla="val 43797"/>
              <a:gd name="adj3" fmla="val 16667"/>
            </a:avLst>
          </a:prstGeom>
          <a:solidFill>
            <a:srgbClr val="024DF4">
              <a:alpha val="5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75EB4-5481-47D0-8D0B-32D192EA5122}"/>
              </a:ext>
            </a:extLst>
          </p:cNvPr>
          <p:cNvSpPr txBox="1"/>
          <p:nvPr/>
        </p:nvSpPr>
        <p:spPr>
          <a:xfrm>
            <a:off x="4999482" y="2224996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end, the trust we place in our digital infrastructure should be proportional to how trustworthy and transparent that infrastructure 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CB915C7-7A09-47CE-BD68-EAF107370E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873477" y="947125"/>
            <a:ext cx="1303809" cy="1700311"/>
          </a:xfrm>
          <a:prstGeom prst="rect">
            <a:avLst/>
          </a:prstGeom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6960359" y="1388962"/>
            <a:ext cx="1132082" cy="79083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Attesting </a:t>
            </a:r>
          </a:p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Environment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Rounded Rectangle 53">
            <a:extLst>
              <a:ext uri="{FF2B5EF4-FFF2-40B4-BE49-F238E27FC236}">
                <a16:creationId xmlns:a16="http://schemas.microsoft.com/office/drawing/2014/main" id="{61756265-8609-45C4-A489-735182AEBF07}"/>
              </a:ext>
            </a:extLst>
          </p:cNvPr>
          <p:cNvSpPr/>
          <p:nvPr/>
        </p:nvSpPr>
        <p:spPr>
          <a:xfrm>
            <a:off x="570422" y="2914333"/>
            <a:ext cx="5021507" cy="99642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>
              <a:lnSpc>
                <a:spcPct val="85000"/>
              </a:lnSpc>
              <a:spcBef>
                <a:spcPts val="135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</a:rPr>
              <a:t>Opaque clusters of networked TEE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Secured meshes will span from Local Host through Cloud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</a:rPr>
              <a:t>Attest security posture &amp; peer identity 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Mesh a mix and match of TEE types across L1 ↔ L7 platforms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157A1-07BF-49F4-A513-9CF77B1E4BC1}"/>
              </a:ext>
            </a:extLst>
          </p:cNvPr>
          <p:cNvGrpSpPr/>
          <p:nvPr/>
        </p:nvGrpSpPr>
        <p:grpSpPr>
          <a:xfrm>
            <a:off x="6580503" y="1906857"/>
            <a:ext cx="2514722" cy="2331559"/>
            <a:chOff x="6447402" y="1906857"/>
            <a:chExt cx="2514722" cy="2331559"/>
          </a:xfrm>
        </p:grpSpPr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64BD46F1-CE0A-4A98-95FD-31C1F5097BEC}"/>
                </a:ext>
              </a:extLst>
            </p:cNvPr>
            <p:cNvSpPr/>
            <p:nvPr/>
          </p:nvSpPr>
          <p:spPr bwMode="auto">
            <a:xfrm>
              <a:off x="7588539" y="3108245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248">
              <a:extLst>
                <a:ext uri="{FF2B5EF4-FFF2-40B4-BE49-F238E27FC236}">
                  <a16:creationId xmlns:a16="http://schemas.microsoft.com/office/drawing/2014/main" id="{6C1D622E-0E54-4964-A0F5-F40DDA80A3F7}"/>
                </a:ext>
              </a:extLst>
            </p:cNvPr>
            <p:cNvSpPr/>
            <p:nvPr/>
          </p:nvSpPr>
          <p:spPr bwMode="auto">
            <a:xfrm>
              <a:off x="7599438" y="2593998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18A3E6-97B6-4816-AFFD-C601E39B0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979" y="1906857"/>
              <a:ext cx="484596" cy="951007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692AF055-9625-4E8F-852D-3003317D3D62}"/>
                </a:ext>
              </a:extLst>
            </p:cNvPr>
            <p:cNvSpPr/>
            <p:nvPr/>
          </p:nvSpPr>
          <p:spPr bwMode="auto">
            <a:xfrm>
              <a:off x="6447402" y="3251390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07FF2-36DC-45B4-8EE8-6849FDF5D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0891" y="3103208"/>
              <a:ext cx="2341" cy="367515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563" y="2595028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054" y="3080481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604" y="3345391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348822" y="1920717"/>
              <a:ext cx="14485" cy="186757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5840" y="3788287"/>
              <a:ext cx="394934" cy="269085"/>
            </a:xfrm>
            <a:prstGeom prst="rect">
              <a:avLst/>
            </a:prstGeom>
          </p:spPr>
        </p:pic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7230" y="3911587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555295" y="2189263"/>
              <a:ext cx="1406829" cy="21698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 implicitly all of them)</a:t>
              </a:r>
            </a:p>
          </p:txBody>
        </p:sp>
        <p:pic>
          <p:nvPicPr>
            <p:cNvPr id="62" name="Picture 6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6EC92DE-6B31-4BD5-87AF-08BD3989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8852" y="3347949"/>
              <a:ext cx="317292" cy="317292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0F37BB-8A34-4850-B581-5F21ADF4D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442" y="2849876"/>
              <a:ext cx="1" cy="103697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619401" y="2699375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807" y="2945090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618811" y="3739879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65" y="4004758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6AFC304-9003-4EE8-8316-53644B37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3201101"/>
              <a:ext cx="317292" cy="317292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EAB9AA-B270-4FB5-901B-8F4B3C33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0063" y="1920717"/>
              <a:ext cx="534380" cy="92915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5F55C95-0FB7-408F-A12A-FA5D3125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2703540"/>
              <a:ext cx="317292" cy="31729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B2D64-5B73-4AC7-9474-20607D7AA29A}"/>
              </a:ext>
            </a:extLst>
          </p:cNvPr>
          <p:cNvGrpSpPr/>
          <p:nvPr/>
        </p:nvGrpSpPr>
        <p:grpSpPr>
          <a:xfrm>
            <a:off x="5580298" y="1556091"/>
            <a:ext cx="2425014" cy="1063857"/>
            <a:chOff x="5580298" y="1556091"/>
            <a:chExt cx="2425014" cy="1063857"/>
          </a:xfrm>
        </p:grpSpPr>
        <p:pic>
          <p:nvPicPr>
            <p:cNvPr id="56" name="Picture 24" descr="EndUser Female">
              <a:extLst>
                <a:ext uri="{FF2B5EF4-FFF2-40B4-BE49-F238E27FC236}">
                  <a16:creationId xmlns:a16="http://schemas.microsoft.com/office/drawing/2014/main" id="{E29D4DC4-ED83-4D45-903D-4771DB9B7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0298" y="1719028"/>
              <a:ext cx="568941" cy="90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390155-DEC3-420F-A2C2-3D1E0895FDD6}"/>
                </a:ext>
              </a:extLst>
            </p:cNvPr>
            <p:cNvSpPr/>
            <p:nvPr/>
          </p:nvSpPr>
          <p:spPr>
            <a:xfrm>
              <a:off x="7040346" y="1695859"/>
              <a:ext cx="964966" cy="412802"/>
            </a:xfrm>
            <a:prstGeom prst="rect">
              <a:avLst/>
            </a:prstGeom>
            <a:solidFill>
              <a:srgbClr val="008DB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37160" rIns="0" rtlCol="0" anchor="t" anchorCtr="0"/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AB8714-1556-4E93-86CF-F0795B723FCB}"/>
                </a:ext>
              </a:extLst>
            </p:cNvPr>
            <p:cNvGrpSpPr/>
            <p:nvPr/>
          </p:nvGrpSpPr>
          <p:grpSpPr>
            <a:xfrm>
              <a:off x="6150810" y="1785588"/>
              <a:ext cx="948371" cy="295057"/>
              <a:chOff x="8775177" y="2244252"/>
              <a:chExt cx="1376247" cy="428178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AAA1AFE-12AE-4777-BB88-B86DCD31A24D}"/>
                  </a:ext>
                </a:extLst>
              </p:cNvPr>
              <p:cNvSpPr/>
              <p:nvPr/>
            </p:nvSpPr>
            <p:spPr>
              <a:xfrm rot="16200000">
                <a:off x="8690737" y="2330628"/>
                <a:ext cx="425855" cy="256976"/>
              </a:xfrm>
              <a:custGeom>
                <a:avLst/>
                <a:gdLst>
                  <a:gd name="connsiteX0" fmla="*/ 772558 w 772558"/>
                  <a:gd name="connsiteY0" fmla="*/ 281286 h 337557"/>
                  <a:gd name="connsiteX1" fmla="*/ 772558 w 772558"/>
                  <a:gd name="connsiteY1" fmla="*/ 281286 h 337557"/>
                  <a:gd name="connsiteX2" fmla="*/ 386279 w 772558"/>
                  <a:gd name="connsiteY2" fmla="*/ 337557 h 337557"/>
                  <a:gd name="connsiteX3" fmla="*/ 772558 w 772558"/>
                  <a:gd name="connsiteY3" fmla="*/ 281286 h 337557"/>
                  <a:gd name="connsiteX4" fmla="*/ 0 w 772558"/>
                  <a:gd name="connsiteY4" fmla="*/ 281286 h 337557"/>
                  <a:gd name="connsiteX5" fmla="*/ 15180 w 772558"/>
                  <a:gd name="connsiteY5" fmla="*/ 292240 h 337557"/>
                  <a:gd name="connsiteX6" fmla="*/ 0 w 772558"/>
                  <a:gd name="connsiteY6" fmla="*/ 281286 h 337557"/>
                  <a:gd name="connsiteX7" fmla="*/ 772558 w 772558"/>
                  <a:gd name="connsiteY7" fmla="*/ 56271 h 337557"/>
                  <a:gd name="connsiteX8" fmla="*/ 772558 w 772558"/>
                  <a:gd name="connsiteY8" fmla="*/ 56271 h 337557"/>
                  <a:gd name="connsiteX9" fmla="*/ 772558 w 772558"/>
                  <a:gd name="connsiteY9" fmla="*/ 56271 h 337557"/>
                  <a:gd name="connsiteX10" fmla="*/ 1 w 772558"/>
                  <a:gd name="connsiteY10" fmla="*/ 56271 h 337557"/>
                  <a:gd name="connsiteX11" fmla="*/ 0 w 772558"/>
                  <a:gd name="connsiteY11" fmla="*/ 56271 h 337557"/>
                  <a:gd name="connsiteX12" fmla="*/ 0 w 772558"/>
                  <a:gd name="connsiteY12" fmla="*/ 56271 h 337557"/>
                  <a:gd name="connsiteX13" fmla="*/ 386279 w 772558"/>
                  <a:gd name="connsiteY13" fmla="*/ 0 h 337557"/>
                  <a:gd name="connsiteX14" fmla="*/ 742198 w 772558"/>
                  <a:gd name="connsiteY14" fmla="*/ 34363 h 337557"/>
                  <a:gd name="connsiteX15" fmla="*/ 759928 w 772558"/>
                  <a:gd name="connsiteY15" fmla="*/ 47157 h 337557"/>
                  <a:gd name="connsiteX16" fmla="*/ 716628 w 772558"/>
                  <a:gd name="connsiteY16" fmla="*/ 63223 h 337557"/>
                  <a:gd name="connsiteX17" fmla="*/ 386279 w 772558"/>
                  <a:gd name="connsiteY17" fmla="*/ 90310 h 337557"/>
                  <a:gd name="connsiteX18" fmla="*/ 113151 w 772558"/>
                  <a:gd name="connsiteY18" fmla="*/ 73833 h 337557"/>
                  <a:gd name="connsiteX19" fmla="*/ 46629 w 772558"/>
                  <a:gd name="connsiteY19" fmla="*/ 60867 h 337557"/>
                  <a:gd name="connsiteX20" fmla="*/ 12510 w 772558"/>
                  <a:gd name="connsiteY20" fmla="*/ 47244 h 337557"/>
                  <a:gd name="connsiteX21" fmla="*/ 30361 w 772558"/>
                  <a:gd name="connsiteY21" fmla="*/ 34363 h 337557"/>
                  <a:gd name="connsiteX22" fmla="*/ 386279 w 772558"/>
                  <a:gd name="connsiteY22" fmla="*/ 0 h 337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2558" h="337557">
                    <a:moveTo>
                      <a:pt x="772558" y="281286"/>
                    </a:moveTo>
                    <a:lnTo>
                      <a:pt x="772558" y="281286"/>
                    </a:lnTo>
                    <a:cubicBezTo>
                      <a:pt x="772558" y="312375"/>
                      <a:pt x="599582" y="337557"/>
                      <a:pt x="386279" y="337557"/>
                    </a:cubicBezTo>
                    <a:cubicBezTo>
                      <a:pt x="599582" y="337557"/>
                      <a:pt x="772558" y="312375"/>
                      <a:pt x="772558" y="281286"/>
                    </a:cubicBezTo>
                    <a:close/>
                    <a:moveTo>
                      <a:pt x="0" y="281286"/>
                    </a:moveTo>
                    <a:lnTo>
                      <a:pt x="15180" y="292240"/>
                    </a:lnTo>
                    <a:lnTo>
                      <a:pt x="0" y="281286"/>
                    </a:lnTo>
                    <a:close/>
                    <a:moveTo>
                      <a:pt x="772558" y="56271"/>
                    </a:moveTo>
                    <a:lnTo>
                      <a:pt x="772558" y="56271"/>
                    </a:lnTo>
                    <a:lnTo>
                      <a:pt x="772558" y="56271"/>
                    </a:lnTo>
                    <a:close/>
                    <a:moveTo>
                      <a:pt x="1" y="56271"/>
                    </a:moveTo>
                    <a:lnTo>
                      <a:pt x="0" y="56271"/>
                    </a:lnTo>
                    <a:lnTo>
                      <a:pt x="0" y="56271"/>
                    </a:lnTo>
                    <a:close/>
                    <a:moveTo>
                      <a:pt x="386279" y="0"/>
                    </a:moveTo>
                    <a:cubicBezTo>
                      <a:pt x="546257" y="0"/>
                      <a:pt x="683550" y="14165"/>
                      <a:pt x="742198" y="34363"/>
                    </a:cubicBezTo>
                    <a:lnTo>
                      <a:pt x="759928" y="47157"/>
                    </a:lnTo>
                    <a:lnTo>
                      <a:pt x="716628" y="63223"/>
                    </a:lnTo>
                    <a:cubicBezTo>
                      <a:pt x="648872" y="79465"/>
                      <a:pt x="526259" y="90310"/>
                      <a:pt x="386279" y="90310"/>
                    </a:cubicBezTo>
                    <a:cubicBezTo>
                      <a:pt x="279628" y="90310"/>
                      <a:pt x="183058" y="84015"/>
                      <a:pt x="113151" y="73833"/>
                    </a:cubicBezTo>
                    <a:cubicBezTo>
                      <a:pt x="86936" y="70015"/>
                      <a:pt x="64471" y="65651"/>
                      <a:pt x="46629" y="60867"/>
                    </a:cubicBezTo>
                    <a:lnTo>
                      <a:pt x="12510" y="47244"/>
                    </a:lnTo>
                    <a:lnTo>
                      <a:pt x="30361" y="34363"/>
                    </a:lnTo>
                    <a:cubicBezTo>
                      <a:pt x="89009" y="14165"/>
                      <a:pt x="226302" y="0"/>
                      <a:pt x="386279" y="0"/>
                    </a:cubicBezTo>
                    <a:close/>
                  </a:path>
                </a:pathLst>
              </a:custGeom>
              <a:solidFill>
                <a:srgbClr val="FFFF00">
                  <a:alpha val="72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909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39DA05-FEE7-4347-85A4-38FB586E7625}"/>
                  </a:ext>
                </a:extLst>
              </p:cNvPr>
              <p:cNvSpPr/>
              <p:nvPr/>
            </p:nvSpPr>
            <p:spPr>
              <a:xfrm>
                <a:off x="8827388" y="2244252"/>
                <a:ext cx="1324036" cy="428178"/>
              </a:xfrm>
              <a:custGeom>
                <a:avLst/>
                <a:gdLst>
                  <a:gd name="connsiteX0" fmla="*/ 1290624 w 1324036"/>
                  <a:gd name="connsiteY0" fmla="*/ 0 h 428178"/>
                  <a:gd name="connsiteX1" fmla="*/ 1301194 w 1324036"/>
                  <a:gd name="connsiteY1" fmla="*/ 19546 h 428178"/>
                  <a:gd name="connsiteX2" fmla="*/ 1311252 w 1324036"/>
                  <a:gd name="connsiteY2" fmla="*/ 57654 h 428178"/>
                  <a:gd name="connsiteX3" fmla="*/ 1324036 w 1324036"/>
                  <a:gd name="connsiteY3" fmla="*/ 214123 h 428178"/>
                  <a:gd name="connsiteX4" fmla="*/ 1303022 w 1324036"/>
                  <a:gd name="connsiteY4" fmla="*/ 403372 h 428178"/>
                  <a:gd name="connsiteX5" fmla="*/ 1290558 w 1324036"/>
                  <a:gd name="connsiteY5" fmla="*/ 428178 h 428178"/>
                  <a:gd name="connsiteX6" fmla="*/ 1287281 w 1324036"/>
                  <a:gd name="connsiteY6" fmla="*/ 424824 h 428178"/>
                  <a:gd name="connsiteX7" fmla="*/ 1287281 w 1324036"/>
                  <a:gd name="connsiteY7" fmla="*/ 425885 h 428178"/>
                  <a:gd name="connsiteX8" fmla="*/ 1275051 w 1324036"/>
                  <a:gd name="connsiteY8" fmla="*/ 425885 h 428178"/>
                  <a:gd name="connsiteX9" fmla="*/ 1274258 w 1324036"/>
                  <a:gd name="connsiteY9" fmla="*/ 427791 h 428178"/>
                  <a:gd name="connsiteX10" fmla="*/ 1195084 w 1324036"/>
                  <a:gd name="connsiteY10" fmla="*/ 427791 h 428178"/>
                  <a:gd name="connsiteX11" fmla="*/ 1169460 w 1324036"/>
                  <a:gd name="connsiteY11" fmla="*/ 427791 h 428178"/>
                  <a:gd name="connsiteX12" fmla="*/ 1027924 w 1324036"/>
                  <a:gd name="connsiteY12" fmla="*/ 427791 h 428178"/>
                  <a:gd name="connsiteX13" fmla="*/ 1023784 w 1324036"/>
                  <a:gd name="connsiteY13" fmla="*/ 427791 h 428178"/>
                  <a:gd name="connsiteX14" fmla="*/ 882248 w 1324036"/>
                  <a:gd name="connsiteY14" fmla="*/ 427791 h 428178"/>
                  <a:gd name="connsiteX15" fmla="*/ 856624 w 1324036"/>
                  <a:gd name="connsiteY15" fmla="*/ 427791 h 428178"/>
                  <a:gd name="connsiteX16" fmla="*/ 761660 w 1324036"/>
                  <a:gd name="connsiteY16" fmla="*/ 427791 h 428178"/>
                  <a:gd name="connsiteX17" fmla="*/ 733760 w 1324036"/>
                  <a:gd name="connsiteY17" fmla="*/ 427791 h 428178"/>
                  <a:gd name="connsiteX18" fmla="*/ 710950 w 1324036"/>
                  <a:gd name="connsiteY18" fmla="*/ 427791 h 428178"/>
                  <a:gd name="connsiteX19" fmla="*/ 638272 w 1324036"/>
                  <a:gd name="connsiteY19" fmla="*/ 427791 h 428178"/>
                  <a:gd name="connsiteX20" fmla="*/ 624472 w 1324036"/>
                  <a:gd name="connsiteY20" fmla="*/ 427791 h 428178"/>
                  <a:gd name="connsiteX21" fmla="*/ 590360 w 1324036"/>
                  <a:gd name="connsiteY21" fmla="*/ 427791 h 428178"/>
                  <a:gd name="connsiteX22" fmla="*/ 492596 w 1324036"/>
                  <a:gd name="connsiteY22" fmla="*/ 427791 h 428178"/>
                  <a:gd name="connsiteX23" fmla="*/ 466972 w 1324036"/>
                  <a:gd name="connsiteY23" fmla="*/ 427791 h 428178"/>
                  <a:gd name="connsiteX24" fmla="*/ 325438 w 1324036"/>
                  <a:gd name="connsiteY24" fmla="*/ 427791 h 428178"/>
                  <a:gd name="connsiteX25" fmla="*/ 321296 w 1324036"/>
                  <a:gd name="connsiteY25" fmla="*/ 427791 h 428178"/>
                  <a:gd name="connsiteX26" fmla="*/ 179762 w 1324036"/>
                  <a:gd name="connsiteY26" fmla="*/ 427791 h 428178"/>
                  <a:gd name="connsiteX27" fmla="*/ 154138 w 1324036"/>
                  <a:gd name="connsiteY27" fmla="*/ 427791 h 428178"/>
                  <a:gd name="connsiteX28" fmla="*/ 8462 w 1324036"/>
                  <a:gd name="connsiteY28" fmla="*/ 427791 h 428178"/>
                  <a:gd name="connsiteX29" fmla="*/ 0 w 1324036"/>
                  <a:gd name="connsiteY29" fmla="*/ 423551 h 428178"/>
                  <a:gd name="connsiteX30" fmla="*/ 174 w 1324036"/>
                  <a:gd name="connsiteY30" fmla="*/ 423464 h 428178"/>
                  <a:gd name="connsiteX31" fmla="*/ 21832 w 1324036"/>
                  <a:gd name="connsiteY31" fmla="*/ 365418 h 428178"/>
                  <a:gd name="connsiteX32" fmla="*/ 34376 w 1324036"/>
                  <a:gd name="connsiteY32" fmla="*/ 214862 h 428178"/>
                  <a:gd name="connsiteX33" fmla="*/ 174 w 1324036"/>
                  <a:gd name="connsiteY33" fmla="*/ 6261 h 428178"/>
                  <a:gd name="connsiteX34" fmla="*/ 0 w 1324036"/>
                  <a:gd name="connsiteY34" fmla="*/ 6174 h 428178"/>
                  <a:gd name="connsiteX35" fmla="*/ 8462 w 1324036"/>
                  <a:gd name="connsiteY35" fmla="*/ 1935 h 428178"/>
                  <a:gd name="connsiteX36" fmla="*/ 154138 w 1324036"/>
                  <a:gd name="connsiteY36" fmla="*/ 1935 h 428178"/>
                  <a:gd name="connsiteX37" fmla="*/ 179762 w 1324036"/>
                  <a:gd name="connsiteY37" fmla="*/ 1935 h 428178"/>
                  <a:gd name="connsiteX38" fmla="*/ 321296 w 1324036"/>
                  <a:gd name="connsiteY38" fmla="*/ 1935 h 428178"/>
                  <a:gd name="connsiteX39" fmla="*/ 325438 w 1324036"/>
                  <a:gd name="connsiteY39" fmla="*/ 1935 h 428178"/>
                  <a:gd name="connsiteX40" fmla="*/ 466972 w 1324036"/>
                  <a:gd name="connsiteY40" fmla="*/ 1935 h 428178"/>
                  <a:gd name="connsiteX41" fmla="*/ 492596 w 1324036"/>
                  <a:gd name="connsiteY41" fmla="*/ 1935 h 428178"/>
                  <a:gd name="connsiteX42" fmla="*/ 590356 w 1324036"/>
                  <a:gd name="connsiteY42" fmla="*/ 1935 h 428178"/>
                  <a:gd name="connsiteX43" fmla="*/ 590360 w 1324036"/>
                  <a:gd name="connsiteY43" fmla="*/ 1933 h 428178"/>
                  <a:gd name="connsiteX44" fmla="*/ 761660 w 1324036"/>
                  <a:gd name="connsiteY44" fmla="*/ 1933 h 428178"/>
                  <a:gd name="connsiteX45" fmla="*/ 761664 w 1324036"/>
                  <a:gd name="connsiteY45" fmla="*/ 1935 h 428178"/>
                  <a:gd name="connsiteX46" fmla="*/ 856624 w 1324036"/>
                  <a:gd name="connsiteY46" fmla="*/ 1935 h 428178"/>
                  <a:gd name="connsiteX47" fmla="*/ 882248 w 1324036"/>
                  <a:gd name="connsiteY47" fmla="*/ 1935 h 428178"/>
                  <a:gd name="connsiteX48" fmla="*/ 1023784 w 1324036"/>
                  <a:gd name="connsiteY48" fmla="*/ 1935 h 428178"/>
                  <a:gd name="connsiteX49" fmla="*/ 1027924 w 1324036"/>
                  <a:gd name="connsiteY49" fmla="*/ 1935 h 428178"/>
                  <a:gd name="connsiteX50" fmla="*/ 1169460 w 1324036"/>
                  <a:gd name="connsiteY50" fmla="*/ 1935 h 428178"/>
                  <a:gd name="connsiteX51" fmla="*/ 1195084 w 1324036"/>
                  <a:gd name="connsiteY51" fmla="*/ 1935 h 428178"/>
                  <a:gd name="connsiteX52" fmla="*/ 1288428 w 1324036"/>
                  <a:gd name="connsiteY52" fmla="*/ 1935 h 428178"/>
                  <a:gd name="connsiteX53" fmla="*/ 1288474 w 1324036"/>
                  <a:gd name="connsiteY53" fmla="*/ 2200 h 42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24036" h="428178">
                    <a:moveTo>
                      <a:pt x="1290624" y="0"/>
                    </a:moveTo>
                    <a:lnTo>
                      <a:pt x="1301194" y="19546"/>
                    </a:lnTo>
                    <a:cubicBezTo>
                      <a:pt x="1304906" y="29767"/>
                      <a:pt x="1308290" y="42637"/>
                      <a:pt x="1311252" y="57654"/>
                    </a:cubicBezTo>
                    <a:cubicBezTo>
                      <a:pt x="1319152" y="97702"/>
                      <a:pt x="1324036" y="153025"/>
                      <a:pt x="1324036" y="214123"/>
                    </a:cubicBezTo>
                    <a:cubicBezTo>
                      <a:pt x="1324036" y="294314"/>
                      <a:pt x="1315622" y="364557"/>
                      <a:pt x="1303022" y="403372"/>
                    </a:cubicBezTo>
                    <a:lnTo>
                      <a:pt x="1290558" y="428178"/>
                    </a:lnTo>
                    <a:lnTo>
                      <a:pt x="1287281" y="424824"/>
                    </a:lnTo>
                    <a:lnTo>
                      <a:pt x="1287281" y="425885"/>
                    </a:lnTo>
                    <a:lnTo>
                      <a:pt x="1275051" y="425885"/>
                    </a:lnTo>
                    <a:lnTo>
                      <a:pt x="1274258" y="427791"/>
                    </a:lnTo>
                    <a:lnTo>
                      <a:pt x="1195084" y="427791"/>
                    </a:lnTo>
                    <a:lnTo>
                      <a:pt x="1169460" y="427791"/>
                    </a:lnTo>
                    <a:lnTo>
                      <a:pt x="1027924" y="427791"/>
                    </a:lnTo>
                    <a:lnTo>
                      <a:pt x="1023784" y="427791"/>
                    </a:lnTo>
                    <a:lnTo>
                      <a:pt x="882248" y="427791"/>
                    </a:lnTo>
                    <a:lnTo>
                      <a:pt x="856624" y="427791"/>
                    </a:lnTo>
                    <a:lnTo>
                      <a:pt x="761660" y="427791"/>
                    </a:lnTo>
                    <a:lnTo>
                      <a:pt x="733760" y="427791"/>
                    </a:lnTo>
                    <a:lnTo>
                      <a:pt x="710950" y="427791"/>
                    </a:lnTo>
                    <a:lnTo>
                      <a:pt x="638272" y="427791"/>
                    </a:lnTo>
                    <a:lnTo>
                      <a:pt x="624472" y="427791"/>
                    </a:lnTo>
                    <a:lnTo>
                      <a:pt x="590360" y="427791"/>
                    </a:lnTo>
                    <a:lnTo>
                      <a:pt x="492596" y="427791"/>
                    </a:lnTo>
                    <a:lnTo>
                      <a:pt x="466972" y="427791"/>
                    </a:lnTo>
                    <a:lnTo>
                      <a:pt x="325438" y="427791"/>
                    </a:lnTo>
                    <a:lnTo>
                      <a:pt x="321296" y="427791"/>
                    </a:lnTo>
                    <a:lnTo>
                      <a:pt x="179762" y="427791"/>
                    </a:lnTo>
                    <a:lnTo>
                      <a:pt x="154138" y="427791"/>
                    </a:lnTo>
                    <a:lnTo>
                      <a:pt x="8462" y="427791"/>
                    </a:lnTo>
                    <a:lnTo>
                      <a:pt x="0" y="423551"/>
                    </a:lnTo>
                    <a:lnTo>
                      <a:pt x="174" y="423464"/>
                    </a:lnTo>
                    <a:cubicBezTo>
                      <a:pt x="8542" y="414953"/>
                      <a:pt x="16018" y="394319"/>
                      <a:pt x="21832" y="365418"/>
                    </a:cubicBezTo>
                    <a:cubicBezTo>
                      <a:pt x="29582" y="326884"/>
                      <a:pt x="34376" y="273651"/>
                      <a:pt x="34376" y="214862"/>
                    </a:cubicBezTo>
                    <a:cubicBezTo>
                      <a:pt x="34376" y="111981"/>
                      <a:pt x="19698" y="26119"/>
                      <a:pt x="174" y="6261"/>
                    </a:cubicBezTo>
                    <a:lnTo>
                      <a:pt x="0" y="6174"/>
                    </a:lnTo>
                    <a:lnTo>
                      <a:pt x="8462" y="1935"/>
                    </a:lnTo>
                    <a:lnTo>
                      <a:pt x="154138" y="1935"/>
                    </a:lnTo>
                    <a:lnTo>
                      <a:pt x="179762" y="1935"/>
                    </a:lnTo>
                    <a:lnTo>
                      <a:pt x="321296" y="1935"/>
                    </a:lnTo>
                    <a:lnTo>
                      <a:pt x="325438" y="1935"/>
                    </a:lnTo>
                    <a:lnTo>
                      <a:pt x="466972" y="1935"/>
                    </a:lnTo>
                    <a:lnTo>
                      <a:pt x="492596" y="1935"/>
                    </a:lnTo>
                    <a:lnTo>
                      <a:pt x="590356" y="1935"/>
                    </a:lnTo>
                    <a:lnTo>
                      <a:pt x="590360" y="1933"/>
                    </a:lnTo>
                    <a:lnTo>
                      <a:pt x="761660" y="1933"/>
                    </a:lnTo>
                    <a:lnTo>
                      <a:pt x="761664" y="1935"/>
                    </a:lnTo>
                    <a:lnTo>
                      <a:pt x="856624" y="1935"/>
                    </a:lnTo>
                    <a:lnTo>
                      <a:pt x="882248" y="1935"/>
                    </a:lnTo>
                    <a:lnTo>
                      <a:pt x="1023784" y="1935"/>
                    </a:lnTo>
                    <a:lnTo>
                      <a:pt x="1027924" y="1935"/>
                    </a:lnTo>
                    <a:lnTo>
                      <a:pt x="1169460" y="1935"/>
                    </a:lnTo>
                    <a:lnTo>
                      <a:pt x="1195084" y="1935"/>
                    </a:lnTo>
                    <a:lnTo>
                      <a:pt x="1288428" y="1935"/>
                    </a:lnTo>
                    <a:lnTo>
                      <a:pt x="1288474" y="2200"/>
                    </a:lnTo>
                    <a:close/>
                  </a:path>
                </a:pathLst>
              </a:custGeom>
              <a:solidFill>
                <a:srgbClr val="FFFF00">
                  <a:alpha val="72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8E909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82ABB34-B7E7-4004-A44A-B531B3467C53}"/>
                </a:ext>
              </a:extLst>
            </p:cNvPr>
            <p:cNvSpPr txBox="1"/>
            <p:nvPr/>
          </p:nvSpPr>
          <p:spPr>
            <a:xfrm>
              <a:off x="5769179" y="1556091"/>
              <a:ext cx="7165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I trust you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86FDF2-8485-4346-9F2F-96BF5D3BE2D2}"/>
                </a:ext>
              </a:extLst>
            </p:cNvPr>
            <p:cNvSpPr txBox="1"/>
            <p:nvPr/>
          </p:nvSpPr>
          <p:spPr>
            <a:xfrm>
              <a:off x="6304974" y="1815001"/>
              <a:ext cx="7165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attestation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3CD0CC0-2B9D-44AC-B6BD-8086E62FD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357" y="2008502"/>
              <a:ext cx="888704" cy="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D5D68-9BCA-45B9-B134-9D5E9BD7327E}"/>
              </a:ext>
            </a:extLst>
          </p:cNvPr>
          <p:cNvGrpSpPr/>
          <p:nvPr/>
        </p:nvGrpSpPr>
        <p:grpSpPr>
          <a:xfrm>
            <a:off x="6711010" y="2725996"/>
            <a:ext cx="1639254" cy="1419135"/>
            <a:chOff x="6577909" y="2725996"/>
            <a:chExt cx="1639254" cy="14191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8D2FFC2-31CC-468F-931C-C8CE1E5DB3F4}"/>
                </a:ext>
              </a:extLst>
            </p:cNvPr>
            <p:cNvSpPr/>
            <p:nvPr/>
          </p:nvSpPr>
          <p:spPr>
            <a:xfrm>
              <a:off x="6795109" y="2755595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11" y="4005131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86523" y="2968250"/>
              <a:ext cx="127848" cy="131289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44937" y="3322328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9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28849" y="2765936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577909" y="3464659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21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309EE82-1952-4F57-A1FF-975975C41417}"/>
                </a:ext>
              </a:extLst>
            </p:cNvPr>
            <p:cNvSpPr/>
            <p:nvPr/>
          </p:nvSpPr>
          <p:spPr>
            <a:xfrm>
              <a:off x="7744965" y="2725996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EBB73-A7EE-4847-8535-EA534F8B0812}"/>
                </a:ext>
              </a:extLst>
            </p:cNvPr>
            <p:cNvSpPr/>
            <p:nvPr/>
          </p:nvSpPr>
          <p:spPr>
            <a:xfrm>
              <a:off x="7785007" y="3805548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89CFE4-4C39-4903-8FF7-79E29A9FB237}"/>
                </a:ext>
              </a:extLst>
            </p:cNvPr>
            <p:cNvSpPr/>
            <p:nvPr/>
          </p:nvSpPr>
          <p:spPr>
            <a:xfrm>
              <a:off x="7744965" y="3224629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016AA6-B935-442B-BFF5-CE858E4223AD}"/>
                </a:ext>
              </a:extLst>
            </p:cNvPr>
            <p:cNvSpPr/>
            <p:nvPr/>
          </p:nvSpPr>
          <p:spPr>
            <a:xfrm>
              <a:off x="6817835" y="3371972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33EECC9-B0E1-4096-828E-E4D70C76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456717" y="3904681"/>
              <a:ext cx="136422" cy="12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BDB7EC-834C-40C4-A387-E6BA327F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13F99-7C65-466C-B442-5638DD02C69F}"/>
              </a:ext>
            </a:extLst>
          </p:cNvPr>
          <p:cNvSpPr/>
          <p:nvPr/>
        </p:nvSpPr>
        <p:spPr>
          <a:xfrm>
            <a:off x="2508580" y="1514786"/>
            <a:ext cx="1660350" cy="459845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345DDCB-2652-4E50-A198-A666727200C8}"/>
              </a:ext>
            </a:extLst>
          </p:cNvPr>
          <p:cNvSpPr/>
          <p:nvPr/>
        </p:nvSpPr>
        <p:spPr>
          <a:xfrm>
            <a:off x="2502962" y="1517992"/>
            <a:ext cx="1665968" cy="902857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3680B9-1770-4A6D-AA46-F959BBC842D5}"/>
              </a:ext>
            </a:extLst>
          </p:cNvPr>
          <p:cNvSpPr/>
          <p:nvPr/>
        </p:nvSpPr>
        <p:spPr>
          <a:xfrm>
            <a:off x="2514389" y="1506071"/>
            <a:ext cx="1658134" cy="1371892"/>
          </a:xfrm>
          <a:prstGeom prst="rect">
            <a:avLst/>
          </a:prstGeom>
          <a:noFill/>
          <a:ln>
            <a:solidFill>
              <a:schemeClr val="accent6">
                <a:alpha val="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9A9A1E-5225-4224-B461-9DF280F61088}"/>
              </a:ext>
            </a:extLst>
          </p:cNvPr>
          <p:cNvSpPr/>
          <p:nvPr/>
        </p:nvSpPr>
        <p:spPr>
          <a:xfrm>
            <a:off x="2508580" y="1521558"/>
            <a:ext cx="1660350" cy="1352839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F3F77744-3F4C-425C-8902-C3736051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516D6C7C-0CE5-4D36-87AD-EF293FFD4F97}"/>
              </a:ext>
            </a:extLst>
          </p:cNvPr>
          <p:cNvSpPr txBox="1"/>
          <p:nvPr/>
        </p:nvSpPr>
        <p:spPr>
          <a:xfrm>
            <a:off x="2480476" y="1614028"/>
            <a:ext cx="17262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  <a:endParaRPr kumimoji="0" lang="en-US" sz="1100" b="0" i="0" u="none" strike="noStrike" kern="0" cap="none" spc="0" normalizeH="0" baseline="-2500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5158A-488D-4668-B2BB-78CA4365A68B}"/>
              </a:ext>
            </a:extLst>
          </p:cNvPr>
          <p:cNvSpPr/>
          <p:nvPr/>
        </p:nvSpPr>
        <p:spPr>
          <a:xfrm flipH="1">
            <a:off x="2548629" y="2016139"/>
            <a:ext cx="1589984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indent="5397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Process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AFF31B-AB04-472A-AAD6-3C69F7197D76}"/>
              </a:ext>
            </a:extLst>
          </p:cNvPr>
          <p:cNvSpPr/>
          <p:nvPr/>
        </p:nvSpPr>
        <p:spPr>
          <a:xfrm flipH="1">
            <a:off x="2548625" y="2470984"/>
            <a:ext cx="1589987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7F7F7F"/>
                </a:solidFill>
                <a:latin typeface="CiscoSansTT Light"/>
              </a:rPr>
              <a:t>(or container)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3E66F-B681-4E95-BE29-752964E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7" y="328796"/>
            <a:ext cx="8345488" cy="731837"/>
          </a:xfrm>
        </p:spPr>
        <p:txBody>
          <a:bodyPr/>
          <a:lstStyle/>
          <a:p>
            <a:r>
              <a:rPr lang="en-US" dirty="0"/>
              <a:t>Categorizing Confidential Compute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B7F72-F4F1-4C73-9AAD-09C4E9B45D44}"/>
              </a:ext>
            </a:extLst>
          </p:cNvPr>
          <p:cNvSpPr txBox="1"/>
          <p:nvPr/>
        </p:nvSpPr>
        <p:spPr>
          <a:xfrm>
            <a:off x="5374327" y="1114812"/>
            <a:ext cx="2037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sng" dirty="0">
                <a:effectLst/>
                <a:latin typeface="+mj-lt"/>
              </a:rPr>
              <a:t>Value proposition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D157-E58B-4CB2-87F0-30F171E5EA44}"/>
              </a:ext>
            </a:extLst>
          </p:cNvPr>
          <p:cNvSpPr/>
          <p:nvPr/>
        </p:nvSpPr>
        <p:spPr>
          <a:xfrm flipH="1">
            <a:off x="2548629" y="1562221"/>
            <a:ext cx="1589984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wrap="none" lIns="182880" tIns="91440" rIns="18288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Application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2D60-E251-43C0-B7B8-2F9C9A04E585}"/>
              </a:ext>
            </a:extLst>
          </p:cNvPr>
          <p:cNvSpPr/>
          <p:nvPr/>
        </p:nvSpPr>
        <p:spPr>
          <a:xfrm flipH="1">
            <a:off x="2548623" y="2920737"/>
            <a:ext cx="1589990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58738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VM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FF3CE-E534-4EAE-ADAD-96DB97FC2841}"/>
              </a:ext>
            </a:extLst>
          </p:cNvPr>
          <p:cNvSpPr/>
          <p:nvPr/>
        </p:nvSpPr>
        <p:spPr>
          <a:xfrm flipH="1">
            <a:off x="2548619" y="3372801"/>
            <a:ext cx="1589993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112713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Host OS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FDBD5C-21C6-494B-B6EC-5C7CC639C40A}"/>
              </a:ext>
            </a:extLst>
          </p:cNvPr>
          <p:cNvGrpSpPr/>
          <p:nvPr/>
        </p:nvGrpSpPr>
        <p:grpSpPr>
          <a:xfrm>
            <a:off x="564139" y="2876072"/>
            <a:ext cx="972049" cy="843721"/>
            <a:chOff x="564139" y="2876072"/>
            <a:chExt cx="972049" cy="84372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B98A219-67E4-4DE9-9D96-284B12B6B374}"/>
                </a:ext>
              </a:extLst>
            </p:cNvPr>
            <p:cNvSpPr txBox="1"/>
            <p:nvPr/>
          </p:nvSpPr>
          <p:spPr>
            <a:xfrm flipH="1">
              <a:off x="564139" y="3378453"/>
              <a:ext cx="972049" cy="34134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Host root admin or</a:t>
              </a:r>
            </a:p>
            <a:p>
              <a:r>
                <a:rPr lang="en-US" dirty="0"/>
                <a:t>privileged process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8B7DD-AA5D-44F6-9D22-1D4CA313E2E0}"/>
                </a:ext>
              </a:extLst>
            </p:cNvPr>
            <p:cNvSpPr txBox="1"/>
            <p:nvPr/>
          </p:nvSpPr>
          <p:spPr>
            <a:xfrm flipH="1">
              <a:off x="564141" y="3176333"/>
              <a:ext cx="892535" cy="158008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VM orchestration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B91F51-931E-4113-91C9-E5F66C82D106}"/>
                </a:ext>
              </a:extLst>
            </p:cNvPr>
            <p:cNvSpPr txBox="1"/>
            <p:nvPr/>
          </p:nvSpPr>
          <p:spPr>
            <a:xfrm flipH="1">
              <a:off x="572168" y="2876072"/>
              <a:ext cx="804998" cy="19361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0" i="0" dirty="0">
                  <a:effectLst/>
                  <a:latin typeface="Arial Narrow" panose="020B0606020202030204" pitchFamily="34" charset="0"/>
                </a:rPr>
                <a:t>Peer guest VM 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172044-4D79-4BDA-80B1-38EAD2348C6F}"/>
              </a:ext>
            </a:extLst>
          </p:cNvPr>
          <p:cNvCxnSpPr>
            <a:cxnSpLocks/>
          </p:cNvCxnSpPr>
          <p:nvPr/>
        </p:nvCxnSpPr>
        <p:spPr>
          <a:xfrm flipV="1">
            <a:off x="2755610" y="2636360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56DFD3-5EA3-473B-99FB-C1D8F13B848C}"/>
              </a:ext>
            </a:extLst>
          </p:cNvPr>
          <p:cNvSpPr/>
          <p:nvPr/>
        </p:nvSpPr>
        <p:spPr>
          <a:xfrm flipH="1">
            <a:off x="2548625" y="2469469"/>
            <a:ext cx="1589987" cy="381661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(or container)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61AA325-0775-48FB-A9D8-97FD19B66300}"/>
              </a:ext>
            </a:extLst>
          </p:cNvPr>
          <p:cNvGrpSpPr/>
          <p:nvPr/>
        </p:nvGrpSpPr>
        <p:grpSpPr>
          <a:xfrm flipH="1">
            <a:off x="2724876" y="2772262"/>
            <a:ext cx="61741" cy="75662"/>
            <a:chOff x="663459" y="1451605"/>
            <a:chExt cx="383092" cy="314004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8D443F82-B015-415D-BDEC-F08A08A12CF0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1C4F79E-0DFF-4CF1-8A81-8FA2CB59AED9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D644C8A-DC94-4D00-8A80-561DD9388E67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5C0056F-9A23-4A35-8299-21728641B6C0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CA9F59-7558-42FE-9F96-32C5CC148979}"/>
              </a:ext>
            </a:extLst>
          </p:cNvPr>
          <p:cNvCxnSpPr>
            <a:cxnSpLocks/>
          </p:cNvCxnSpPr>
          <p:nvPr/>
        </p:nvCxnSpPr>
        <p:spPr>
          <a:xfrm flipV="1">
            <a:off x="2755610" y="2059703"/>
            <a:ext cx="0" cy="33404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7DD97-A6F6-4B34-8BD1-D448445521FF}"/>
              </a:ext>
            </a:extLst>
          </p:cNvPr>
          <p:cNvGrpSpPr/>
          <p:nvPr/>
        </p:nvGrpSpPr>
        <p:grpSpPr>
          <a:xfrm>
            <a:off x="563115" y="2365901"/>
            <a:ext cx="2144129" cy="546363"/>
            <a:chOff x="563115" y="2365901"/>
            <a:chExt cx="2144129" cy="546363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120EB8B8-D37E-48A1-84D4-0B19AC7A0A58}"/>
                </a:ext>
              </a:extLst>
            </p:cNvPr>
            <p:cNvSpPr/>
            <p:nvPr/>
          </p:nvSpPr>
          <p:spPr>
            <a:xfrm rot="10800000" flipH="1">
              <a:off x="2689911" y="2365901"/>
              <a:ext cx="17333" cy="1101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AA0194-7A09-411B-98CF-B2AFFB47EAA4}"/>
                </a:ext>
              </a:extLst>
            </p:cNvPr>
            <p:cNvSpPr txBox="1"/>
            <p:nvPr/>
          </p:nvSpPr>
          <p:spPr>
            <a:xfrm flipH="1">
              <a:off x="563115" y="2533865"/>
              <a:ext cx="1167973" cy="378399"/>
            </a:xfrm>
            <a:prstGeom prst="rect">
              <a:avLst/>
            </a:prstGeom>
            <a:noFill/>
          </p:spPr>
          <p:txBody>
            <a:bodyPr wrap="none" lIns="9144" tIns="0" rIns="9144" bIns="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Guest VM Operator or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privileged process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3BDAF1-0A63-44DD-A3C3-16DA1907B6D3}"/>
              </a:ext>
            </a:extLst>
          </p:cNvPr>
          <p:cNvGrpSpPr/>
          <p:nvPr/>
        </p:nvGrpSpPr>
        <p:grpSpPr>
          <a:xfrm>
            <a:off x="3345647" y="4049071"/>
            <a:ext cx="5356668" cy="693059"/>
            <a:chOff x="3461421" y="4044639"/>
            <a:chExt cx="5356668" cy="6930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9368C-A565-49CE-915B-D5769E003335}"/>
                </a:ext>
              </a:extLst>
            </p:cNvPr>
            <p:cNvSpPr txBox="1"/>
            <p:nvPr/>
          </p:nvSpPr>
          <p:spPr>
            <a:xfrm>
              <a:off x="4832181" y="4331781"/>
              <a:ext cx="34688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can’t lie about security measurements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49710970-8C2C-42A7-A3B0-CB440B76055E}"/>
                </a:ext>
              </a:extLst>
            </p:cNvPr>
            <p:cNvSpPr/>
            <p:nvPr/>
          </p:nvSpPr>
          <p:spPr>
            <a:xfrm>
              <a:off x="8166900" y="4412402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EDFC6A-75BB-47B2-8388-55DDF5AB44D7}"/>
                </a:ext>
              </a:extLst>
            </p:cNvPr>
            <p:cNvSpPr txBox="1"/>
            <p:nvPr/>
          </p:nvSpPr>
          <p:spPr>
            <a:xfrm>
              <a:off x="8280987" y="4429844"/>
              <a:ext cx="537102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TPM2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6FE6AEF-703D-4FC2-946A-3E582DAACC7F}"/>
                </a:ext>
              </a:extLst>
            </p:cNvPr>
            <p:cNvSpPr txBox="1"/>
            <p:nvPr/>
          </p:nvSpPr>
          <p:spPr>
            <a:xfrm>
              <a:off x="3461421" y="4374522"/>
              <a:ext cx="1409741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iscoSansTT Light" panose="020B0503020201020303" pitchFamily="34" charset="0"/>
                </a:rPr>
                <a:t>Hardware Security Module (HSM)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  <a:latin typeface="CiscoSansTT Light" panose="020B0503020201020303" pitchFamily="34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4A219E0-4554-4B4D-8F66-65645B6EF317}"/>
                </a:ext>
              </a:extLst>
            </p:cNvPr>
            <p:cNvGrpSpPr/>
            <p:nvPr/>
          </p:nvGrpSpPr>
          <p:grpSpPr>
            <a:xfrm flipH="1">
              <a:off x="3887563" y="4044639"/>
              <a:ext cx="397141" cy="367763"/>
              <a:chOff x="4510392" y="4195878"/>
              <a:chExt cx="380883" cy="35270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0A524C5D-7927-4DFE-8ACB-1FB791C2FA11}"/>
                  </a:ext>
                </a:extLst>
              </p:cNvPr>
              <p:cNvGrpSpPr/>
              <p:nvPr/>
            </p:nvGrpSpPr>
            <p:grpSpPr>
              <a:xfrm>
                <a:off x="4510392" y="4195878"/>
                <a:ext cx="352708" cy="352708"/>
                <a:chOff x="8352272" y="4990743"/>
                <a:chExt cx="843121" cy="843121"/>
              </a:xfrm>
            </p:grpSpPr>
            <p:pic>
              <p:nvPicPr>
                <p:cNvPr id="264" name="Picture 2" descr="http://www.pdev.se/wp-content/uploads/2015/09/onboard-icon.png">
                  <a:extLst>
                    <a:ext uri="{FF2B5EF4-FFF2-40B4-BE49-F238E27FC236}">
                      <a16:creationId xmlns:a16="http://schemas.microsoft.com/office/drawing/2014/main" id="{0E6DEA19-D83D-4EA0-954A-9BDE18A5D9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2272" y="4990743"/>
                  <a:ext cx="843121" cy="8431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222EAC08-FFDB-4B77-BF8C-1F0E66BF9F0F}"/>
                    </a:ext>
                  </a:extLst>
                </p:cNvPr>
                <p:cNvSpPr/>
                <p:nvPr/>
              </p:nvSpPr>
              <p:spPr>
                <a:xfrm>
                  <a:off x="8372607" y="5162135"/>
                  <a:ext cx="812396" cy="494468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 kern="0" dirty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49B96C8B-E943-44DB-99A0-B65D1DEC2111}"/>
                  </a:ext>
                </a:extLst>
              </p:cNvPr>
              <p:cNvSpPr/>
              <p:nvPr/>
            </p:nvSpPr>
            <p:spPr>
              <a:xfrm>
                <a:off x="4735655" y="4265712"/>
                <a:ext cx="155620" cy="194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86F173-96CD-49EC-9A55-F40594EFEAC3}"/>
              </a:ext>
            </a:extLst>
          </p:cNvPr>
          <p:cNvGrpSpPr/>
          <p:nvPr/>
        </p:nvGrpSpPr>
        <p:grpSpPr>
          <a:xfrm>
            <a:off x="477584" y="1230557"/>
            <a:ext cx="1302611" cy="530495"/>
            <a:chOff x="-681336" y="1455827"/>
            <a:chExt cx="1302611" cy="530495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B524456-11C3-4B57-AA42-0E19CC5B98B9}"/>
                </a:ext>
              </a:extLst>
            </p:cNvPr>
            <p:cNvSpPr txBox="1"/>
            <p:nvPr/>
          </p:nvSpPr>
          <p:spPr>
            <a:xfrm flipH="1">
              <a:off x="-681336" y="1724712"/>
              <a:ext cx="1302611" cy="261610"/>
            </a:xfrm>
            <a:prstGeom prst="rect">
              <a:avLst/>
            </a:prstGeom>
            <a:noFill/>
          </p:spPr>
          <p:txBody>
            <a:bodyPr wrap="square" rIns="9144">
              <a:spAutoFit/>
            </a:bodyPr>
            <a:lstStyle/>
            <a:p>
              <a:pPr algn="ctr"/>
              <a:r>
                <a:rPr lang="en-US" sz="1100" i="0" dirty="0">
                  <a:effectLst/>
                  <a:latin typeface="Arial Narrow" panose="020B0606020202030204" pitchFamily="34" charset="0"/>
                </a:rPr>
                <a:t>Deny visibility to rogue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9779AD-DD00-4BBD-8985-CFD7693A8716}"/>
                </a:ext>
              </a:extLst>
            </p:cNvPr>
            <p:cNvGrpSpPr/>
            <p:nvPr/>
          </p:nvGrpSpPr>
          <p:grpSpPr>
            <a:xfrm>
              <a:off x="286840" y="1455827"/>
              <a:ext cx="294314" cy="346364"/>
              <a:chOff x="3843655" y="4445021"/>
              <a:chExt cx="401562" cy="49296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734440-B66F-438C-9398-549400A4392D}"/>
                  </a:ext>
                </a:extLst>
              </p:cNvPr>
              <p:cNvSpPr/>
              <p:nvPr/>
            </p:nvSpPr>
            <p:spPr>
              <a:xfrm>
                <a:off x="3933334" y="4595162"/>
                <a:ext cx="226294" cy="34282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shade val="67500"/>
                      <a:satMod val="115000"/>
                      <a:alpha val="0"/>
                    </a:schemeClr>
                  </a:gs>
                  <a:gs pos="48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4755B7E6-7E52-4C90-A4DD-F72B3B7B9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3655" y="4445021"/>
                <a:ext cx="401562" cy="492967"/>
              </a:xfrm>
              <a:custGeom>
                <a:avLst/>
                <a:gdLst/>
                <a:ahLst/>
                <a:cxnLst>
                  <a:cxn ang="0">
                    <a:pos x="195" y="167"/>
                  </a:cxn>
                  <a:cxn ang="0">
                    <a:pos x="191" y="167"/>
                  </a:cxn>
                  <a:cxn ang="0">
                    <a:pos x="100" y="180"/>
                  </a:cxn>
                  <a:cxn ang="0">
                    <a:pos x="110" y="237"/>
                  </a:cxn>
                  <a:cxn ang="0">
                    <a:pos x="145" y="257"/>
                  </a:cxn>
                  <a:cxn ang="0">
                    <a:pos x="243" y="297"/>
                  </a:cxn>
                  <a:cxn ang="0">
                    <a:pos x="263" y="237"/>
                  </a:cxn>
                  <a:cxn ang="0">
                    <a:pos x="287" y="216"/>
                  </a:cxn>
                  <a:cxn ang="0">
                    <a:pos x="283" y="163"/>
                  </a:cxn>
                  <a:cxn ang="0">
                    <a:pos x="76" y="160"/>
                  </a:cxn>
                  <a:cxn ang="0">
                    <a:pos x="89" y="104"/>
                  </a:cxn>
                  <a:cxn ang="0">
                    <a:pos x="128" y="0"/>
                  </a:cxn>
                  <a:cxn ang="0">
                    <a:pos x="270" y="8"/>
                  </a:cxn>
                  <a:cxn ang="0">
                    <a:pos x="387" y="137"/>
                  </a:cxn>
                  <a:cxn ang="0">
                    <a:pos x="319" y="199"/>
                  </a:cxn>
                  <a:cxn ang="0">
                    <a:pos x="317" y="237"/>
                  </a:cxn>
                  <a:cxn ang="0">
                    <a:pos x="337" y="279"/>
                  </a:cxn>
                  <a:cxn ang="0">
                    <a:pos x="365" y="439"/>
                  </a:cxn>
                  <a:cxn ang="0">
                    <a:pos x="201" y="475"/>
                  </a:cxn>
                  <a:cxn ang="0">
                    <a:pos x="187" y="315"/>
                  </a:cxn>
                  <a:cxn ang="0">
                    <a:pos x="55" y="475"/>
                  </a:cxn>
                  <a:cxn ang="0">
                    <a:pos x="22" y="315"/>
                  </a:cxn>
                  <a:cxn ang="0">
                    <a:pos x="51" y="257"/>
                  </a:cxn>
                  <a:cxn ang="0">
                    <a:pos x="76" y="237"/>
                  </a:cxn>
                  <a:cxn ang="0">
                    <a:pos x="76" y="160"/>
                  </a:cxn>
                  <a:cxn ang="0">
                    <a:pos x="168" y="179"/>
                  </a:cxn>
                  <a:cxn ang="0">
                    <a:pos x="181" y="210"/>
                  </a:cxn>
                  <a:cxn ang="0">
                    <a:pos x="143" y="227"/>
                  </a:cxn>
                  <a:cxn ang="0">
                    <a:pos x="126" y="182"/>
                  </a:cxn>
                  <a:cxn ang="0">
                    <a:pos x="131" y="179"/>
                  </a:cxn>
                  <a:cxn ang="0">
                    <a:pos x="224" y="179"/>
                  </a:cxn>
                  <a:cxn ang="0">
                    <a:pos x="262" y="179"/>
                  </a:cxn>
                  <a:cxn ang="0">
                    <a:pos x="269" y="182"/>
                  </a:cxn>
                  <a:cxn ang="0">
                    <a:pos x="252" y="227"/>
                  </a:cxn>
                  <a:cxn ang="0">
                    <a:pos x="213" y="210"/>
                  </a:cxn>
                  <a:cxn ang="0">
                    <a:pos x="224" y="179"/>
                  </a:cxn>
                </a:cxnLst>
                <a:rect l="0" t="0" r="r" b="b"/>
                <a:pathLst>
                  <a:path w="387" h="475">
                    <a:moveTo>
                      <a:pt x="196" y="167"/>
                    </a:moveTo>
                    <a:cubicBezTo>
                      <a:pt x="195" y="167"/>
                      <a:pt x="195" y="167"/>
                      <a:pt x="195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1" y="167"/>
                      <a:pt x="191" y="167"/>
                      <a:pt x="191" y="167"/>
                    </a:cubicBezTo>
                    <a:cubicBezTo>
                      <a:pt x="160" y="167"/>
                      <a:pt x="131" y="166"/>
                      <a:pt x="105" y="163"/>
                    </a:cubicBezTo>
                    <a:cubicBezTo>
                      <a:pt x="102" y="168"/>
                      <a:pt x="100" y="173"/>
                      <a:pt x="100" y="180"/>
                    </a:cubicBezTo>
                    <a:cubicBezTo>
                      <a:pt x="100" y="216"/>
                      <a:pt x="100" y="216"/>
                      <a:pt x="100" y="216"/>
                    </a:cubicBezTo>
                    <a:cubicBezTo>
                      <a:pt x="100" y="225"/>
                      <a:pt x="104" y="233"/>
                      <a:pt x="110" y="237"/>
                    </a:cubicBezTo>
                    <a:cubicBezTo>
                      <a:pt x="125" y="237"/>
                      <a:pt x="125" y="237"/>
                      <a:pt x="125" y="237"/>
                    </a:cubicBezTo>
                    <a:cubicBezTo>
                      <a:pt x="136" y="237"/>
                      <a:pt x="145" y="246"/>
                      <a:pt x="145" y="257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73" y="313"/>
                      <a:pt x="215" y="313"/>
                      <a:pt x="243" y="297"/>
                    </a:cubicBezTo>
                    <a:cubicBezTo>
                      <a:pt x="243" y="257"/>
                      <a:pt x="243" y="257"/>
                      <a:pt x="243" y="257"/>
                    </a:cubicBezTo>
                    <a:cubicBezTo>
                      <a:pt x="243" y="246"/>
                      <a:pt x="252" y="237"/>
                      <a:pt x="263" y="237"/>
                    </a:cubicBez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3" y="233"/>
                      <a:pt x="287" y="225"/>
                      <a:pt x="287" y="21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73"/>
                      <a:pt x="286" y="168"/>
                      <a:pt x="283" y="163"/>
                    </a:cubicBezTo>
                    <a:cubicBezTo>
                      <a:pt x="257" y="166"/>
                      <a:pt x="227" y="167"/>
                      <a:pt x="196" y="167"/>
                    </a:cubicBezTo>
                    <a:close/>
                    <a:moveTo>
                      <a:pt x="76" y="160"/>
                    </a:moveTo>
                    <a:cubicBezTo>
                      <a:pt x="30" y="154"/>
                      <a:pt x="0" y="145"/>
                      <a:pt x="0" y="137"/>
                    </a:cubicBezTo>
                    <a:cubicBezTo>
                      <a:pt x="1" y="124"/>
                      <a:pt x="36" y="110"/>
                      <a:pt x="89" y="104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4"/>
                      <a:pt x="122" y="0"/>
                      <a:pt x="128" y="0"/>
                    </a:cubicBezTo>
                    <a:cubicBezTo>
                      <a:pt x="172" y="0"/>
                      <a:pt x="216" y="0"/>
                      <a:pt x="260" y="0"/>
                    </a:cubicBezTo>
                    <a:cubicBezTo>
                      <a:pt x="266" y="0"/>
                      <a:pt x="269" y="4"/>
                      <a:pt x="270" y="8"/>
                    </a:cubicBezTo>
                    <a:cubicBezTo>
                      <a:pt x="299" y="104"/>
                      <a:pt x="299" y="104"/>
                      <a:pt x="299" y="104"/>
                    </a:cubicBezTo>
                    <a:cubicBezTo>
                      <a:pt x="352" y="110"/>
                      <a:pt x="387" y="124"/>
                      <a:pt x="387" y="137"/>
                    </a:cubicBezTo>
                    <a:cubicBezTo>
                      <a:pt x="387" y="145"/>
                      <a:pt x="358" y="154"/>
                      <a:pt x="312" y="160"/>
                    </a:cubicBezTo>
                    <a:cubicBezTo>
                      <a:pt x="316" y="172"/>
                      <a:pt x="319" y="185"/>
                      <a:pt x="319" y="199"/>
                    </a:cubicBezTo>
                    <a:cubicBezTo>
                      <a:pt x="319" y="212"/>
                      <a:pt x="316" y="225"/>
                      <a:pt x="312" y="237"/>
                    </a:cubicBezTo>
                    <a:cubicBezTo>
                      <a:pt x="317" y="237"/>
                      <a:pt x="317" y="237"/>
                      <a:pt x="317" y="237"/>
                    </a:cubicBezTo>
                    <a:cubicBezTo>
                      <a:pt x="328" y="237"/>
                      <a:pt x="337" y="246"/>
                      <a:pt x="337" y="257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53" y="281"/>
                      <a:pt x="365" y="296"/>
                      <a:pt x="365" y="315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5" y="459"/>
                      <a:pt x="351" y="475"/>
                      <a:pt x="333" y="475"/>
                    </a:cubicBezTo>
                    <a:cubicBezTo>
                      <a:pt x="201" y="475"/>
                      <a:pt x="201" y="475"/>
                      <a:pt x="201" y="475"/>
                    </a:cubicBezTo>
                    <a:cubicBezTo>
                      <a:pt x="201" y="315"/>
                      <a:pt x="201" y="315"/>
                      <a:pt x="201" y="315"/>
                    </a:cubicBezTo>
                    <a:cubicBezTo>
                      <a:pt x="196" y="315"/>
                      <a:pt x="191" y="315"/>
                      <a:pt x="187" y="315"/>
                    </a:cubicBezTo>
                    <a:cubicBezTo>
                      <a:pt x="187" y="475"/>
                      <a:pt x="187" y="475"/>
                      <a:pt x="187" y="475"/>
                    </a:cubicBezTo>
                    <a:cubicBezTo>
                      <a:pt x="55" y="475"/>
                      <a:pt x="55" y="475"/>
                      <a:pt x="55" y="475"/>
                    </a:cubicBezTo>
                    <a:cubicBezTo>
                      <a:pt x="37" y="475"/>
                      <a:pt x="22" y="459"/>
                      <a:pt x="22" y="439"/>
                    </a:cubicBezTo>
                    <a:cubicBezTo>
                      <a:pt x="22" y="315"/>
                      <a:pt x="22" y="315"/>
                      <a:pt x="22" y="315"/>
                    </a:cubicBezTo>
                    <a:cubicBezTo>
                      <a:pt x="22" y="296"/>
                      <a:pt x="35" y="281"/>
                      <a:pt x="51" y="279"/>
                    </a:cubicBezTo>
                    <a:cubicBezTo>
                      <a:pt x="51" y="257"/>
                      <a:pt x="51" y="257"/>
                      <a:pt x="51" y="257"/>
                    </a:cubicBezTo>
                    <a:cubicBezTo>
                      <a:pt x="51" y="246"/>
                      <a:pt x="60" y="237"/>
                      <a:pt x="71" y="237"/>
                    </a:cubicBezTo>
                    <a:cubicBezTo>
                      <a:pt x="76" y="237"/>
                      <a:pt x="76" y="237"/>
                      <a:pt x="76" y="237"/>
                    </a:cubicBezTo>
                    <a:cubicBezTo>
                      <a:pt x="71" y="225"/>
                      <a:pt x="69" y="212"/>
                      <a:pt x="69" y="199"/>
                    </a:cubicBezTo>
                    <a:cubicBezTo>
                      <a:pt x="69" y="185"/>
                      <a:pt x="71" y="172"/>
                      <a:pt x="76" y="160"/>
                    </a:cubicBezTo>
                    <a:close/>
                    <a:moveTo>
                      <a:pt x="132" y="179"/>
                    </a:moveTo>
                    <a:cubicBezTo>
                      <a:pt x="144" y="179"/>
                      <a:pt x="156" y="179"/>
                      <a:pt x="168" y="179"/>
                    </a:cubicBezTo>
                    <a:cubicBezTo>
                      <a:pt x="180" y="179"/>
                      <a:pt x="181" y="182"/>
                      <a:pt x="181" y="194"/>
                    </a:cubicBezTo>
                    <a:cubicBezTo>
                      <a:pt x="181" y="194"/>
                      <a:pt x="181" y="208"/>
                      <a:pt x="181" y="210"/>
                    </a:cubicBezTo>
                    <a:cubicBezTo>
                      <a:pt x="181" y="219"/>
                      <a:pt x="173" y="227"/>
                      <a:pt x="164" y="227"/>
                    </a:cubicBezTo>
                    <a:cubicBezTo>
                      <a:pt x="143" y="227"/>
                      <a:pt x="143" y="227"/>
                      <a:pt x="143" y="227"/>
                    </a:cubicBezTo>
                    <a:cubicBezTo>
                      <a:pt x="133" y="227"/>
                      <a:pt x="126" y="219"/>
                      <a:pt x="126" y="210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6" y="180"/>
                      <a:pt x="127" y="179"/>
                      <a:pt x="128" y="179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31" y="179"/>
                      <a:pt x="131" y="179"/>
                      <a:pt x="132" y="179"/>
                    </a:cubicBezTo>
                    <a:close/>
                    <a:moveTo>
                      <a:pt x="224" y="179"/>
                    </a:move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268" y="179"/>
                      <a:pt x="269" y="180"/>
                      <a:pt x="269" y="182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9"/>
                      <a:pt x="261" y="227"/>
                      <a:pt x="252" y="227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21" y="227"/>
                      <a:pt x="214" y="219"/>
                      <a:pt x="213" y="210"/>
                    </a:cubicBezTo>
                    <a:cubicBezTo>
                      <a:pt x="213" y="193"/>
                      <a:pt x="213" y="193"/>
                      <a:pt x="213" y="193"/>
                    </a:cubicBezTo>
                    <a:cubicBezTo>
                      <a:pt x="213" y="182"/>
                      <a:pt x="211" y="179"/>
                      <a:pt x="224" y="179"/>
                    </a:cubicBezTo>
                    <a:close/>
                  </a:path>
                </a:pathLst>
              </a:custGeom>
              <a:solidFill>
                <a:srgbClr val="1B170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51428" tIns="25715" rIns="51428" bIns="257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4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91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837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783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729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674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62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56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latin typeface="CiscoSansTT Light"/>
                  <a:cs typeface="CiscoSansTT Light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DFA4B0-A442-4162-A498-EF93D6139977}"/>
                </a:ext>
              </a:extLst>
            </p:cNvPr>
            <p:cNvCxnSpPr>
              <a:cxnSpLocks/>
            </p:cNvCxnSpPr>
            <p:nvPr/>
          </p:nvCxnSpPr>
          <p:spPr>
            <a:xfrm>
              <a:off x="-553319" y="1956949"/>
              <a:ext cx="1125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81622-41E8-4BEC-84D9-DECB74753B1E}"/>
              </a:ext>
            </a:extLst>
          </p:cNvPr>
          <p:cNvSpPr txBox="1"/>
          <p:nvPr/>
        </p:nvSpPr>
        <p:spPr>
          <a:xfrm>
            <a:off x="4451724" y="2478828"/>
            <a:ext cx="326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VM operates as a Walled Garden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33CE92-846B-4EAD-A28B-81D7C05CAD64}"/>
              </a:ext>
            </a:extLst>
          </p:cNvPr>
          <p:cNvSpPr txBox="1"/>
          <p:nvPr/>
        </p:nvSpPr>
        <p:spPr>
          <a:xfrm>
            <a:off x="7562797" y="2559592"/>
            <a:ext cx="115038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SEV, TDX, ACCA, SEV-SNP</a:t>
            </a:r>
            <a:endParaRPr lang="en-US" sz="12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6A442074-DD29-420B-B1CB-9D7FABA85911}"/>
              </a:ext>
            </a:extLst>
          </p:cNvPr>
          <p:cNvSpPr/>
          <p:nvPr/>
        </p:nvSpPr>
        <p:spPr>
          <a:xfrm>
            <a:off x="7395529" y="2579562"/>
            <a:ext cx="167268" cy="332705"/>
          </a:xfrm>
          <a:prstGeom prst="leftBrace">
            <a:avLst>
              <a:gd name="adj1" fmla="val 8333"/>
              <a:gd name="adj2" fmla="val 32418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9EE49D-BE8A-4F84-A4FE-125D38F110C6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1377166" y="2972877"/>
            <a:ext cx="138320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23399A-CBC9-41FC-9D55-1789A6FC3DA1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1456676" y="3255337"/>
            <a:ext cx="1300011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72CB80-9763-44BA-B391-7BF7E1A613B3}"/>
              </a:ext>
            </a:extLst>
          </p:cNvPr>
          <p:cNvCxnSpPr>
            <a:cxnSpLocks/>
            <a:stCxn id="144" idx="1"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EE87E23-293F-4FC5-B0DE-6F528D36D79C}"/>
              </a:ext>
            </a:extLst>
          </p:cNvPr>
          <p:cNvCxnSpPr>
            <a:cxnSpLocks/>
          </p:cNvCxnSpPr>
          <p:nvPr/>
        </p:nvCxnSpPr>
        <p:spPr>
          <a:xfrm>
            <a:off x="2755747" y="2857313"/>
            <a:ext cx="0" cy="697314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D5FF13-4CAC-45CE-B049-074DFC73D0AC}"/>
              </a:ext>
            </a:extLst>
          </p:cNvPr>
          <p:cNvCxnSpPr>
            <a:cxnSpLocks/>
          </p:cNvCxnSpPr>
          <p:nvPr/>
        </p:nvCxnSpPr>
        <p:spPr>
          <a:xfrm>
            <a:off x="1741418" y="2623658"/>
            <a:ext cx="1005326" cy="0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EC6F27-1FD6-4793-9864-75107A1DFE96}"/>
              </a:ext>
            </a:extLst>
          </p:cNvPr>
          <p:cNvCxnSpPr>
            <a:cxnSpLocks/>
          </p:cNvCxnSpPr>
          <p:nvPr/>
        </p:nvCxnSpPr>
        <p:spPr>
          <a:xfrm flipV="1">
            <a:off x="2755610" y="2407373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86C2DD3-3B97-46F9-B600-555A11D4FF76}"/>
              </a:ext>
            </a:extLst>
          </p:cNvPr>
          <p:cNvCxnSpPr>
            <a:cxnSpLocks/>
          </p:cNvCxnSpPr>
          <p:nvPr/>
        </p:nvCxnSpPr>
        <p:spPr>
          <a:xfrm>
            <a:off x="3985082" y="2395946"/>
            <a:ext cx="0" cy="187973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84852E3-13C9-41C0-A8C1-57D78604B53F}"/>
              </a:ext>
            </a:extLst>
          </p:cNvPr>
          <p:cNvSpPr txBox="1"/>
          <p:nvPr/>
        </p:nvSpPr>
        <p:spPr>
          <a:xfrm>
            <a:off x="4451724" y="2022685"/>
            <a:ext cx="399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Each process runs and saves opaquely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BF5B50-8F2E-4698-8634-08A29F6572EB}"/>
              </a:ext>
            </a:extLst>
          </p:cNvPr>
          <p:cNvSpPr txBox="1"/>
          <p:nvPr/>
        </p:nvSpPr>
        <p:spPr>
          <a:xfrm>
            <a:off x="8019921" y="2036236"/>
            <a:ext cx="10645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SGX, TrustZone</a:t>
            </a: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7D59777D-7CE8-4A25-9432-19CBD2363A3A}"/>
              </a:ext>
            </a:extLst>
          </p:cNvPr>
          <p:cNvSpPr/>
          <p:nvPr/>
        </p:nvSpPr>
        <p:spPr>
          <a:xfrm>
            <a:off x="7900560" y="2054351"/>
            <a:ext cx="167268" cy="332705"/>
          </a:xfrm>
          <a:prstGeom prst="leftBrace">
            <a:avLst>
              <a:gd name="adj1" fmla="val 8333"/>
              <a:gd name="adj2" fmla="val 55880"/>
            </a:avLst>
          </a:prstGeom>
          <a:ln>
            <a:solidFill>
              <a:srgbClr val="51923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9119E4-7A7C-435A-8D43-E758A995E740}"/>
              </a:ext>
            </a:extLst>
          </p:cNvPr>
          <p:cNvGrpSpPr/>
          <p:nvPr/>
        </p:nvGrpSpPr>
        <p:grpSpPr>
          <a:xfrm>
            <a:off x="2548629" y="2015175"/>
            <a:ext cx="1589984" cy="381661"/>
            <a:chOff x="2548629" y="2015175"/>
            <a:chExt cx="1589984" cy="38166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17A5495-CC65-4288-9555-45A607C00783}"/>
                </a:ext>
              </a:extLst>
            </p:cNvPr>
            <p:cNvSpPr/>
            <p:nvPr/>
          </p:nvSpPr>
          <p:spPr>
            <a:xfrm flipH="1">
              <a:off x="2548629" y="2015175"/>
              <a:ext cx="1589984" cy="381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ysDash"/>
            </a:ln>
            <a:effectLst/>
          </p:spPr>
          <p:txBody>
            <a:bodyPr lIns="91440" tIns="91440" rIns="182880" bIns="91440" rtlCol="0" anchor="ctr" anchorCtr="0"/>
            <a:lstStyle/>
            <a:p>
              <a:pPr marL="344488" indent="53975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iscoSansTT Light"/>
                </a:rPr>
                <a:t>Process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EF221C-43F4-439C-B9BA-C5FBF3A94FDC}"/>
                </a:ext>
              </a:extLst>
            </p:cNvPr>
            <p:cNvSpPr/>
            <p:nvPr/>
          </p:nvSpPr>
          <p:spPr>
            <a:xfrm>
              <a:off x="2730733" y="2315405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910572-3C2E-4E4F-89BD-95D4F0CD7804}"/>
                </a:ext>
              </a:extLst>
            </p:cNvPr>
            <p:cNvSpPr/>
            <p:nvPr/>
          </p:nvSpPr>
          <p:spPr>
            <a:xfrm flipH="1">
              <a:off x="2727140" y="2311633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08F87-CCD9-4E8C-ABCC-514C35670046}"/>
              </a:ext>
            </a:extLst>
          </p:cNvPr>
          <p:cNvGrpSpPr/>
          <p:nvPr/>
        </p:nvGrpSpPr>
        <p:grpSpPr>
          <a:xfrm>
            <a:off x="583748" y="1578292"/>
            <a:ext cx="8500751" cy="595288"/>
            <a:chOff x="583748" y="1578292"/>
            <a:chExt cx="8500751" cy="59528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9E5424C-1761-4CC7-8094-6B104E2DCFD3}"/>
                </a:ext>
              </a:extLst>
            </p:cNvPr>
            <p:cNvSpPr txBox="1"/>
            <p:nvPr/>
          </p:nvSpPr>
          <p:spPr>
            <a:xfrm>
              <a:off x="4456905" y="1612441"/>
              <a:ext cx="377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Process can’t expose unencrypted objects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B4B13B6D-3AB3-4B4F-8845-75E233351F13}"/>
                </a:ext>
              </a:extLst>
            </p:cNvPr>
            <p:cNvSpPr/>
            <p:nvPr/>
          </p:nvSpPr>
          <p:spPr>
            <a:xfrm>
              <a:off x="7329089" y="1645814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1F5CF3-8F9B-411C-9886-E053C03D21CF}"/>
                </a:ext>
              </a:extLst>
            </p:cNvPr>
            <p:cNvSpPr txBox="1"/>
            <p:nvPr/>
          </p:nvSpPr>
          <p:spPr>
            <a:xfrm>
              <a:off x="7485143" y="1578292"/>
              <a:ext cx="1599356" cy="391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Homomorphic Encryption</a:t>
              </a:r>
            </a:p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(future?)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CF20E-DA95-4DE7-8923-036269F2D1FA}"/>
                </a:ext>
              </a:extLst>
            </p:cNvPr>
            <p:cNvGrpSpPr/>
            <p:nvPr/>
          </p:nvGrpSpPr>
          <p:grpSpPr>
            <a:xfrm flipH="1">
              <a:off x="2676667" y="1847250"/>
              <a:ext cx="114580" cy="75662"/>
              <a:chOff x="569813" y="1451605"/>
              <a:chExt cx="302210" cy="31400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D284E94-5042-4F70-8A5E-175A24BA2C35}"/>
                  </a:ext>
                </a:extLst>
              </p:cNvPr>
              <p:cNvGrpSpPr/>
              <p:nvPr/>
            </p:nvGrpSpPr>
            <p:grpSpPr>
              <a:xfrm>
                <a:off x="569813" y="1451605"/>
                <a:ext cx="175039" cy="314004"/>
                <a:chOff x="780627" y="2146663"/>
                <a:chExt cx="32685" cy="10312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DEE24BC-F96E-4351-BEFB-30D972A5849C}"/>
                    </a:ext>
                  </a:extLst>
                </p:cNvPr>
                <p:cNvSpPr/>
                <p:nvPr/>
              </p:nvSpPr>
              <p:spPr>
                <a:xfrm>
                  <a:off x="780627" y="2146663"/>
                  <a:ext cx="32685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B4F088F-335E-41BD-8021-DE6D5DDDF586}"/>
                    </a:ext>
                  </a:extLst>
                </p:cNvPr>
                <p:cNvSpPr/>
                <p:nvPr/>
              </p:nvSpPr>
              <p:spPr>
                <a:xfrm flipH="1">
                  <a:off x="784070" y="2157454"/>
                  <a:ext cx="27645" cy="85838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A33DDDDB-DB82-401F-A799-1CC9CC2800C5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A5FA52-EC20-4609-991A-132FB9C03C8C}"/>
                </a:ext>
              </a:extLst>
            </p:cNvPr>
            <p:cNvSpPr txBox="1"/>
            <p:nvPr/>
          </p:nvSpPr>
          <p:spPr>
            <a:xfrm flipH="1">
              <a:off x="583748" y="1945825"/>
              <a:ext cx="1167971" cy="227755"/>
            </a:xfrm>
            <a:prstGeom prst="rect">
              <a:avLst/>
            </a:prstGeom>
            <a:noFill/>
          </p:spPr>
          <p:txBody>
            <a:bodyPr wrap="square" lIns="9144" rIns="914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Application developer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E2ADACA-419A-4E35-88B5-CF9D8E68869F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V="1">
              <a:off x="1751719" y="1922913"/>
              <a:ext cx="999348" cy="136790"/>
            </a:xfrm>
            <a:prstGeom prst="bentConnector3">
              <a:avLst>
                <a:gd name="adj1" fmla="val 100515"/>
              </a:avLst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489BAA-BCF5-47EA-B71E-56C01882D2C7}"/>
              </a:ext>
            </a:extLst>
          </p:cNvPr>
          <p:cNvCxnSpPr>
            <a:cxnSpLocks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A picture containing indoor&#10;&#10;Description automatically generated">
            <a:extLst>
              <a:ext uri="{FF2B5EF4-FFF2-40B4-BE49-F238E27FC236}">
                <a16:creationId xmlns:a16="http://schemas.microsoft.com/office/drawing/2014/main" id="{279BE9BA-3B58-482C-BA26-6DEB3588E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108" y="3662142"/>
            <a:ext cx="827044" cy="82704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4C15BFC-8B98-4DC9-A771-051A71635511}"/>
              </a:ext>
            </a:extLst>
          </p:cNvPr>
          <p:cNvSpPr txBox="1"/>
          <p:nvPr/>
        </p:nvSpPr>
        <p:spPr>
          <a:xfrm>
            <a:off x="1933108" y="4423661"/>
            <a:ext cx="74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  <a:cs typeface="CiscoSansTT Thin" charset="0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3704732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00035 0.2067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20679 L 0.00034 0.1216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2161 L -2.22222E-6 -7.40741E-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33" grpId="0" animBg="1"/>
      <p:bldP spid="133" grpId="1" animBg="1"/>
      <p:bldP spid="24" grpId="0" animBg="1"/>
      <p:bldP spid="132" grpId="0" animBg="1"/>
      <p:bldP spid="132" grpId="1" animBg="1"/>
      <p:bldP spid="91" grpId="0" animBg="1"/>
      <p:bldP spid="92" grpId="0" animBg="1"/>
      <p:bldP spid="23" grpId="0"/>
      <p:bldP spid="5" grpId="0" animBg="1"/>
      <p:bldP spid="8" grpId="0" animBg="1"/>
      <p:bldP spid="9" grpId="0" animBg="1"/>
      <p:bldP spid="7" grpId="0" animBg="1"/>
      <p:bldP spid="7" grpId="1" animBg="1"/>
      <p:bldP spid="128" grpId="0"/>
      <p:bldP spid="128" grpId="1"/>
      <p:bldP spid="129" grpId="0"/>
      <p:bldP spid="129" grpId="1"/>
      <p:bldP spid="131" grpId="0" animBg="1"/>
      <p:bldP spid="145" grpId="0"/>
      <p:bldP spid="145" grpId="1"/>
      <p:bldP spid="146" grpId="0"/>
      <p:bldP spid="146" grpId="1"/>
      <p:bldP spid="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 algn="ctr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152211" y="2797417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75279" y="2522745"/>
            <a:ext cx="99571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(AR)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1859599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1875979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189179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044490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target environment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561495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79" y="3043490"/>
            <a:ext cx="2407827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A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Trustworthiness Claims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did Verifier A conclude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this Evidence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00507"/>
            <a:ext cx="1803288" cy="830794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347776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AR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target environment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E59B449-214A-4F56-8003-484DA6F824CE}"/>
              </a:ext>
            </a:extLst>
          </p:cNvPr>
          <p:cNvSpPr/>
          <p:nvPr/>
        </p:nvSpPr>
        <p:spPr>
          <a:xfrm>
            <a:off x="1260868" y="2275342"/>
            <a:ext cx="663825" cy="540965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27B218-DF02-44C7-A4BD-E7CED57570BF}"/>
              </a:ext>
            </a:extLst>
          </p:cNvPr>
          <p:cNvSpPr txBox="1"/>
          <p:nvPr/>
        </p:nvSpPr>
        <p:spPr>
          <a:xfrm>
            <a:off x="1231754" y="2279425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7EDD3F-AFFA-436D-9192-C5C2E5C18B16}"/>
              </a:ext>
            </a:extLst>
          </p:cNvPr>
          <p:cNvSpPr txBox="1"/>
          <p:nvPr/>
        </p:nvSpPr>
        <p:spPr>
          <a:xfrm>
            <a:off x="1331842" y="2686113"/>
            <a:ext cx="499124" cy="59406"/>
          </a:xfrm>
          <a:prstGeom prst="rect">
            <a:avLst/>
          </a:prstGeom>
          <a:solidFill>
            <a:srgbClr val="0D274D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kern="0" dirty="0">
                <a:solidFill>
                  <a:srgbClr val="282828"/>
                </a:solidFill>
                <a:latin typeface="Arial Narrow" panose="020B0606020202030204" pitchFamily="34" charset="0"/>
                <a:cs typeface="+mn-cs"/>
              </a:rPr>
              <a:t>target environment</a:t>
            </a: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Attesting Environment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2B09-4FC7-42CF-BAD5-9EB24465645E}"/>
              </a:ext>
            </a:extLst>
          </p:cNvPr>
          <p:cNvSpPr txBox="1"/>
          <p:nvPr/>
        </p:nvSpPr>
        <p:spPr>
          <a:xfrm>
            <a:off x="5359542" y="3306932"/>
            <a:ext cx="212269" cy="6142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nonce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08C840-2F4C-436A-A18C-B38C602DA60E}"/>
              </a:ext>
            </a:extLst>
          </p:cNvPr>
          <p:cNvSpPr/>
          <p:nvPr/>
        </p:nvSpPr>
        <p:spPr>
          <a:xfrm>
            <a:off x="3993510" y="3545661"/>
            <a:ext cx="1168484" cy="490723"/>
          </a:xfrm>
          <a:prstGeom prst="roundRect">
            <a:avLst>
              <a:gd name="adj" fmla="val 4565"/>
            </a:avLst>
          </a:prstGeom>
          <a:solidFill>
            <a:srgbClr val="364B6B">
              <a:alpha val="16863"/>
            </a:srgbClr>
          </a:solidFill>
          <a:ln w="19050"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5261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720473" y="3943721"/>
            <a:ext cx="212269" cy="6142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nonce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557068"/>
            <a:ext cx="8345488" cy="37628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Attestation Results Augmented Evidence</a:t>
            </a:r>
            <a:br>
              <a:rPr lang="en-US" sz="2800" dirty="0">
                <a:solidFill>
                  <a:schemeClr val="tx2"/>
                </a:solidFill>
                <a:cs typeface="CiscoSansTT Thin" charset="0"/>
              </a:rPr>
            </a:br>
            <a:r>
              <a:rPr lang="en-US" sz="2000" dirty="0">
                <a:solidFill>
                  <a:schemeClr val="tx1"/>
                </a:solidFill>
              </a:rPr>
              <a:t>a.k.a.: </a:t>
            </a:r>
            <a:r>
              <a:rPr lang="en-US" sz="2000" dirty="0">
                <a:solidFill>
                  <a:schemeClr val="tx1"/>
                </a:solidFill>
                <a:cs typeface="CiscoSansTT Thin" charset="0"/>
              </a:rPr>
              <a:t>Things which the Relying Party might Action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59644"/>
              </p:ext>
            </p:extLst>
          </p:nvPr>
        </p:nvGraphicFramePr>
        <p:xfrm>
          <a:off x="2806975" y="1784082"/>
          <a:ext cx="3470907" cy="2894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348680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Attesting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Environment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8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6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184015">
                <a:tc rowSpan="3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Target</a:t>
                      </a:r>
                    </a:p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Environment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target-isolation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3196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2953512" y="1397197"/>
            <a:ext cx="309554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Claims </a:t>
            </a:r>
            <a:r>
              <a:rPr lang="en-US" sz="1600" dirty="0">
                <a:latin typeface="Arial Narrow" panose="020B0606020202030204" pitchFamily="34" charset="0"/>
              </a:rPr>
              <a:t>of the Verifier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273876" y="1388052"/>
            <a:ext cx="2208868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Verified 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instance(s)</a:t>
            </a:r>
            <a:endParaRPr lang="en-US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A01DB4E-2523-4C29-B331-926CD65BD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50697"/>
              </p:ext>
            </p:extLst>
          </p:nvPr>
        </p:nvGraphicFramePr>
        <p:xfrm>
          <a:off x="273876" y="1784082"/>
          <a:ext cx="212621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164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Attester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vendor 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2929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target environment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Bill of Materials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target developer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 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Verifier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verifier id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17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3958D-A030-4715-B16B-F6F833B25E27}"/>
              </a:ext>
            </a:extLst>
          </p:cNvPr>
          <p:cNvSpPr txBox="1"/>
          <p:nvPr/>
        </p:nvSpPr>
        <p:spPr>
          <a:xfrm>
            <a:off x="6692816" y="1401983"/>
            <a:ext cx="182482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endParaRPr lang="en-US" sz="1600" dirty="0"/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0F6AE947-E0D5-4799-898F-70243DCB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20136"/>
              </p:ext>
            </p:extLst>
          </p:nvPr>
        </p:nvGraphicFramePr>
        <p:xfrm>
          <a:off x="6684772" y="1784082"/>
          <a:ext cx="2054287" cy="112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752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117535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Random Number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nonce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Synchronized Clocks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timestamp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tuda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 sync token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Epoch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epoch id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17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60205EE-3C78-4202-ADD6-DF130A720AEA}"/>
              </a:ext>
            </a:extLst>
          </p:cNvPr>
          <p:cNvSpPr txBox="1"/>
          <p:nvPr/>
        </p:nvSpPr>
        <p:spPr>
          <a:xfrm>
            <a:off x="2569316" y="1340480"/>
            <a:ext cx="38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+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AFADD-AF7F-44D8-A577-1EFAC71BD7CD}"/>
              </a:ext>
            </a:extLst>
          </p:cNvPr>
          <p:cNvSpPr txBox="1"/>
          <p:nvPr/>
        </p:nvSpPr>
        <p:spPr>
          <a:xfrm>
            <a:off x="6228980" y="1349624"/>
            <a:ext cx="38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+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2ED659-7861-408E-8530-D303D3A72F52}"/>
              </a:ext>
            </a:extLst>
          </p:cNvPr>
          <p:cNvSpPr/>
          <p:nvPr/>
        </p:nvSpPr>
        <p:spPr>
          <a:xfrm>
            <a:off x="7183165" y="152181"/>
            <a:ext cx="1803288" cy="830794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CAF91C-FBAF-44A6-B19C-A766D9A3BC17}"/>
              </a:ext>
            </a:extLst>
          </p:cNvPr>
          <p:cNvSpPr/>
          <p:nvPr/>
        </p:nvSpPr>
        <p:spPr>
          <a:xfrm>
            <a:off x="7239152" y="243553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DFB435A-4B31-4D70-B12D-89ACDA038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9959" y="259933"/>
            <a:ext cx="1021252" cy="6619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5AA16-D990-4B7D-BEEC-404429A823EE}"/>
              </a:ext>
            </a:extLst>
          </p:cNvPr>
          <p:cNvGrpSpPr/>
          <p:nvPr/>
        </p:nvGrpSpPr>
        <p:grpSpPr>
          <a:xfrm>
            <a:off x="7259865" y="428444"/>
            <a:ext cx="500720" cy="442600"/>
            <a:chOff x="5691243" y="2645076"/>
            <a:chExt cx="1023159" cy="9043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D8EF0-68C4-48B1-B4FE-EEBE3EC1A0FA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C51DA3-F82D-4C5B-9838-8E3C58892F8B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21EF5B-29E0-4B67-8E2F-B66231F925CC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D121AE-4CA0-4373-B166-2BB510CE5570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target environment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F3197-E712-4546-9C70-5AA877A185F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D2BBF3-3BAB-4FD9-9352-70EA5FE2DCB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08FBFF0-C157-4532-AD25-048DEB5D2C9E}"/>
              </a:ext>
            </a:extLst>
          </p:cNvPr>
          <p:cNvSpPr/>
          <p:nvPr/>
        </p:nvSpPr>
        <p:spPr>
          <a:xfrm>
            <a:off x="7772087" y="197335"/>
            <a:ext cx="1168484" cy="490723"/>
          </a:xfrm>
          <a:prstGeom prst="roundRect">
            <a:avLst>
              <a:gd name="adj" fmla="val 4565"/>
            </a:avLst>
          </a:prstGeom>
          <a:solidFill>
            <a:srgbClr val="364B6B">
              <a:alpha val="16863"/>
            </a:srgbClr>
          </a:solidFill>
          <a:ln w="19050"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C34F7D-B634-4FB6-8734-1B572E0E6E0E}"/>
              </a:ext>
            </a:extLst>
          </p:cNvPr>
          <p:cNvSpPr txBox="1"/>
          <p:nvPr/>
        </p:nvSpPr>
        <p:spPr>
          <a:xfrm>
            <a:off x="8250489" y="204291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BFAF29-F5E0-4A01-B09E-3B50BDEFE5D6}"/>
              </a:ext>
            </a:extLst>
          </p:cNvPr>
          <p:cNvSpPr txBox="1"/>
          <p:nvPr/>
        </p:nvSpPr>
        <p:spPr>
          <a:xfrm>
            <a:off x="8499050" y="595395"/>
            <a:ext cx="212269" cy="6142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nonce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0CD0F8-2F35-464A-8481-CC7DCA745708}"/>
              </a:ext>
            </a:extLst>
          </p:cNvPr>
          <p:cNvSpPr txBox="1"/>
          <p:nvPr/>
        </p:nvSpPr>
        <p:spPr>
          <a:xfrm>
            <a:off x="7714432" y="275749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</p:spTree>
    <p:extLst>
      <p:ext uri="{BB962C8B-B14F-4D97-AF65-F5344CB8AC3E}">
        <p14:creationId xmlns:p14="http://schemas.microsoft.com/office/powerpoint/2010/main" val="424958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14083"/>
              </p:ext>
            </p:extLst>
          </p:nvPr>
        </p:nvGraphicFramePr>
        <p:xfrm>
          <a:off x="2013737" y="1000551"/>
          <a:ext cx="5220928" cy="3539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019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283090207"/>
                    </a:ext>
                  </a:extLst>
                </a:gridCol>
                <a:gridCol w="1338170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</a:tblGrid>
              <a:tr h="338430">
                <a:tc rowSpan="2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 anchor="ctr">
                    <a:lnL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Supportable Protection Technologies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2424"/>
                  </a:ext>
                </a:extLst>
              </a:tr>
              <a:tr h="338430">
                <a:tc v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VM-based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HSM-based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ae-instance-unknown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Chip dependent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Chip dependent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415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target-isolation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Chip dependent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52857</TotalTime>
  <Words>745</Words>
  <Application>Microsoft Office PowerPoint</Application>
  <PresentationFormat>On-screen Show (16:9)</PresentationFormat>
  <Paragraphs>301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Helvetica</vt:lpstr>
      <vt:lpstr>CiscoDefault2019_new</vt:lpstr>
      <vt:lpstr>Blue theme 2015 16x9</vt:lpstr>
      <vt:lpstr> Attestation Results for Secure Interactions</vt:lpstr>
      <vt:lpstr>PowerPoint Presentation</vt:lpstr>
      <vt:lpstr>PowerPoint Presentation</vt:lpstr>
      <vt:lpstr>Categorizing Confidential Compute</vt:lpstr>
      <vt:lpstr>Built upon IETF’s draft-ietf-rats-architecture</vt:lpstr>
      <vt:lpstr>Built upon IETF’s draft-ietf-rats-architecture</vt:lpstr>
      <vt:lpstr>Attestation Results Augmented Evidence a.k.a.: Things which the Relying Party might Action</vt:lpstr>
      <vt:lpstr>Normalizing Trustworthiness Claims  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 (evoit)</cp:lastModifiedBy>
  <cp:revision>1633</cp:revision>
  <cp:lastPrinted>2016-04-29T20:31:14Z</cp:lastPrinted>
  <dcterms:created xsi:type="dcterms:W3CDTF">2014-07-09T19:55:36Z</dcterms:created>
  <dcterms:modified xsi:type="dcterms:W3CDTF">2021-06-10T13:33:18Z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