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40" r:id="rId2"/>
    <p:sldId id="485" r:id="rId3"/>
    <p:sldId id="491" r:id="rId4"/>
    <p:sldId id="499" r:id="rId5"/>
    <p:sldId id="492" r:id="rId6"/>
    <p:sldId id="493" r:id="rId7"/>
    <p:sldId id="494" r:id="rId8"/>
    <p:sldId id="495" r:id="rId9"/>
    <p:sldId id="497" r:id="rId10"/>
    <p:sldId id="496" r:id="rId11"/>
    <p:sldId id="490" r:id="rId12"/>
    <p:sldId id="498" r:id="rId13"/>
    <p:sldId id="48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6600"/>
    <a:srgbClr val="FFCC99"/>
    <a:srgbClr val="0F4D92"/>
    <a:srgbClr val="C5D1E0"/>
    <a:srgbClr val="F3F3F3"/>
    <a:srgbClr val="FF1D19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7126" autoAdjust="0"/>
  </p:normalViewPr>
  <p:slideViewPr>
    <p:cSldViewPr snapToGrid="0">
      <p:cViewPr varScale="1">
        <p:scale>
          <a:sx n="73" d="100"/>
          <a:sy n="73" d="100"/>
        </p:scale>
        <p:origin x="22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55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8B88-6EED-411B-B702-85ACD7F7F9B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8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8B88-6EED-411B-B702-85ACD7F7F9B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8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8B88-6EED-411B-B702-85ACD7F7F9B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8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8B88-6EED-411B-B702-85ACD7F7F9B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8B88-6EED-411B-B702-85ACD7F7F9B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8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8B88-6EED-411B-B702-85ACD7F7F9B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8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8B88-6EED-411B-B702-85ACD7F7F9B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8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8B88-6EED-411B-B702-85ACD7F7F9B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8B88-6EED-411B-B702-85ACD7F7F9B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8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8B88-6EED-411B-B702-85ACD7F7F9B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8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8B88-6EED-411B-B702-85ACD7F7F9B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8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8B88-6EED-411B-B702-85ACD7F7F9B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663265"/>
            <a:ext cx="9144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7EECA-1C83-6C45-83D6-4D079D0FAF5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76200"/>
            <a:ext cx="2212975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413" y="76200"/>
            <a:ext cx="6491287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140D7-3C71-1742-AEFB-F5B5412C9B00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94A1E-3510-F44F-BED8-FBEFB14C509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B0F64-89EF-7A42-892D-484BAB952423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492EE-3409-4449-A1A9-21803391433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413" y="990600"/>
            <a:ext cx="4351337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90600"/>
            <a:ext cx="4352925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B7268-F349-8842-B2C6-E5D994E4AE3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0BDCD-C9B5-0945-AF7F-3E94AA7ADAC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64BDA-7C03-0348-A74F-EE75429B1384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5A099-68A2-044B-9162-510493F6B079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41906-1694-444C-9BC0-9D3A13E9E150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B2A15-B8E4-7E4F-8BA5-A4DAD477726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874" y="85614"/>
            <a:ext cx="856246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413" y="990600"/>
            <a:ext cx="8856662" cy="533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149" name="Straight Connector 6"/>
          <p:cNvCxnSpPr>
            <a:cxnSpLocks noChangeShapeType="1"/>
          </p:cNvCxnSpPr>
          <p:nvPr userDrawn="1"/>
        </p:nvCxnSpPr>
        <p:spPr bwMode="auto">
          <a:xfrm flipV="1">
            <a:off x="0" y="6583363"/>
            <a:ext cx="9144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TextBox 3"/>
          <p:cNvSpPr txBox="1"/>
          <p:nvPr userDrawn="1"/>
        </p:nvSpPr>
        <p:spPr>
          <a:xfrm>
            <a:off x="169334" y="6530199"/>
            <a:ext cx="1929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IETF 92   March 26, 2015</a:t>
            </a:r>
            <a:endParaRPr lang="en-US" sz="18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868097" y="6530199"/>
            <a:ext cx="1407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Unified Properties</a:t>
            </a:r>
            <a:endParaRPr lang="en-US" sz="1800" dirty="0"/>
          </a:p>
        </p:txBody>
      </p:sp>
      <p:sp>
        <p:nvSpPr>
          <p:cNvPr id="11" name="Slide Number Placeholder 11"/>
          <p:cNvSpPr txBox="1">
            <a:spLocks/>
          </p:cNvSpPr>
          <p:nvPr userDrawn="1"/>
        </p:nvSpPr>
        <p:spPr>
          <a:xfrm>
            <a:off x="7125758" y="6510865"/>
            <a:ext cx="1905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28174B04-4DAE-EB42-9616-9AE45265018B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2185"/>
            <a:ext cx="7772400" cy="2447353"/>
          </a:xfrm>
        </p:spPr>
        <p:txBody>
          <a:bodyPr/>
          <a:lstStyle/>
          <a:p>
            <a: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Extensible Property Maps for the ALTO Protocol </a:t>
            </a:r>
            <a:r>
              <a:rPr lang="en-US" sz="3600" dirty="0" smtClean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/>
            </a:r>
            <a:br>
              <a:rPr lang="en-US" sz="3600" dirty="0" smtClean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Georgia" charset="0"/>
                <a:ea typeface="ＭＳ Ｐゴシック" charset="0"/>
                <a:cs typeface="ＭＳ Ｐゴシック" charset="0"/>
              </a:rPr>
              <a:t> draft-roome-alto-unified-props-new-00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99749"/>
            <a:ext cx="6400800" cy="270354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noProof="1" smtClean="0"/>
              <a:t>Y. Richard Yang</a:t>
            </a:r>
            <a:endParaRPr lang="en-US" sz="2800" noProof="1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r>
              <a:rPr lang="en-US" dirty="0"/>
              <a:t>IETF </a:t>
            </a:r>
            <a:r>
              <a:rPr lang="en-US" dirty="0" smtClean="0"/>
              <a:t>98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March </a:t>
            </a:r>
            <a:r>
              <a:rPr lang="en-US" dirty="0" smtClean="0"/>
              <a:t>31</a:t>
            </a:r>
            <a:r>
              <a:rPr lang="en-US" dirty="0" smtClean="0"/>
              <a:t>, 2017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6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87413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宋体" pitchFamily="2" charset="-122"/>
              </a:rPr>
              <a:t>Response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25320"/>
            <a:ext cx="8336855" cy="5330462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CN" sz="2400" dirty="0" smtClean="0"/>
              <a:t>Similar to current Endpoint Property service: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HTTP/1.1 200 OK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Content</a:t>
            </a:r>
            <a:r>
              <a:rPr lang="en-US" sz="1600" dirty="0">
                <a:latin typeface="Monaco"/>
                <a:cs typeface="Monaco"/>
              </a:rPr>
              <a:t>-Length: </a:t>
            </a:r>
            <a:r>
              <a:rPr lang="en-US" sz="1600" dirty="0" smtClean="0">
                <a:latin typeface="Monaco"/>
                <a:cs typeface="Monaco"/>
              </a:rPr>
              <a:t>###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Monaco"/>
                <a:cs typeface="Monaco"/>
              </a:rPr>
              <a:t> Content</a:t>
            </a:r>
            <a:r>
              <a:rPr lang="en-US" sz="1600" dirty="0">
                <a:latin typeface="Monaco"/>
                <a:cs typeface="Monaco"/>
              </a:rPr>
              <a:t>-Type: application/</a:t>
            </a:r>
            <a:r>
              <a:rPr lang="en-US" sz="1600" dirty="0" err="1">
                <a:latin typeface="Monaco"/>
                <a:cs typeface="Monaco"/>
              </a:rPr>
              <a:t>alto</a:t>
            </a:r>
            <a:r>
              <a:rPr lang="en-US" sz="1600" dirty="0" err="1" smtClean="0">
                <a:latin typeface="Monaco"/>
                <a:cs typeface="Monaco"/>
              </a:rPr>
              <a:t>-propmap+json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{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"</a:t>
            </a:r>
            <a:r>
              <a:rPr lang="en-US" sz="1600" dirty="0">
                <a:latin typeface="Monaco"/>
                <a:cs typeface="Monaco"/>
              </a:rPr>
              <a:t>meta" :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  "</a:t>
            </a:r>
            <a:r>
              <a:rPr lang="en-US" sz="1600" dirty="0">
                <a:latin typeface="Monaco"/>
                <a:cs typeface="Monaco"/>
              </a:rPr>
              <a:t>dependent-</a:t>
            </a:r>
            <a:r>
              <a:rPr lang="en-US" sz="1600" dirty="0" err="1">
                <a:latin typeface="Monaco"/>
                <a:cs typeface="Monaco"/>
              </a:rPr>
              <a:t>vtags</a:t>
            </a:r>
            <a:r>
              <a:rPr lang="en-US" sz="1600" dirty="0">
                <a:latin typeface="Monaco"/>
                <a:cs typeface="Monaco"/>
              </a:rPr>
              <a:t>" : [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    {</a:t>
            </a:r>
            <a:r>
              <a:rPr lang="en-US" sz="1600" dirty="0">
                <a:latin typeface="Monaco"/>
                <a:cs typeface="Monaco"/>
              </a:rPr>
              <a:t>"resource-id": "my-default-network-map",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     "</a:t>
            </a:r>
            <a:r>
              <a:rPr lang="en-US" sz="1600" dirty="0">
                <a:latin typeface="Monaco"/>
                <a:cs typeface="Monaco"/>
              </a:rPr>
              <a:t>tag": "</a:t>
            </a:r>
            <a:r>
              <a:rPr lang="en-US" sz="1600" dirty="0" smtClean="0">
                <a:latin typeface="Monaco"/>
                <a:cs typeface="Monaco"/>
              </a:rPr>
              <a:t>7915dc0290c2705481c491a2b4ffbec482b3cf62"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}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  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}</a:t>
            </a:r>
            <a:r>
              <a:rPr lang="en-US" sz="1600" dirty="0">
                <a:latin typeface="Monaco"/>
                <a:cs typeface="Monaco"/>
              </a:rPr>
              <a:t>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"property-map"</a:t>
            </a:r>
            <a:r>
              <a:rPr lang="en-US" sz="1600" dirty="0">
                <a:latin typeface="Monaco"/>
                <a:cs typeface="Monaco"/>
              </a:rPr>
              <a:t>: </a:t>
            </a:r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"ipv4:1.2.3.4" </a:t>
            </a:r>
            <a:r>
              <a:rPr lang="en-US" sz="1600" dirty="0">
                <a:latin typeface="Monaco"/>
                <a:cs typeface="Monaco"/>
              </a:rPr>
              <a:t>: { </a:t>
            </a:r>
            <a:r>
              <a:rPr lang="en-US" sz="1600" dirty="0" smtClean="0">
                <a:latin typeface="Monaco"/>
                <a:cs typeface="Monaco"/>
              </a:rPr>
              <a:t>"geo-location</a:t>
            </a:r>
            <a:r>
              <a:rPr lang="en-US" sz="1600" dirty="0">
                <a:latin typeface="Monaco"/>
                <a:cs typeface="Monaco"/>
              </a:rPr>
              <a:t>": "</a:t>
            </a:r>
            <a:r>
              <a:rPr lang="en-US" sz="1600" dirty="0" smtClean="0">
                <a:latin typeface="Monaco"/>
                <a:cs typeface="Monaco"/>
              </a:rPr>
              <a:t>40.1205,</a:t>
            </a:r>
            <a:r>
              <a:rPr lang="en-US" sz="1600" dirty="0">
                <a:latin typeface="Monaco"/>
                <a:cs typeface="Monaco"/>
              </a:rPr>
              <a:t>-</a:t>
            </a:r>
            <a:r>
              <a:rPr lang="en-US" sz="1600" dirty="0" smtClean="0">
                <a:latin typeface="Monaco"/>
                <a:cs typeface="Monaco"/>
              </a:rPr>
              <a:t>74.2519",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            </a:t>
            </a:r>
            <a:r>
              <a:rPr lang="en-US" sz="1600" dirty="0">
                <a:latin typeface="Monaco"/>
                <a:cs typeface="Monaco"/>
              </a:rPr>
              <a:t>"</a:t>
            </a:r>
            <a:r>
              <a:rPr lang="en-US" sz="1600" dirty="0" err="1">
                <a:latin typeface="Monaco"/>
                <a:cs typeface="Monaco"/>
              </a:rPr>
              <a:t>asn</a:t>
            </a:r>
            <a:r>
              <a:rPr lang="en-US" sz="1600" dirty="0">
                <a:latin typeface="Monaco"/>
                <a:cs typeface="Monaco"/>
              </a:rPr>
              <a:t>": 65000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  "pid:mypid2" :   { "geo-location"</a:t>
            </a:r>
            <a:r>
              <a:rPr lang="en-US" sz="1600" dirty="0">
                <a:latin typeface="Monaco"/>
                <a:cs typeface="Monaco"/>
              </a:rPr>
              <a:t>: </a:t>
            </a:r>
            <a:r>
              <a:rPr lang="en-US" sz="1600" dirty="0" smtClean="0">
                <a:latin typeface="Monaco"/>
                <a:cs typeface="Monaco"/>
              </a:rPr>
              <a:t>"40.0,-74.0",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            "</a:t>
            </a:r>
            <a:r>
              <a:rPr lang="en-US" sz="1600" dirty="0" err="1" smtClean="0">
                <a:latin typeface="Monaco"/>
                <a:cs typeface="Monaco"/>
              </a:rPr>
              <a:t>asn</a:t>
            </a:r>
            <a:r>
              <a:rPr lang="en-US" sz="1600" dirty="0" smtClean="0">
                <a:latin typeface="Monaco"/>
                <a:cs typeface="Monaco"/>
              </a:rPr>
              <a:t>": 65000 }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4B0F64-89EF-7A42-892D-484BAB952423}" type="slidenum">
              <a:rPr lang="en-US" smtClean="0"/>
              <a:pPr>
                <a:defRPr/>
              </a:pPr>
              <a:t>10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12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87413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宋体" pitchFamily="2" charset="-122"/>
              </a:rPr>
              <a:t>ALTO Properties Simplify Access To …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336855" cy="48220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DNS:</a:t>
            </a:r>
          </a:p>
          <a:p>
            <a:r>
              <a:rPr lang="en-US" altLang="zh-CN" sz="2400" dirty="0" smtClean="0"/>
              <a:t>Properties for (say) “</a:t>
            </a:r>
            <a:r>
              <a:rPr lang="en-US" altLang="zh-CN" sz="2400" dirty="0" err="1" smtClean="0"/>
              <a:t>dns:ietf.org</a:t>
            </a:r>
            <a:r>
              <a:rPr lang="en-US" altLang="zh-CN" sz="2400" dirty="0" smtClean="0"/>
              <a:t>”: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“address” is preferred address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“addresses” is list of alternate addresses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Properties for the various DNS resource records?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Resolved at ALTO server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altLang="zh-CN" sz="2400" dirty="0" smtClean="0">
                <a:ea typeface="宋体" pitchFamily="2" charset="-122"/>
              </a:rPr>
              <a:t>WHOIS:</a:t>
            </a:r>
            <a:endParaRPr lang="en-US" altLang="zh-CN" sz="2400" dirty="0" smtClean="0"/>
          </a:p>
          <a:p>
            <a:r>
              <a:rPr lang="en-US" altLang="zh-CN" sz="2400" dirty="0" smtClean="0"/>
              <a:t>Properties for (say) “</a:t>
            </a:r>
            <a:r>
              <a:rPr lang="en-US" altLang="zh-CN" sz="2400" dirty="0" err="1" smtClean="0"/>
              <a:t>whois:ietf.org</a:t>
            </a:r>
            <a:r>
              <a:rPr lang="en-US" altLang="zh-CN" sz="2400" dirty="0" smtClean="0"/>
              <a:t>”:</a:t>
            </a:r>
          </a:p>
          <a:p>
            <a:pPr lvl="1"/>
            <a:r>
              <a:rPr lang="en-US" altLang="zh-CN" sz="2000" dirty="0" smtClean="0"/>
              <a:t>“registrant”, “admin” and “tech” could be JSON dictionaries</a:t>
            </a:r>
          </a:p>
          <a:p>
            <a:pPr lvl="1"/>
            <a:r>
              <a:rPr lang="en-US" altLang="zh-CN" sz="2000" dirty="0" smtClean="0"/>
              <a:t>“name-servers” could be list of registered name servers</a:t>
            </a:r>
            <a:endParaRPr lang="en-US" altLang="zh-CN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4B0F64-89EF-7A42-892D-484BAB952423}" type="slidenum">
              <a:rPr lang="en-US" smtClean="0"/>
              <a:pPr>
                <a:defRPr/>
              </a:pPr>
              <a:t>11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87413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宋体" pitchFamily="2" charset="-122"/>
              </a:rPr>
              <a:t>Effect On Current Documents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336855" cy="48220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RFC 7285:</a:t>
            </a:r>
          </a:p>
          <a:p>
            <a:r>
              <a:rPr lang="en-US" altLang="zh-CN" sz="2400" dirty="0" smtClean="0"/>
              <a:t>Deprecate the current Endpoint Property Service</a:t>
            </a:r>
          </a:p>
          <a:p>
            <a:r>
              <a:rPr lang="en-US" altLang="zh-CN" sz="2400" dirty="0" smtClean="0">
                <a:ea typeface="宋体" pitchFamily="2" charset="-122"/>
              </a:rPr>
              <a:t>Do not define any new resource-specific properties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altLang="zh-CN" sz="2400" dirty="0" smtClean="0">
                <a:ea typeface="宋体" pitchFamily="2" charset="-122"/>
              </a:rPr>
              <a:t>PID Properties Draft:</a:t>
            </a:r>
            <a:endParaRPr lang="en-US" altLang="zh-CN" sz="2400" dirty="0" smtClean="0"/>
          </a:p>
          <a:p>
            <a:r>
              <a:rPr lang="en-US" altLang="zh-CN" sz="2400" dirty="0" smtClean="0"/>
              <a:t>Extend this Property Map service</a:t>
            </a:r>
          </a:p>
          <a:p>
            <a:r>
              <a:rPr lang="en-US" altLang="zh-CN" sz="2400" dirty="0" smtClean="0"/>
              <a:t>Define the “</a:t>
            </a:r>
            <a:r>
              <a:rPr lang="en-US" altLang="zh-CN" sz="2400" dirty="0" err="1" smtClean="0"/>
              <a:t>pid</a:t>
            </a:r>
            <a:r>
              <a:rPr lang="en-US" altLang="zh-CN" sz="2400" dirty="0" smtClean="0"/>
              <a:t>” and “</a:t>
            </a:r>
            <a:r>
              <a:rPr lang="en-US" altLang="zh-CN" sz="2400" dirty="0" err="1" smtClean="0"/>
              <a:t>cidr</a:t>
            </a:r>
            <a:r>
              <a:rPr lang="en-US" altLang="zh-CN" sz="2400" dirty="0" smtClean="0"/>
              <a:t>” entity types</a:t>
            </a:r>
          </a:p>
          <a:p>
            <a:r>
              <a:rPr lang="en-US" altLang="zh-CN" sz="2400" dirty="0" smtClean="0"/>
              <a:t>Define inheritance between </a:t>
            </a:r>
            <a:r>
              <a:rPr lang="en-US" altLang="zh-CN" sz="2400" dirty="0" err="1" smtClean="0"/>
              <a:t>pids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cidrs</a:t>
            </a:r>
            <a:r>
              <a:rPr lang="en-US" altLang="zh-CN" sz="2400" dirty="0" smtClean="0"/>
              <a:t> and endpoints</a:t>
            </a:r>
            <a:endParaRPr lang="en-US" altLang="zh-CN" sz="2400" dirty="0"/>
          </a:p>
          <a:p>
            <a:pPr marL="0" indent="0">
              <a:spcBef>
                <a:spcPts val="1176"/>
              </a:spcBef>
              <a:buNone/>
            </a:pPr>
            <a:r>
              <a:rPr lang="en-US" altLang="zh-CN" sz="2400" dirty="0" smtClean="0">
                <a:ea typeface="宋体" pitchFamily="2" charset="-122"/>
              </a:rPr>
              <a:t>New Properties Drafts:</a:t>
            </a:r>
          </a:p>
          <a:p>
            <a:r>
              <a:rPr lang="en-US" altLang="zh-CN" sz="2400" dirty="0" smtClean="0"/>
              <a:t>Define the entity types for those properties </a:t>
            </a:r>
            <a:endParaRPr lang="en-US" altLang="zh-C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4B0F64-89EF-7A42-892D-484BAB952423}" type="slidenum">
              <a:rPr lang="en-US" smtClean="0"/>
              <a:pPr>
                <a:defRPr/>
              </a:pPr>
              <a:t>12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44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87413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宋体" pitchFamily="2" charset="-122"/>
              </a:rPr>
              <a:t>What Next?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336855" cy="4822031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Do you like this approach?</a:t>
            </a:r>
          </a:p>
          <a:p>
            <a:r>
              <a:rPr lang="en-US" altLang="zh-CN" sz="2400" dirty="0" smtClean="0"/>
              <a:t>If so, write draft &amp; circulate via mailing 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4B0F64-89EF-7A42-892D-484BAB952423}" type="slidenum">
              <a:rPr lang="en-US" smtClean="0"/>
              <a:pPr>
                <a:defRPr/>
              </a:pPr>
              <a:t>13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4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87413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宋体" pitchFamily="2" charset="-122"/>
              </a:rPr>
              <a:t>Motivation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336855" cy="506438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In the beginning there were Endpoint Properties (EPs).</a:t>
            </a:r>
          </a:p>
          <a:p>
            <a:r>
              <a:rPr lang="en-US" altLang="zh-CN" sz="2400" dirty="0" smtClean="0">
                <a:ea typeface="宋体" pitchFamily="2" charset="-122"/>
              </a:rPr>
              <a:t>EPs were independent of the Network Map, but there was only one Network Map, so it was moot.</a:t>
            </a:r>
          </a:p>
          <a:p>
            <a:r>
              <a:rPr lang="en-US" altLang="zh-CN" sz="2400" dirty="0" smtClean="0">
                <a:ea typeface="宋体" pitchFamily="2" charset="-122"/>
              </a:rPr>
              <a:t>And then we added multiple Network Maps, and </a:t>
            </a:r>
            <a:r>
              <a:rPr lang="en-US" altLang="zh-CN" sz="2400" dirty="0">
                <a:ea typeface="宋体" pitchFamily="2" charset="-122"/>
              </a:rPr>
              <a:t>“resource-specific” </a:t>
            </a:r>
            <a:r>
              <a:rPr lang="en-US" altLang="zh-CN" sz="2400" dirty="0" smtClean="0">
                <a:ea typeface="宋体" pitchFamily="2" charset="-122"/>
              </a:rPr>
              <a:t>EPs vs. “global” EPs, and EPs became more complicated.</a:t>
            </a:r>
          </a:p>
          <a:p>
            <a:r>
              <a:rPr lang="en-US" altLang="zh-CN" sz="2400" dirty="0" smtClean="0">
                <a:ea typeface="宋体" pitchFamily="2" charset="-122"/>
              </a:rPr>
              <a:t>And then we proposed PID Properties.</a:t>
            </a:r>
          </a:p>
          <a:p>
            <a:r>
              <a:rPr lang="en-US" altLang="zh-CN" sz="2400" dirty="0" smtClean="0">
                <a:ea typeface="宋体" pitchFamily="2" charset="-122"/>
              </a:rPr>
              <a:t>And Abstract Network Element Properties (topology draft).</a:t>
            </a:r>
          </a:p>
          <a:p>
            <a:r>
              <a:rPr lang="en-US" altLang="zh-CN" sz="2400" dirty="0" smtClean="0">
                <a:ea typeface="宋体" pitchFamily="2" charset="-122"/>
              </a:rPr>
              <a:t>And Foo Properties, and Bar Properties, and ….</a:t>
            </a:r>
          </a:p>
          <a:p>
            <a:pPr marL="0" indent="0" algn="ctr">
              <a:buNone/>
            </a:pPr>
            <a:r>
              <a:rPr lang="en-US" altLang="zh-CN" sz="2800" dirty="0" smtClean="0">
                <a:ea typeface="宋体" pitchFamily="2" charset="-122"/>
              </a:rPr>
              <a:t>Let’s unify all those Property Services into a common framework that can be extended for new entity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4B0F64-89EF-7A42-892D-484BAB952423}" type="slidenum">
              <a:rPr lang="en-US" smtClean="0"/>
              <a:pPr>
                <a:defRPr/>
              </a:pPr>
              <a:t>2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0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87413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宋体" pitchFamily="2" charset="-122"/>
              </a:rPr>
              <a:t>Entity Naming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336855" cy="506438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Extend typed endpoint addresses:</a:t>
            </a:r>
          </a:p>
          <a:p>
            <a:pPr marL="914400" indent="0">
              <a:spcBef>
                <a:spcPts val="600"/>
              </a:spcBef>
              <a:buNone/>
            </a:pPr>
            <a:r>
              <a:rPr lang="en-US" altLang="zh-CN" sz="2400" i="1" dirty="0" smtClean="0"/>
              <a:t>entity-name  </a:t>
            </a:r>
            <a:r>
              <a:rPr lang="en-US" altLang="zh-CN" sz="2400" dirty="0" smtClean="0"/>
              <a:t>:=  </a:t>
            </a:r>
            <a:r>
              <a:rPr lang="en-US" altLang="zh-CN" sz="2400" i="1" dirty="0" smtClean="0"/>
              <a:t>entity-class  </a:t>
            </a:r>
            <a:r>
              <a:rPr lang="en-US" altLang="zh-CN" sz="2400" dirty="0" smtClean="0"/>
              <a:t>:  </a:t>
            </a:r>
            <a:r>
              <a:rPr lang="en-US" altLang="zh-CN" sz="2400" i="1" dirty="0" smtClean="0"/>
              <a:t>entity-specific-name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altLang="zh-CN" sz="2400" i="1" dirty="0" smtClean="0"/>
              <a:t>entity-class  :=  </a:t>
            </a:r>
            <a:r>
              <a:rPr lang="en-US" altLang="zh-CN" sz="2400" dirty="0" smtClean="0"/>
              <a:t>ipv4  |  ipv6 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cidrv4  | cidrv6  |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altLang="zh-CN" sz="2400" dirty="0" smtClean="0"/>
              <a:t>                            mac48  |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altLang="zh-CN" sz="2400" i="1" dirty="0"/>
              <a:t> </a:t>
            </a:r>
            <a:r>
              <a:rPr lang="en-US" altLang="zh-CN" sz="2400" dirty="0" smtClean="0"/>
              <a:t>                           </a:t>
            </a:r>
            <a:r>
              <a:rPr lang="en-US" altLang="zh-CN" sz="2400" dirty="0" err="1" smtClean="0"/>
              <a:t>pid</a:t>
            </a:r>
            <a:r>
              <a:rPr lang="en-US" altLang="zh-CN" sz="2400" dirty="0" smtClean="0"/>
              <a:t>  | 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</a:t>
            </a:r>
            <a:r>
              <a:rPr lang="en-US" altLang="zh-CN" sz="2400" dirty="0" err="1" smtClean="0"/>
              <a:t>ane</a:t>
            </a:r>
            <a:r>
              <a:rPr lang="en-US" altLang="zh-CN" sz="2400" dirty="0" smtClean="0"/>
              <a:t>  | ….</a:t>
            </a:r>
          </a:p>
          <a:p>
            <a:r>
              <a:rPr lang="en-US" sz="2400" dirty="0" smtClean="0"/>
              <a:t>Examples:</a:t>
            </a:r>
          </a:p>
          <a:p>
            <a:pPr marL="914400" indent="0">
              <a:buNone/>
            </a:pPr>
            <a:r>
              <a:rPr lang="en-US" sz="1800" dirty="0" smtClean="0">
                <a:latin typeface="Monaco"/>
                <a:cs typeface="Monaco"/>
              </a:rPr>
              <a:t>ipv4:1.2.3.4</a:t>
            </a:r>
          </a:p>
          <a:p>
            <a:pPr marL="914400" indent="0">
              <a:buNone/>
            </a:pPr>
            <a:r>
              <a:rPr lang="en-US" sz="1800" dirty="0" smtClean="0">
                <a:latin typeface="Monaco"/>
                <a:cs typeface="Monaco"/>
              </a:rPr>
              <a:t>cidrv4:1.2.0.0/16</a:t>
            </a:r>
          </a:p>
          <a:p>
            <a:pPr marL="914400" indent="0">
              <a:buNone/>
            </a:pPr>
            <a:r>
              <a:rPr lang="en-US" sz="1800" dirty="0" smtClean="0">
                <a:latin typeface="Monaco"/>
                <a:cs typeface="Monaco"/>
              </a:rPr>
              <a:t>pid:mypid1</a:t>
            </a:r>
          </a:p>
          <a:p>
            <a:pPr marL="914400" indent="0">
              <a:buNone/>
            </a:pPr>
            <a:r>
              <a:rPr lang="en-US" sz="1800" dirty="0" smtClean="0">
                <a:latin typeface="Monaco"/>
                <a:cs typeface="Monaco"/>
              </a:rPr>
              <a:t>ane:link42</a:t>
            </a:r>
          </a:p>
          <a:p>
            <a:pPr marL="914400" indent="0">
              <a:buNone/>
            </a:pPr>
            <a:r>
              <a:rPr lang="en-US" sz="1800" dirty="0" smtClean="0">
                <a:latin typeface="Monaco"/>
                <a:cs typeface="Monaco"/>
              </a:rPr>
              <a:t>ane:datacenter-14.rack-37.tor-router</a:t>
            </a:r>
            <a:r>
              <a:rPr lang="en-US" sz="1600" dirty="0">
                <a:latin typeface="Monaco"/>
                <a:cs typeface="Monaco"/>
              </a:rPr>
              <a:t>
</a:t>
            </a:r>
            <a:endParaRPr lang="en-US" altLang="zh-CN" sz="1600" dirty="0" smtClean="0">
              <a:latin typeface="Monaco"/>
              <a:ea typeface="宋体" pitchFamily="2" charset="-122"/>
              <a:cs typeface="Monaco"/>
            </a:endParaRPr>
          </a:p>
          <a:p>
            <a:pPr marL="914400" indent="0">
              <a:spcBef>
                <a:spcPts val="0"/>
              </a:spcBef>
              <a:buNone/>
            </a:pPr>
            <a:endParaRPr lang="en-US" altLang="zh-CN" sz="2000" b="1" dirty="0" smtClean="0">
              <a:latin typeface="Monaco"/>
              <a:cs typeface="Monac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4B0F64-89EF-7A42-892D-484BAB952423}" type="slidenum">
              <a:rPr lang="en-US" smtClean="0"/>
              <a:pPr>
                <a:defRPr/>
              </a:pPr>
              <a:t>3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51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87413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宋体" pitchFamily="2" charset="-122"/>
              </a:rPr>
              <a:t>Property Naming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336855" cy="5064389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ea typeface="宋体" pitchFamily="2" charset="-122"/>
              </a:rPr>
              <a:t>Common property name space, independent of entity type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Values should have same format for all entity types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Interpretation may vary, but basic meaning should be the same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If a property does not make sense for an entity type, skip it!</a:t>
            </a:r>
          </a:p>
          <a:p>
            <a:r>
              <a:rPr lang="en-US" altLang="zh-CN" sz="2400" dirty="0" smtClean="0">
                <a:ea typeface="宋体" pitchFamily="2" charset="-122"/>
              </a:rPr>
              <a:t>Good example: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geo-location property is  “latitude  longitude  [height]”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For PIDs, it’s the centroid of endpoints in PID</a:t>
            </a:r>
          </a:p>
          <a:p>
            <a:r>
              <a:rPr lang="en-US" altLang="zh-CN" sz="2400" dirty="0" smtClean="0">
                <a:ea typeface="宋体" pitchFamily="2" charset="-122"/>
              </a:rPr>
              <a:t>Bad example: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For endpoints, geo-location is “</a:t>
            </a:r>
            <a:r>
              <a:rPr lang="en-US" altLang="zh-CN" sz="2000" dirty="0" err="1" smtClean="0">
                <a:ea typeface="宋体" pitchFamily="2" charset="-122"/>
              </a:rPr>
              <a:t>lat</a:t>
            </a:r>
            <a:r>
              <a:rPr lang="en-US" altLang="zh-CN" sz="2000" dirty="0" smtClean="0">
                <a:ea typeface="宋体" pitchFamily="2" charset="-122"/>
              </a:rPr>
              <a:t> long [height]”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For PIDs, geo-location is “</a:t>
            </a:r>
            <a:r>
              <a:rPr lang="en-US" altLang="zh-CN" sz="2000" dirty="0" err="1" smtClean="0">
                <a:ea typeface="宋体" pitchFamily="2" charset="-122"/>
              </a:rPr>
              <a:t>nw-lat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nw</a:t>
            </a:r>
            <a:r>
              <a:rPr lang="en-US" altLang="zh-CN" sz="2000" dirty="0" smtClean="0">
                <a:ea typeface="宋体" pitchFamily="2" charset="-122"/>
              </a:rPr>
              <a:t>-long se-</a:t>
            </a:r>
            <a:r>
              <a:rPr lang="en-US" altLang="zh-CN" sz="2000" dirty="0" err="1" smtClean="0">
                <a:ea typeface="宋体" pitchFamily="2" charset="-122"/>
              </a:rPr>
              <a:t>lat</a:t>
            </a:r>
            <a:r>
              <a:rPr lang="en-US" altLang="zh-CN" sz="2000" dirty="0" smtClean="0">
                <a:ea typeface="宋体" pitchFamily="2" charset="-122"/>
              </a:rPr>
              <a:t> se-long”</a:t>
            </a:r>
          </a:p>
          <a:p>
            <a:r>
              <a:rPr lang="en-US" altLang="zh-CN" sz="2400" dirty="0" smtClean="0">
                <a:ea typeface="宋体" pitchFamily="2" charset="-122"/>
              </a:rPr>
              <a:t>Only applies to IANA registered properties. For “</a:t>
            </a:r>
            <a:r>
              <a:rPr lang="en-US" altLang="zh-CN" sz="2400" dirty="0" err="1" smtClean="0">
                <a:ea typeface="宋体" pitchFamily="2" charset="-122"/>
              </a:rPr>
              <a:t>priv</a:t>
            </a:r>
            <a:r>
              <a:rPr lang="en-US" altLang="zh-CN" sz="2400" dirty="0" smtClean="0">
                <a:ea typeface="宋体" pitchFamily="2" charset="-122"/>
              </a:rPr>
              <a:t>:” properties, do whatever you want.</a:t>
            </a:r>
          </a:p>
          <a:p>
            <a:pPr marL="0" indent="0">
              <a:buNone/>
            </a:pPr>
            <a:endParaRPr lang="en-US" altLang="zh-CN" sz="1400" dirty="0" smtClean="0">
              <a:ea typeface="宋体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4B0F64-89EF-7A42-892D-484BAB952423}" type="slidenum">
              <a:rPr lang="en-US" smtClean="0"/>
              <a:pPr>
                <a:defRPr/>
              </a:pPr>
              <a:t>4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2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87413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宋体" pitchFamily="2" charset="-122"/>
              </a:rPr>
              <a:t>Property Map Services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336855" cy="506438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Two new services, modeled on Full &amp; Filtered Network Maps:</a:t>
            </a:r>
          </a:p>
          <a:p>
            <a:pPr lvl="1"/>
            <a:r>
              <a:rPr lang="en-US" altLang="zh-CN" sz="2000" dirty="0" smtClean="0"/>
              <a:t>GET-mode Full Property Map</a:t>
            </a:r>
          </a:p>
          <a:p>
            <a:pPr lvl="1"/>
            <a:r>
              <a:rPr lang="en-US" altLang="zh-CN" sz="2000" dirty="0" smtClean="0"/>
              <a:t>POST-mode Filtered Property Map</a:t>
            </a:r>
          </a:p>
          <a:p>
            <a:r>
              <a:rPr lang="en-US" altLang="zh-CN" sz="2400" dirty="0" smtClean="0"/>
              <a:t>IRD gives property names and entity types each map returns</a:t>
            </a:r>
          </a:p>
          <a:p>
            <a:pPr lvl="1"/>
            <a:r>
              <a:rPr lang="en-US" altLang="zh-CN" sz="2000" dirty="0" smtClean="0"/>
              <a:t>Implicit cross product of entity types &amp; property names</a:t>
            </a:r>
          </a:p>
          <a:p>
            <a:pPr lvl="1"/>
            <a:r>
              <a:rPr lang="en-US" altLang="zh-CN" sz="2000" dirty="0" smtClean="0"/>
              <a:t>Server omits meaningless combinations</a:t>
            </a:r>
          </a:p>
          <a:p>
            <a:pPr lvl="1"/>
            <a:r>
              <a:rPr lang="en-US" altLang="zh-CN" sz="2000" dirty="0" smtClean="0"/>
              <a:t>Server can define multiple maps to avoid meaningless combinations</a:t>
            </a:r>
          </a:p>
          <a:p>
            <a:r>
              <a:rPr lang="en-US" altLang="zh-CN" sz="2400" dirty="0" smtClean="0"/>
              <a:t>A Full Property Map for Endpoint Properties???</a:t>
            </a:r>
          </a:p>
          <a:p>
            <a:pPr lvl="1"/>
            <a:r>
              <a:rPr lang="en-US" altLang="zh-CN" sz="2000" dirty="0" smtClean="0"/>
              <a:t>Yes, there are billions of endpoints, but the server might only define properties for a few thousand</a:t>
            </a:r>
          </a:p>
          <a:p>
            <a:pPr lvl="1"/>
            <a:r>
              <a:rPr lang="en-US" altLang="zh-CN" sz="2000" dirty="0" smtClean="0"/>
              <a:t>And if a Full Map would be too big, provide a Filtered Map instead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4B0F64-89EF-7A42-892D-484BAB952423}" type="slidenum">
              <a:rPr lang="en-US" smtClean="0"/>
              <a:pPr>
                <a:defRPr/>
              </a:pPr>
              <a:t>5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99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87413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宋体" pitchFamily="2" charset="-122"/>
              </a:rPr>
              <a:t>Property Maps &amp; Network Maps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336855" cy="506438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In RFC 7285, Endpoint Properties were independent of Network Maps</a:t>
            </a:r>
          </a:p>
          <a:p>
            <a:pPr lvl="1"/>
            <a:r>
              <a:rPr lang="en-US" altLang="zh-CN" sz="2000" dirty="0" smtClean="0"/>
              <a:t>Holdover from early single Network Map versions of the protocol</a:t>
            </a:r>
          </a:p>
          <a:p>
            <a:pPr lvl="1"/>
            <a:r>
              <a:rPr lang="en-US" altLang="zh-CN" sz="2000" dirty="0" smtClean="0"/>
              <a:t>Illusion, because the “</a:t>
            </a:r>
            <a:r>
              <a:rPr lang="en-US" altLang="zh-CN" sz="2000" dirty="0" err="1" smtClean="0"/>
              <a:t>pid</a:t>
            </a:r>
            <a:r>
              <a:rPr lang="en-US" altLang="zh-CN" sz="2000" dirty="0" smtClean="0"/>
              <a:t>” property depends on the Network Map</a:t>
            </a:r>
          </a:p>
          <a:p>
            <a:pPr lvl="1"/>
            <a:r>
              <a:rPr lang="en-US" altLang="zh-CN" sz="2000" dirty="0" smtClean="0"/>
              <a:t>Led to “resource-specific property” kludge (mea culpa!)</a:t>
            </a:r>
          </a:p>
          <a:p>
            <a:r>
              <a:rPr lang="en-US" altLang="zh-CN" sz="2400" dirty="0" smtClean="0"/>
              <a:t>Conceptual change:</a:t>
            </a:r>
          </a:p>
          <a:p>
            <a:pPr marL="0" indent="0" algn="ctr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altLang="zh-CN" sz="2400" b="1" i="1" dirty="0" smtClean="0"/>
              <a:t>Each Property Map resource depends on </a:t>
            </a:r>
            <a:r>
              <a:rPr lang="en-US" altLang="zh-CN" sz="2400" b="1" i="1" u="sng" dirty="0" smtClean="0"/>
              <a:t>one</a:t>
            </a:r>
            <a:r>
              <a:rPr lang="en-US" altLang="zh-CN" sz="2400" b="1" i="1" dirty="0" smtClean="0"/>
              <a:t> Network Map</a:t>
            </a:r>
          </a:p>
          <a:p>
            <a:r>
              <a:rPr lang="en-US" altLang="zh-CN" sz="2400" dirty="0" smtClean="0"/>
              <a:t>Many entity types are defined by the Network Map, so this provides necessary context</a:t>
            </a:r>
          </a:p>
          <a:p>
            <a:r>
              <a:rPr lang="en-US" altLang="zh-CN" sz="2400" dirty="0" smtClean="0"/>
              <a:t>Use the default Network Map for any properties that really are independent of the network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4B0F64-89EF-7A42-892D-484BAB952423}" type="slidenum">
              <a:rPr lang="en-US" smtClean="0"/>
              <a:pPr>
                <a:defRPr/>
              </a:pPr>
              <a:t>6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76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87413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宋体" pitchFamily="2" charset="-122"/>
              </a:rPr>
              <a:t>IRD Entries: Full Property Maps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67304"/>
            <a:ext cx="8336855" cy="5330462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600" dirty="0" smtClean="0">
                <a:latin typeface="Monaco"/>
                <a:cs typeface="Monaco"/>
              </a:rPr>
              <a:t> "full-property-1" </a:t>
            </a:r>
            <a:r>
              <a:rPr lang="en-US" sz="1600" dirty="0">
                <a:latin typeface="Monaco"/>
                <a:cs typeface="Monaco"/>
              </a:rPr>
              <a:t>: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"</a:t>
            </a:r>
            <a:r>
              <a:rPr lang="en-US" sz="1600" dirty="0" err="1">
                <a:latin typeface="Monaco"/>
                <a:cs typeface="Monaco"/>
              </a:rPr>
              <a:t>uri</a:t>
            </a:r>
            <a:r>
              <a:rPr lang="en-US" sz="1600" dirty="0">
                <a:latin typeface="Monaco"/>
                <a:cs typeface="Monaco"/>
              </a:rPr>
              <a:t>" : "http://----------",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"media-type" : "application/</a:t>
            </a:r>
            <a:r>
              <a:rPr lang="en-US" sz="1600" dirty="0" err="1">
                <a:latin typeface="Monaco"/>
                <a:cs typeface="Monaco"/>
              </a:rPr>
              <a:t>alto-propmap+json</a:t>
            </a:r>
            <a:r>
              <a:rPr lang="en-US" sz="1600" dirty="0">
                <a:latin typeface="Monaco"/>
                <a:cs typeface="Monaco"/>
              </a:rPr>
              <a:t>"</a:t>
            </a:r>
            <a:r>
              <a:rPr lang="en-US" sz="1600" dirty="0" smtClean="0">
                <a:latin typeface="Monaco"/>
                <a:cs typeface="Monaco"/>
              </a:rPr>
              <a:t>,   </a:t>
            </a:r>
            <a:r>
              <a:rPr lang="en-US" sz="1800" i="1" dirty="0" smtClean="0">
                <a:solidFill>
                  <a:srgbClr val="FF0000"/>
                </a:solidFill>
                <a:cs typeface="Monaco"/>
              </a:rPr>
              <a:t>(new type)</a:t>
            </a:r>
            <a:endParaRPr lang="en-US" sz="1800" i="1" dirty="0">
              <a:solidFill>
                <a:srgbClr val="FF0000"/>
              </a:solidFill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  "uses" : "my-default-network-map",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  </a:t>
            </a:r>
            <a:r>
              <a:rPr lang="en-US" sz="1600" dirty="0">
                <a:latin typeface="Monaco"/>
                <a:cs typeface="Monaco"/>
              </a:rPr>
              <a:t>"capabilities" :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  "prop-types" : [ </a:t>
            </a:r>
            <a:r>
              <a:rPr lang="en-US" sz="1600" dirty="0" smtClean="0">
                <a:latin typeface="Monaco"/>
                <a:cs typeface="Monaco"/>
              </a:rPr>
              <a:t>"geo-location</a:t>
            </a:r>
            <a:r>
              <a:rPr lang="en-US" sz="1600" dirty="0">
                <a:latin typeface="Monaco"/>
                <a:cs typeface="Monaco"/>
              </a:rPr>
              <a:t>", "</a:t>
            </a:r>
            <a:r>
              <a:rPr lang="en-US" sz="1600" dirty="0" err="1">
                <a:latin typeface="Monaco"/>
                <a:cs typeface="Monaco"/>
              </a:rPr>
              <a:t>asn</a:t>
            </a:r>
            <a:r>
              <a:rPr lang="en-US" sz="1600" dirty="0">
                <a:latin typeface="Monaco"/>
                <a:cs typeface="Monaco"/>
              </a:rPr>
              <a:t>" </a:t>
            </a:r>
            <a:r>
              <a:rPr lang="en-US" sz="1600" dirty="0" smtClean="0">
                <a:latin typeface="Monaco"/>
                <a:cs typeface="Monaco"/>
              </a:rPr>
              <a:t>], 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  "entity-</a:t>
            </a:r>
            <a:r>
              <a:rPr lang="en-US" sz="1600" dirty="0" smtClean="0">
                <a:latin typeface="Monaco"/>
                <a:cs typeface="Monaco"/>
              </a:rPr>
              <a:t>types" </a:t>
            </a:r>
            <a:r>
              <a:rPr lang="en-US" sz="1600" dirty="0">
                <a:latin typeface="Monaco"/>
                <a:cs typeface="Monaco"/>
              </a:rPr>
              <a:t>: </a:t>
            </a:r>
            <a:r>
              <a:rPr lang="en-US" sz="1600" dirty="0" smtClean="0">
                <a:latin typeface="Monaco"/>
                <a:cs typeface="Monaco"/>
              </a:rPr>
              <a:t>[ "</a:t>
            </a:r>
            <a:r>
              <a:rPr lang="en-US" sz="1600" dirty="0" err="1" smtClean="0">
                <a:latin typeface="Monaco"/>
                <a:cs typeface="Monaco"/>
              </a:rPr>
              <a:t>pid</a:t>
            </a:r>
            <a:r>
              <a:rPr lang="en-US" sz="1600" dirty="0">
                <a:latin typeface="Monaco"/>
                <a:cs typeface="Monaco"/>
              </a:rPr>
              <a:t>"</a:t>
            </a:r>
            <a:r>
              <a:rPr lang="en-US" sz="1600" dirty="0" smtClean="0">
                <a:latin typeface="Monaco"/>
                <a:cs typeface="Monaco"/>
              </a:rPr>
              <a:t> ]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</a:t>
            </a:r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smtClean="0">
                <a:latin typeface="Monaco"/>
                <a:cs typeface="Monaco"/>
              </a:rPr>
              <a:t>},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"full-property</a:t>
            </a:r>
            <a:r>
              <a:rPr lang="en-US" sz="1600" dirty="0" smtClean="0">
                <a:latin typeface="Monaco"/>
                <a:cs typeface="Monaco"/>
              </a:rPr>
              <a:t>-2" </a:t>
            </a:r>
            <a:r>
              <a:rPr lang="en-US" sz="1600" dirty="0">
                <a:latin typeface="Monaco"/>
                <a:cs typeface="Monaco"/>
              </a:rPr>
              <a:t>: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"</a:t>
            </a:r>
            <a:r>
              <a:rPr lang="en-US" sz="1600" dirty="0" err="1">
                <a:latin typeface="Monaco"/>
                <a:cs typeface="Monaco"/>
              </a:rPr>
              <a:t>uri</a:t>
            </a:r>
            <a:r>
              <a:rPr lang="en-US" sz="1600" dirty="0">
                <a:latin typeface="Monaco"/>
                <a:cs typeface="Monaco"/>
              </a:rPr>
              <a:t>" : "http://----------",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"media-type" : "application/</a:t>
            </a:r>
            <a:r>
              <a:rPr lang="en-US" sz="1600" dirty="0" err="1">
                <a:latin typeface="Monaco"/>
                <a:cs typeface="Monaco"/>
              </a:rPr>
              <a:t>alto-propmap+json</a:t>
            </a:r>
            <a:r>
              <a:rPr lang="en-US" sz="1600" dirty="0">
                <a:latin typeface="Monaco"/>
                <a:cs typeface="Monaco"/>
              </a:rPr>
              <a:t>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"uses" : "my-default-network-map",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"capabilities" :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  "prop-types" : [ </a:t>
            </a:r>
            <a:r>
              <a:rPr lang="en-US" sz="1600" dirty="0" smtClean="0">
                <a:latin typeface="Monaco"/>
                <a:cs typeface="Monaco"/>
              </a:rPr>
              <a:t>"bandwidth"</a:t>
            </a:r>
            <a:r>
              <a:rPr lang="en-US" sz="1600" dirty="0">
                <a:latin typeface="Monaco"/>
                <a:cs typeface="Monaco"/>
              </a:rPr>
              <a:t>, </a:t>
            </a:r>
            <a:r>
              <a:rPr lang="en-US" sz="1600" dirty="0" smtClean="0">
                <a:latin typeface="Monaco"/>
                <a:cs typeface="Monaco"/>
              </a:rPr>
              <a:t>"type" </a:t>
            </a:r>
            <a:r>
              <a:rPr lang="en-US" sz="1600" dirty="0">
                <a:latin typeface="Monaco"/>
                <a:cs typeface="Monaco"/>
              </a:rPr>
              <a:t>],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  "entity-</a:t>
            </a:r>
            <a:r>
              <a:rPr lang="en-US" sz="1600" dirty="0" smtClean="0">
                <a:latin typeface="Monaco"/>
                <a:cs typeface="Monaco"/>
              </a:rPr>
              <a:t>types" </a:t>
            </a:r>
            <a:r>
              <a:rPr lang="en-US" sz="1600" dirty="0">
                <a:latin typeface="Monaco"/>
                <a:cs typeface="Monaco"/>
              </a:rPr>
              <a:t>: [ </a:t>
            </a:r>
            <a:r>
              <a:rPr lang="en-US" sz="1600" dirty="0" smtClean="0">
                <a:latin typeface="Monaco"/>
                <a:cs typeface="Monaco"/>
              </a:rPr>
              <a:t>"</a:t>
            </a:r>
            <a:r>
              <a:rPr lang="en-US" sz="1600" dirty="0" err="1" smtClean="0">
                <a:latin typeface="Monaco"/>
                <a:cs typeface="Monaco"/>
              </a:rPr>
              <a:t>ane</a:t>
            </a:r>
            <a:r>
              <a:rPr lang="en-US" sz="1600" dirty="0" smtClean="0">
                <a:latin typeface="Monaco"/>
                <a:cs typeface="Monaco"/>
              </a:rPr>
              <a:t>" </a:t>
            </a:r>
            <a:r>
              <a:rPr lang="en-US" sz="1600" dirty="0">
                <a:latin typeface="Monaco"/>
                <a:cs typeface="Monaco"/>
              </a:rPr>
              <a:t>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4B0F64-89EF-7A42-892D-484BAB952423}" type="slidenum">
              <a:rPr lang="en-US" smtClean="0"/>
              <a:pPr>
                <a:defRPr/>
              </a:pPr>
              <a:t>7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7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87413"/>
          </a:xfrm>
        </p:spPr>
        <p:txBody>
          <a:bodyPr>
            <a:noAutofit/>
          </a:bodyPr>
          <a:lstStyle/>
          <a:p>
            <a:r>
              <a:rPr lang="en-US" altLang="zh-CN" sz="3200" dirty="0">
                <a:ea typeface="宋体" pitchFamily="2" charset="-122"/>
              </a:rPr>
              <a:t>IRD Entries: </a:t>
            </a:r>
            <a:r>
              <a:rPr lang="en-US" altLang="zh-CN" sz="3200" dirty="0" smtClean="0">
                <a:ea typeface="宋体" pitchFamily="2" charset="-122"/>
              </a:rPr>
              <a:t>Filtered Property </a:t>
            </a:r>
            <a:r>
              <a:rPr lang="en-US" altLang="zh-CN" sz="3200" dirty="0">
                <a:ea typeface="宋体" pitchFamily="2" charset="-122"/>
              </a:rPr>
              <a:t>Maps</a:t>
            </a:r>
            <a:endParaRPr lang="en-US" altLang="zh-CN" sz="3200" dirty="0" smtClean="0">
              <a:ea typeface="宋体" pitchFamily="2" charset="-122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14824"/>
            <a:ext cx="8336855" cy="5456412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600" dirty="0" smtClean="0">
                <a:latin typeface="Monaco"/>
                <a:cs typeface="Monaco"/>
              </a:rPr>
              <a:t>  "filtered-property-1" </a:t>
            </a:r>
            <a:r>
              <a:rPr lang="en-US" sz="1600" dirty="0">
                <a:latin typeface="Monaco"/>
                <a:cs typeface="Monaco"/>
              </a:rPr>
              <a:t>: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  "</a:t>
            </a:r>
            <a:r>
              <a:rPr lang="en-US" sz="1600" dirty="0" err="1">
                <a:latin typeface="Monaco"/>
                <a:cs typeface="Monaco"/>
              </a:rPr>
              <a:t>uri</a:t>
            </a:r>
            <a:r>
              <a:rPr lang="en-US" sz="1600" dirty="0">
                <a:latin typeface="Monaco"/>
                <a:cs typeface="Monaco"/>
              </a:rPr>
              <a:t>" : </a:t>
            </a:r>
            <a:r>
              <a:rPr lang="en-US" sz="1600" dirty="0" smtClean="0">
                <a:latin typeface="Monaco"/>
                <a:cs typeface="Monaco"/>
              </a:rPr>
              <a:t>"http://----------"</a:t>
            </a:r>
            <a:r>
              <a:rPr lang="en-US" sz="1600" dirty="0">
                <a:latin typeface="Monaco"/>
                <a:cs typeface="Monaco"/>
              </a:rPr>
              <a:t>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  "</a:t>
            </a:r>
            <a:r>
              <a:rPr lang="en-US" sz="1600" dirty="0">
                <a:latin typeface="Monaco"/>
                <a:cs typeface="Monaco"/>
              </a:rPr>
              <a:t>media-type" : "application/</a:t>
            </a:r>
            <a:r>
              <a:rPr lang="en-US" sz="1600" dirty="0" err="1">
                <a:latin typeface="Monaco"/>
                <a:cs typeface="Monaco"/>
              </a:rPr>
              <a:t>alto</a:t>
            </a:r>
            <a:r>
              <a:rPr lang="en-US" sz="1600" dirty="0" err="1" smtClean="0">
                <a:latin typeface="Monaco"/>
                <a:cs typeface="Monaco"/>
              </a:rPr>
              <a:t>-propmap+</a:t>
            </a:r>
            <a:r>
              <a:rPr lang="en-US" sz="1600" dirty="0" err="1">
                <a:latin typeface="Monaco"/>
                <a:cs typeface="Monaco"/>
              </a:rPr>
              <a:t>json</a:t>
            </a:r>
            <a:r>
              <a:rPr lang="en-US" sz="1600" dirty="0">
                <a:latin typeface="Monaco"/>
                <a:cs typeface="Monaco"/>
              </a:rPr>
              <a:t>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  "</a:t>
            </a:r>
            <a:r>
              <a:rPr lang="en-US" sz="1600" dirty="0">
                <a:latin typeface="Monaco"/>
                <a:cs typeface="Monaco"/>
              </a:rPr>
              <a:t>accepts" : "application/</a:t>
            </a:r>
            <a:r>
              <a:rPr lang="en-US" sz="1600" dirty="0" err="1">
                <a:latin typeface="Monaco"/>
                <a:cs typeface="Monaco"/>
              </a:rPr>
              <a:t>alto</a:t>
            </a:r>
            <a:r>
              <a:rPr lang="en-US" sz="1600" dirty="0" err="1" smtClean="0">
                <a:latin typeface="Monaco"/>
                <a:cs typeface="Monaco"/>
              </a:rPr>
              <a:t>-propmapfilter+</a:t>
            </a:r>
            <a:r>
              <a:rPr lang="en-US" sz="1600" dirty="0" err="1">
                <a:latin typeface="Monaco"/>
                <a:cs typeface="Monaco"/>
              </a:rPr>
              <a:t>json</a:t>
            </a:r>
            <a:r>
              <a:rPr lang="en-US" sz="1600" dirty="0">
                <a:latin typeface="Monaco"/>
                <a:cs typeface="Monaco"/>
              </a:rPr>
              <a:t>"</a:t>
            </a:r>
            <a:r>
              <a:rPr lang="en-US" sz="1600" dirty="0" smtClean="0">
                <a:latin typeface="Monaco"/>
                <a:cs typeface="Monaco"/>
              </a:rPr>
              <a:t>,  </a:t>
            </a:r>
            <a:r>
              <a:rPr lang="en-US" sz="1600" dirty="0" smtClean="0">
                <a:solidFill>
                  <a:srgbClr val="FF0000"/>
                </a:solidFill>
                <a:cs typeface="Monaco"/>
              </a:rPr>
              <a:t> </a:t>
            </a:r>
            <a:r>
              <a:rPr lang="en-US" sz="1800" i="1" dirty="0">
                <a:solidFill>
                  <a:srgbClr val="FF0000"/>
                </a:solidFill>
                <a:cs typeface="Monaco"/>
              </a:rPr>
              <a:t>(new type)</a:t>
            </a:r>
            <a:endParaRPr lang="en-US" sz="1800" i="1" dirty="0" smtClean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"uses" </a:t>
            </a:r>
            <a:r>
              <a:rPr lang="en-US" sz="1600" dirty="0">
                <a:latin typeface="Monaco"/>
                <a:cs typeface="Monaco"/>
              </a:rPr>
              <a:t>: "</a:t>
            </a:r>
            <a:r>
              <a:rPr lang="en-US" sz="1600" dirty="0" smtClean="0">
                <a:latin typeface="Monaco"/>
                <a:cs typeface="Monaco"/>
              </a:rPr>
              <a:t>my-default-network-map"</a:t>
            </a:r>
            <a:r>
              <a:rPr lang="en-US" sz="1600" dirty="0">
                <a:latin typeface="Monaco"/>
                <a:cs typeface="Monaco"/>
              </a:rPr>
              <a:t>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  "</a:t>
            </a:r>
            <a:r>
              <a:rPr lang="en-US" sz="1600" dirty="0">
                <a:latin typeface="Monaco"/>
                <a:cs typeface="Monaco"/>
              </a:rPr>
              <a:t>capabilities" :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    "</a:t>
            </a:r>
            <a:r>
              <a:rPr lang="en-US" sz="1600" dirty="0">
                <a:latin typeface="Monaco"/>
                <a:cs typeface="Monaco"/>
              </a:rPr>
              <a:t>prop-types" : </a:t>
            </a:r>
            <a:r>
              <a:rPr lang="en-US" sz="1600" dirty="0" smtClean="0">
                <a:latin typeface="Monaco"/>
                <a:cs typeface="Monaco"/>
              </a:rPr>
              <a:t>[ "</a:t>
            </a:r>
            <a:r>
              <a:rPr lang="en-US" sz="1600" dirty="0" err="1" smtClean="0">
                <a:latin typeface="Monaco"/>
                <a:cs typeface="Monaco"/>
              </a:rPr>
              <a:t>pid</a:t>
            </a:r>
            <a:r>
              <a:rPr lang="en-US" sz="1600" dirty="0" smtClean="0">
                <a:latin typeface="Monaco"/>
                <a:cs typeface="Monaco"/>
              </a:rPr>
              <a:t>", "location", "</a:t>
            </a:r>
            <a:r>
              <a:rPr lang="en-US" sz="1600" dirty="0" err="1" smtClean="0">
                <a:latin typeface="Monaco"/>
                <a:cs typeface="Monaco"/>
              </a:rPr>
              <a:t>asn</a:t>
            </a:r>
            <a:r>
              <a:rPr lang="en-US" sz="1600" dirty="0" smtClean="0">
                <a:latin typeface="Monaco"/>
                <a:cs typeface="Monaco"/>
              </a:rPr>
              <a:t>" ] 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>
                <a:latin typeface="Monaco"/>
                <a:cs typeface="Monaco"/>
              </a:rPr>
              <a:t>"</a:t>
            </a:r>
            <a:r>
              <a:rPr lang="en-US" sz="1600" dirty="0" smtClean="0">
                <a:latin typeface="Monaco"/>
                <a:cs typeface="Monaco"/>
              </a:rPr>
              <a:t>entity-types" : [ "ipv4"</a:t>
            </a:r>
            <a:r>
              <a:rPr lang="en-US" sz="1600" dirty="0">
                <a:latin typeface="Monaco"/>
                <a:cs typeface="Monaco"/>
              </a:rPr>
              <a:t>, "</a:t>
            </a:r>
            <a:r>
              <a:rPr lang="en-US" sz="1600" dirty="0" smtClean="0">
                <a:latin typeface="Monaco"/>
                <a:cs typeface="Monaco"/>
              </a:rPr>
              <a:t>ipv6"</a:t>
            </a:r>
            <a:r>
              <a:rPr lang="en-US" sz="1600" dirty="0">
                <a:latin typeface="Monaco"/>
                <a:cs typeface="Monaco"/>
              </a:rPr>
              <a:t>, "</a:t>
            </a:r>
            <a:r>
              <a:rPr lang="en-US" sz="1600" dirty="0" err="1" smtClean="0">
                <a:latin typeface="Monaco"/>
                <a:cs typeface="Monaco"/>
              </a:rPr>
              <a:t>pid</a:t>
            </a:r>
            <a:r>
              <a:rPr lang="en-US" sz="1600" dirty="0" smtClean="0">
                <a:latin typeface="Monaco"/>
                <a:cs typeface="Monaco"/>
              </a:rPr>
              <a:t>" ]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  }</a:t>
            </a:r>
            <a:r>
              <a:rPr lang="en-US" sz="1600" dirty="0">
                <a:latin typeface="Monaco"/>
                <a:cs typeface="Monaco"/>
              </a:rPr>
              <a:t>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},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>
                <a:latin typeface="Monaco"/>
                <a:cs typeface="Monaco"/>
              </a:rPr>
              <a:t> "filtered-property</a:t>
            </a:r>
            <a:r>
              <a:rPr lang="en-US" sz="1600" dirty="0" smtClean="0">
                <a:latin typeface="Monaco"/>
                <a:cs typeface="Monaco"/>
              </a:rPr>
              <a:t>-2" </a:t>
            </a:r>
            <a:r>
              <a:rPr lang="en-US" sz="1600" dirty="0">
                <a:latin typeface="Monaco"/>
                <a:cs typeface="Monaco"/>
              </a:rPr>
              <a:t>: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"</a:t>
            </a:r>
            <a:r>
              <a:rPr lang="en-US" sz="1600" dirty="0" err="1">
                <a:latin typeface="Monaco"/>
                <a:cs typeface="Monaco"/>
              </a:rPr>
              <a:t>uri</a:t>
            </a:r>
            <a:r>
              <a:rPr lang="en-US" sz="1600" dirty="0">
                <a:latin typeface="Monaco"/>
                <a:cs typeface="Monaco"/>
              </a:rPr>
              <a:t>" : "http://----------",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"media-type" : "application/</a:t>
            </a:r>
            <a:r>
              <a:rPr lang="en-US" sz="1600" dirty="0" err="1">
                <a:latin typeface="Monaco"/>
                <a:cs typeface="Monaco"/>
              </a:rPr>
              <a:t>alto-propmap+json</a:t>
            </a:r>
            <a:r>
              <a:rPr lang="en-US" sz="1600" dirty="0">
                <a:latin typeface="Monaco"/>
                <a:cs typeface="Monaco"/>
              </a:rPr>
              <a:t>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"accepts" : "application/</a:t>
            </a:r>
            <a:r>
              <a:rPr lang="en-US" sz="1600" dirty="0" err="1">
                <a:latin typeface="Monaco"/>
                <a:cs typeface="Monaco"/>
              </a:rPr>
              <a:t>alto-propmapfilter+json</a:t>
            </a:r>
            <a:r>
              <a:rPr lang="en-US" sz="1600" dirty="0">
                <a:latin typeface="Monaco"/>
                <a:cs typeface="Monaco"/>
              </a:rPr>
              <a:t>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"uses" : "my-default-network-map",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"capabilities" :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  "prop-types" : [ "bandwidth", "</a:t>
            </a:r>
            <a:r>
              <a:rPr lang="en-US" sz="1600" dirty="0" smtClean="0">
                <a:latin typeface="Monaco"/>
                <a:cs typeface="Monaco"/>
              </a:rPr>
              <a:t>type" ] 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  "entity-types" : [ "</a:t>
            </a:r>
            <a:r>
              <a:rPr lang="en-US" sz="1600" dirty="0" err="1">
                <a:latin typeface="Monaco"/>
                <a:cs typeface="Monaco"/>
              </a:rPr>
              <a:t>ane</a:t>
            </a:r>
            <a:r>
              <a:rPr lang="en-US" sz="1600" dirty="0">
                <a:latin typeface="Monaco"/>
                <a:cs typeface="Monaco"/>
              </a:rPr>
              <a:t>" 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  </a:t>
            </a:r>
            <a:r>
              <a:rPr lang="en-US" sz="1600" dirty="0">
                <a:latin typeface="Monaco"/>
                <a:cs typeface="Monaco"/>
              </a:rPr>
              <a:t>},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}</a:t>
            </a:r>
            <a:endParaRPr lang="en-US" altLang="zh-CN" sz="1600" dirty="0" smtClean="0">
              <a:latin typeface="Monaco"/>
              <a:cs typeface="Monac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4B0F64-89EF-7A42-892D-484BAB952423}" type="slidenum">
              <a:rPr lang="en-US" smtClean="0"/>
              <a:pPr>
                <a:defRPr/>
              </a:pPr>
              <a:t>8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94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87413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宋体" pitchFamily="2" charset="-122"/>
              </a:rPr>
              <a:t>Filtered Request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25320"/>
            <a:ext cx="8336855" cy="5330462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CN" sz="2400" dirty="0" smtClean="0"/>
              <a:t>Client gives property names &amp; entity names: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POST </a:t>
            </a:r>
            <a:r>
              <a:rPr lang="en-US" sz="1600" dirty="0" smtClean="0">
                <a:latin typeface="Monaco"/>
                <a:cs typeface="Monaco"/>
              </a:rPr>
              <a:t>/---- </a:t>
            </a:r>
            <a:r>
              <a:rPr lang="en-US" sz="1600" dirty="0">
                <a:latin typeface="Monaco"/>
                <a:cs typeface="Monaco"/>
              </a:rPr>
              <a:t>HTTP/1.1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Host</a:t>
            </a:r>
            <a:r>
              <a:rPr lang="en-US" sz="1600" dirty="0">
                <a:latin typeface="Monaco"/>
                <a:cs typeface="Monaco"/>
              </a:rPr>
              <a:t>: </a:t>
            </a:r>
            <a:r>
              <a:rPr lang="en-US" sz="1600" dirty="0" err="1">
                <a:latin typeface="Monaco"/>
                <a:cs typeface="Monaco"/>
              </a:rPr>
              <a:t>alto.example.com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Content</a:t>
            </a:r>
            <a:r>
              <a:rPr lang="en-US" sz="1600" dirty="0">
                <a:latin typeface="Monaco"/>
                <a:cs typeface="Monaco"/>
              </a:rPr>
              <a:t>-Length: </a:t>
            </a:r>
            <a:r>
              <a:rPr lang="en-US" sz="1600" dirty="0" smtClean="0">
                <a:latin typeface="Monaco"/>
                <a:cs typeface="Monaco"/>
              </a:rPr>
              <a:t>###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Content</a:t>
            </a:r>
            <a:r>
              <a:rPr lang="en-US" sz="1600" dirty="0">
                <a:latin typeface="Monaco"/>
                <a:cs typeface="Monaco"/>
              </a:rPr>
              <a:t>-Type: application/</a:t>
            </a:r>
            <a:r>
              <a:rPr lang="en-US" sz="1600" dirty="0" err="1">
                <a:latin typeface="Monaco"/>
                <a:cs typeface="Monaco"/>
              </a:rPr>
              <a:t>alto</a:t>
            </a:r>
            <a:r>
              <a:rPr lang="en-US" sz="1600" dirty="0" err="1" smtClean="0">
                <a:latin typeface="Monaco"/>
                <a:cs typeface="Monaco"/>
              </a:rPr>
              <a:t>-propmapfilter+</a:t>
            </a:r>
            <a:r>
              <a:rPr lang="en-US" sz="1600" dirty="0" err="1">
                <a:latin typeface="Monaco"/>
                <a:cs typeface="Monaco"/>
              </a:rPr>
              <a:t>json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Accept</a:t>
            </a:r>
            <a:r>
              <a:rPr lang="en-US" sz="1600" dirty="0">
                <a:latin typeface="Monaco"/>
                <a:cs typeface="Monaco"/>
              </a:rPr>
              <a:t>: application/</a:t>
            </a:r>
            <a:r>
              <a:rPr lang="en-US" sz="1600" dirty="0" err="1">
                <a:latin typeface="Monaco"/>
                <a:cs typeface="Monaco"/>
              </a:rPr>
              <a:t>alto</a:t>
            </a:r>
            <a:r>
              <a:rPr lang="en-US" sz="1600" dirty="0" err="1" smtClean="0">
                <a:latin typeface="Monaco"/>
                <a:cs typeface="Monaco"/>
              </a:rPr>
              <a:t>-propmap+</a:t>
            </a:r>
            <a:r>
              <a:rPr lang="en-US" sz="1600" dirty="0" err="1">
                <a:latin typeface="Monaco"/>
                <a:cs typeface="Monaco"/>
              </a:rPr>
              <a:t>json,application</a:t>
            </a:r>
            <a:r>
              <a:rPr lang="en-US" sz="1600" dirty="0">
                <a:latin typeface="Monaco"/>
                <a:cs typeface="Monaco"/>
              </a:rPr>
              <a:t>/</a:t>
            </a:r>
            <a:r>
              <a:rPr lang="en-US" sz="1600" dirty="0" err="1">
                <a:latin typeface="Monaco"/>
                <a:cs typeface="Monaco"/>
              </a:rPr>
              <a:t>alto-error+json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{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"</a:t>
            </a:r>
            <a:r>
              <a:rPr lang="en-US" sz="1600" dirty="0">
                <a:latin typeface="Monaco"/>
                <a:cs typeface="Monaco"/>
              </a:rPr>
              <a:t>properties" : </a:t>
            </a:r>
            <a:r>
              <a:rPr lang="en-US" sz="1600" dirty="0" smtClean="0">
                <a:latin typeface="Monaco"/>
                <a:cs typeface="Monaco"/>
              </a:rPr>
              <a:t>[ "geo-location", "</a:t>
            </a:r>
            <a:r>
              <a:rPr lang="en-US" sz="1600" dirty="0" err="1" smtClean="0">
                <a:latin typeface="Monaco"/>
                <a:cs typeface="Monaco"/>
              </a:rPr>
              <a:t>asn</a:t>
            </a:r>
            <a:r>
              <a:rPr lang="en-US" sz="1600" dirty="0" smtClean="0">
                <a:latin typeface="Monaco"/>
                <a:cs typeface="Monaco"/>
              </a:rPr>
              <a:t>" ],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"entities" </a:t>
            </a:r>
            <a:r>
              <a:rPr lang="en-US" sz="1600" dirty="0">
                <a:latin typeface="Monaco"/>
                <a:cs typeface="Monaco"/>
              </a:rPr>
              <a:t>: [ "ipv4</a:t>
            </a:r>
            <a:r>
              <a:rPr lang="en-US" sz="1600" dirty="0" smtClean="0">
                <a:latin typeface="Monaco"/>
                <a:cs typeface="Monaco"/>
              </a:rPr>
              <a:t>:1.2.3.4", "pid:mypid2" ]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4B0F64-89EF-7A42-892D-484BAB952423}" type="slidenum">
              <a:rPr lang="en-US" smtClean="0"/>
              <a:pPr>
                <a:defRPr/>
              </a:pPr>
              <a:t>9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2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10290</TotalTime>
  <Words>1096</Words>
  <Application>Microsoft Macintosh PowerPoint</Application>
  <PresentationFormat>On-screen Show (4:3)</PresentationFormat>
  <Paragraphs>179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Georgia</vt:lpstr>
      <vt:lpstr>Monaco</vt:lpstr>
      <vt:lpstr>ＭＳ Ｐゴシック</vt:lpstr>
      <vt:lpstr>宋体</vt:lpstr>
      <vt:lpstr>Arial</vt:lpstr>
      <vt:lpstr>Blank Presentation</vt:lpstr>
      <vt:lpstr>Extensible Property Maps for the ALTO Protocol   draft-roome-alto-unified-props-new-00</vt:lpstr>
      <vt:lpstr>Motivation</vt:lpstr>
      <vt:lpstr>Entity Naming</vt:lpstr>
      <vt:lpstr>Property Naming</vt:lpstr>
      <vt:lpstr>Property Map Services</vt:lpstr>
      <vt:lpstr>Property Maps &amp; Network Maps</vt:lpstr>
      <vt:lpstr>IRD Entries: Full Property Maps</vt:lpstr>
      <vt:lpstr>IRD Entries: Filtered Property Maps</vt:lpstr>
      <vt:lpstr>Filtered Request</vt:lpstr>
      <vt:lpstr>Response</vt:lpstr>
      <vt:lpstr>ALTO Properties Simplify Access To …</vt:lpstr>
      <vt:lpstr>Effect On Current Documents</vt:lpstr>
      <vt:lpstr>What Next?</vt:lpstr>
    </vt:vector>
  </TitlesOfParts>
  <Manager/>
  <Company>Yale University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subject/>
  <dc:creator>Patrick J. Lynch</dc:creator>
  <cp:keywords/>
  <dc:description/>
  <cp:lastModifiedBy>Richard Yang</cp:lastModifiedBy>
  <cp:revision>825</cp:revision>
  <cp:lastPrinted>2015-03-20T19:18:55Z</cp:lastPrinted>
  <dcterms:modified xsi:type="dcterms:W3CDTF">2017-03-26T04:57:30Z</dcterms:modified>
  <cp:category/>
</cp:coreProperties>
</file>