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12" r:id="rId2"/>
  </p:sldMasterIdLst>
  <p:notesMasterIdLst>
    <p:notesMasterId r:id="rId25"/>
  </p:notesMasterIdLst>
  <p:handoutMasterIdLst>
    <p:handoutMasterId r:id="rId26"/>
  </p:handoutMasterIdLst>
  <p:sldIdLst>
    <p:sldId id="440" r:id="rId3"/>
    <p:sldId id="2602" r:id="rId4"/>
    <p:sldId id="2600" r:id="rId5"/>
    <p:sldId id="447" r:id="rId6"/>
    <p:sldId id="274" r:id="rId7"/>
    <p:sldId id="2608" r:id="rId8"/>
    <p:sldId id="2609" r:id="rId9"/>
    <p:sldId id="2615" r:id="rId10"/>
    <p:sldId id="2616" r:id="rId11"/>
    <p:sldId id="873" r:id="rId12"/>
    <p:sldId id="2607" r:id="rId13"/>
    <p:sldId id="2605" r:id="rId14"/>
    <p:sldId id="2611" r:id="rId15"/>
    <p:sldId id="661" r:id="rId16"/>
    <p:sldId id="452" r:id="rId17"/>
    <p:sldId id="282" r:id="rId18"/>
    <p:sldId id="286" r:id="rId19"/>
    <p:sldId id="2606" r:id="rId20"/>
    <p:sldId id="2612" r:id="rId21"/>
    <p:sldId id="2613" r:id="rId22"/>
    <p:sldId id="871" r:id="rId23"/>
    <p:sldId id="2614" r:id="rId24"/>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4D92"/>
    <a:srgbClr val="FFCC99"/>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8"/>
    <p:restoredTop sz="86061" autoAdjust="0"/>
  </p:normalViewPr>
  <p:slideViewPr>
    <p:cSldViewPr snapToGrid="0">
      <p:cViewPr varScale="1">
        <p:scale>
          <a:sx n="82" d="100"/>
          <a:sy n="82" d="100"/>
        </p:scale>
        <p:origin x="184" y="4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331569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8427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Multiple projects (e.g., [1][2]) identify </a:t>
            </a:r>
            <a:r>
              <a:rPr lang="en-US" sz="1200" dirty="0">
                <a:solidFill>
                  <a:srgbClr val="C00000"/>
                </a:solidFill>
              </a:rPr>
              <a:t>systematic multi-domain design</a:t>
            </a:r>
            <a:r>
              <a:rPr lang="en-US" sz="1200" dirty="0"/>
              <a:t> as a key missing feature of ALTO.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sng" baseline="0" dirty="0"/>
              <a:t>[1] https://</a:t>
            </a:r>
            <a:r>
              <a:rPr lang="en-US" sz="1200" u="sng" baseline="0" dirty="0" err="1"/>
              <a:t>datatracker.ietf.org</a:t>
            </a:r>
            <a:r>
              <a:rPr lang="en-US" sz="1200" u="sng" baseline="0" dirty="0"/>
              <a:t>/doc/draft-</a:t>
            </a:r>
            <a:r>
              <a:rPr lang="en-US" sz="1200" u="sng" baseline="0" dirty="0" err="1"/>
              <a:t>lachos</a:t>
            </a:r>
            <a:r>
              <a:rPr lang="en-US" sz="1200" u="sng" baseline="0" dirty="0"/>
              <a:t>-alto-multi-domain-use-cases/</a:t>
            </a:r>
            <a:br>
              <a:rPr lang="en-US" sz="1200" u="sng" baseline="0" dirty="0"/>
            </a:br>
            <a:r>
              <a:rPr lang="en-US" sz="1200" u="sng" baseline="0" dirty="0"/>
              <a:t>[2] https://</a:t>
            </a:r>
            <a:r>
              <a:rPr lang="en-US" sz="1200" u="sng" baseline="0" dirty="0" err="1"/>
              <a:t>datatracker.ietf.org</a:t>
            </a:r>
            <a:r>
              <a:rPr lang="en-US" sz="1200" u="sng" baseline="0" dirty="0"/>
              <a:t>/doc/draft-</a:t>
            </a:r>
            <a:r>
              <a:rPr lang="en-US" sz="1200" u="sng" baseline="0" dirty="0" err="1"/>
              <a:t>xiang</a:t>
            </a:r>
            <a:r>
              <a:rPr lang="en-US" sz="1200" u="sng" baseline="0" dirty="0"/>
              <a:t>-alto-multidomain-analytics/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402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d7bc9cc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d7bc9cc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multi-domain networking abstraction is used to solve application-layer optimizations across multiple domains.</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previous uses cases ca be modeled as an optimization problem F(x, y) where the F is an objective function based on two types of variables.</a:t>
            </a:r>
            <a:endParaRPr/>
          </a:p>
        </p:txBody>
      </p:sp>
    </p:spTree>
    <p:extLst>
      <p:ext uri="{BB962C8B-B14F-4D97-AF65-F5344CB8AC3E}">
        <p14:creationId xmlns:p14="http://schemas.microsoft.com/office/powerpoint/2010/main" val="73334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solidFill>
                  <a:srgbClr val="FF0000"/>
                </a:solidFill>
              </a:rPr>
              <a:t>Destination based: no need for </a:t>
            </a:r>
            <a:r>
              <a:rPr lang="en-US" b="1" dirty="0" err="1">
                <a:solidFill>
                  <a:srgbClr val="FF0000"/>
                </a:solidFill>
              </a:rPr>
              <a:t>src</a:t>
            </a:r>
            <a:r>
              <a:rPr lang="en-US" b="1" dirty="0">
                <a:solidFill>
                  <a:srgbClr val="FF0000"/>
                </a:solidFill>
              </a:rPr>
              <a:t>, only ingress</a:t>
            </a:r>
          </a:p>
          <a:p>
            <a:pPr marL="171450" indent="-171450">
              <a:buFontTx/>
              <a:buChar char="-"/>
            </a:pPr>
            <a:r>
              <a:rPr lang="en-US" b="1" dirty="0">
                <a:solidFill>
                  <a:srgbClr val="FF0000"/>
                </a:solidFill>
              </a:rPr>
              <a:t>Given the trend of general routing, need the full flow info</a:t>
            </a: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83327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ourier New" panose="02070309020205020404" pitchFamily="49" charset="0"/>
                <a:cs typeface="Courier New" panose="02070309020205020404" pitchFamily="49" charset="0"/>
              </a:rPr>
              <a:t>Extensions of ALTO services to support multi-domain settings. The current ALTO framework has made clear how to provide network information from a single ALTO server for a single network (administrative domain), but the network devices traversed by a flow can be managed by multiple networks that are not in the same domain. The working group will investigate and extend the ALTO framework to (1) specify multi-ALTO-server protocol flow and usage guidelines when an ALTO service involves network paths spanning multiple domains with multiple ALTO servers, and (2) extend or introduce ALTO services allowing east-west interfaces for multiple ALTO server integration and collaboration. The specification and extensions should use existing services whenever possible. The specification and extensions should consider realistic complexities including incremental deployment, dynamicity, and security issues including access control, authorization (e.g., an ALTO server provides information for a network that the server has no authorization), and privacy protection in multi-domain settings.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13</a:t>
            </a:fld>
            <a:endParaRPr lang="en-US"/>
          </a:p>
        </p:txBody>
      </p:sp>
    </p:spTree>
    <p:extLst>
      <p:ext uri="{BB962C8B-B14F-4D97-AF65-F5344CB8AC3E}">
        <p14:creationId xmlns:p14="http://schemas.microsoft.com/office/powerpoint/2010/main" val="283951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842de171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5d842de171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Our idea: on-demand, partianl-instantiation</a:t>
            </a:r>
            <a:endParaRPr/>
          </a:p>
        </p:txBody>
      </p:sp>
      <p:sp>
        <p:nvSpPr>
          <p:cNvPr id="353" name="Google Shape;353;g5d842de171_1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0" fontAlgn="base" latinLnBrk="0" hangingPunct="0">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ts val="0"/>
                </a:spcBef>
                <a:spcAft>
                  <a:spcPts val="0"/>
                </a:spcAft>
                <a:buClrTx/>
                <a:buSzTx/>
                <a:buFontTx/>
                <a:buNone/>
                <a:tabLst/>
                <a:defRPr/>
              </a:pPr>
              <a:t>16</a:t>
            </a:fld>
            <a:endParaRPr kumimoji="0" sz="12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354" name="Google Shape;354;g5d842de171_1_29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411113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d842de171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d842de171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19</a:t>
            </a:fld>
            <a:endParaRPr lang="en-US"/>
          </a:p>
        </p:txBody>
      </p:sp>
    </p:spTree>
    <p:extLst>
      <p:ext uri="{BB962C8B-B14F-4D97-AF65-F5344CB8AC3E}">
        <p14:creationId xmlns:p14="http://schemas.microsoft.com/office/powerpoint/2010/main" val="388128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21</a:t>
            </a:fld>
            <a:endParaRPr lang="en-US"/>
          </a:p>
        </p:txBody>
      </p:sp>
    </p:spTree>
    <p:extLst>
      <p:ext uri="{BB962C8B-B14F-4D97-AF65-F5344CB8AC3E}">
        <p14:creationId xmlns:p14="http://schemas.microsoft.com/office/powerpoint/2010/main" val="188568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8"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18"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1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Tree>
    <p:extLst>
      <p:ext uri="{BB962C8B-B14F-4D97-AF65-F5344CB8AC3E}">
        <p14:creationId xmlns:p14="http://schemas.microsoft.com/office/powerpoint/2010/main" val="3775281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23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958955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9"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2"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983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852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328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059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2119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72387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260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9"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20"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548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674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5283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8"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4"/>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416301"/>
            <a:ext cx="12192000" cy="17462"/>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5" name="TextBox 4"/>
          <p:cNvSpPr txBox="1"/>
          <p:nvPr userDrawn="1"/>
        </p:nvSpPr>
        <p:spPr>
          <a:xfrm>
            <a:off x="5169283" y="6500303"/>
            <a:ext cx="2032929" cy="253916"/>
          </a:xfrm>
          <a:prstGeom prst="rect">
            <a:avLst/>
          </a:prstGeom>
          <a:noFill/>
        </p:spPr>
        <p:txBody>
          <a:bodyPr wrap="none" rtlCol="0">
            <a:spAutoFit/>
          </a:bodyPr>
          <a:lstStyle/>
          <a:p>
            <a:r>
              <a:rPr lang="en-US" sz="1050" baseline="0" dirty="0">
                <a:latin typeface="Arial" charset="0"/>
                <a:ea typeface="Arial" charset="0"/>
                <a:cs typeface="Arial" charset="0"/>
              </a:rPr>
              <a:t>IETF 116 : ALTO Multi-Domain</a:t>
            </a:r>
          </a:p>
        </p:txBody>
      </p:sp>
      <p:sp>
        <p:nvSpPr>
          <p:cNvPr id="11" name="Slide Number Placeholder 11"/>
          <p:cNvSpPr txBox="1">
            <a:spLocks/>
          </p:cNvSpPr>
          <p:nvPr userDrawn="1"/>
        </p:nvSpPr>
        <p:spPr>
          <a:xfrm>
            <a:off x="9501011" y="6578839"/>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5"/>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568374"/>
            <a:ext cx="12192000" cy="17463"/>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11" name="Slide Number Placeholder 11"/>
          <p:cNvSpPr txBox="1">
            <a:spLocks/>
          </p:cNvSpPr>
          <p:nvPr userDrawn="1"/>
        </p:nvSpPr>
        <p:spPr>
          <a:xfrm>
            <a:off x="9501011" y="6556537"/>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7680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189"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377"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566"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754"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891" indent="-342891"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800">
          <a:solidFill>
            <a:schemeClr val="tx1"/>
          </a:solidFill>
          <a:latin typeface="+mj-lt"/>
          <a:ea typeface="+mn-ea"/>
        </a:defRPr>
      </a:lvl3pPr>
      <a:lvl4pPr marL="1600160" indent="-228594" algn="l" rtl="0" eaLnBrk="0" fontAlgn="base" hangingPunct="0">
        <a:spcBef>
          <a:spcPct val="20000"/>
        </a:spcBef>
        <a:spcAft>
          <a:spcPct val="0"/>
        </a:spcAft>
        <a:buChar char="–"/>
        <a:defRPr sz="2800">
          <a:solidFill>
            <a:schemeClr val="tx1"/>
          </a:solidFill>
          <a:latin typeface="+mj-lt"/>
          <a:ea typeface="+mn-ea"/>
        </a:defRPr>
      </a:lvl4pPr>
      <a:lvl5pPr marL="2057349" indent="-228594" algn="l" rtl="0" eaLnBrk="0" fontAlgn="base" hangingPunct="0">
        <a:spcBef>
          <a:spcPct val="20000"/>
        </a:spcBef>
        <a:spcAft>
          <a:spcPct val="0"/>
        </a:spcAft>
        <a:buChar char="»"/>
        <a:defRPr sz="2800">
          <a:solidFill>
            <a:schemeClr val="tx1"/>
          </a:solidFill>
          <a:latin typeface="+mj-lt"/>
          <a:ea typeface="+mn-ea"/>
        </a:defRPr>
      </a:lvl5pPr>
      <a:lvl6pPr marL="2514537" indent="-228594" algn="l" rtl="0" fontAlgn="base">
        <a:spcBef>
          <a:spcPct val="20000"/>
        </a:spcBef>
        <a:spcAft>
          <a:spcPct val="0"/>
        </a:spcAft>
        <a:buChar char="»"/>
        <a:defRPr>
          <a:solidFill>
            <a:srgbClr val="686868"/>
          </a:solidFill>
          <a:latin typeface="+mj-lt"/>
          <a:ea typeface="+mn-ea"/>
        </a:defRPr>
      </a:lvl6pPr>
      <a:lvl7pPr marL="2971726" indent="-228594" algn="l" rtl="0" fontAlgn="base">
        <a:spcBef>
          <a:spcPct val="20000"/>
        </a:spcBef>
        <a:spcAft>
          <a:spcPct val="0"/>
        </a:spcAft>
        <a:buChar char="»"/>
        <a:defRPr>
          <a:solidFill>
            <a:srgbClr val="686868"/>
          </a:solidFill>
          <a:latin typeface="+mj-lt"/>
          <a:ea typeface="+mn-ea"/>
        </a:defRPr>
      </a:lvl7pPr>
      <a:lvl8pPr marL="3428914" indent="-228594" algn="l" rtl="0" fontAlgn="base">
        <a:spcBef>
          <a:spcPct val="20000"/>
        </a:spcBef>
        <a:spcAft>
          <a:spcPct val="0"/>
        </a:spcAft>
        <a:buChar char="»"/>
        <a:defRPr>
          <a:solidFill>
            <a:srgbClr val="686868"/>
          </a:solidFill>
          <a:latin typeface="+mj-lt"/>
          <a:ea typeface="+mn-ea"/>
        </a:defRPr>
      </a:lvl8pPr>
      <a:lvl9pPr marL="3886103" indent="-228594"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sciencedirect.com/science/article/abs/pii/S0167739X18302413" TargetMode="External"/><Relationship Id="rId3" Type="http://schemas.openxmlformats.org/officeDocument/2006/relationships/hyperlink" Target="https://datatracker.ietf.org/doc/draft-lachos-sfc-multi-domain-alto/" TargetMode="External"/><Relationship Id="rId7" Type="http://schemas.openxmlformats.org/officeDocument/2006/relationships/hyperlink" Target="https://ieeexplore.ieee.org/abstract/document/8756056" TargetMode="External"/><Relationship Id="rId2" Type="http://schemas.openxmlformats.org/officeDocument/2006/relationships/hyperlink" Target="https://datatracker.ietf.org/doc/draft-lachos-alto-multi-domain-use-cases/" TargetMode="External"/><Relationship Id="rId1" Type="http://schemas.openxmlformats.org/officeDocument/2006/relationships/slideLayout" Target="../slideLayouts/slideLayout14.xml"/><Relationship Id="rId6" Type="http://schemas.openxmlformats.org/officeDocument/2006/relationships/hyperlink" Target="https://datatracker.ietf.org/doc/draft-giraltyellamraju-alto-bsg-multidomain/" TargetMode="External"/><Relationship Id="rId5" Type="http://schemas.openxmlformats.org/officeDocument/2006/relationships/hyperlink" Target="https://datatracker.ietf.org/doc/draft-lachosrothenberg-alto-md-e2e-ns/" TargetMode="External"/><Relationship Id="rId10" Type="http://schemas.openxmlformats.org/officeDocument/2006/relationships/hyperlink" Target="https://datatracker.ietf.org/doc/draft-medved-alto-svr-apis/" TargetMode="External"/><Relationship Id="rId4" Type="http://schemas.openxmlformats.org/officeDocument/2006/relationships/hyperlink" Target="https://datatracker.ietf.org/doc/draft-lachosrothenberg-alto-brokermdo/" TargetMode="External"/><Relationship Id="rId9" Type="http://schemas.openxmlformats.org/officeDocument/2006/relationships/hyperlink" Target="https://datatracker.ietf.org/doc/draft-dulinski-alto-inter-alto-protoco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draft-giraltyellamraju-alto-bsg-multidoma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349" y="1341971"/>
            <a:ext cx="10270893" cy="2447353"/>
          </a:xfrm>
        </p:spPr>
        <p:txBody>
          <a:bodyPr/>
          <a:lstStyle/>
          <a:p>
            <a:r>
              <a:rPr lang="en-US" sz="3600" dirty="0">
                <a:solidFill>
                  <a:srgbClr val="0F4D92"/>
                </a:solidFill>
                <a:latin typeface="Georgia" charset="0"/>
                <a:ea typeface="ＭＳ Ｐゴシック" charset="0"/>
                <a:cs typeface="ＭＳ Ｐゴシック" charset="0"/>
              </a:rPr>
              <a:t>ALTO Multi-Domain Use Cases and Services</a:t>
            </a:r>
            <a:endParaRPr lang="en-US" sz="1800" dirty="0"/>
          </a:p>
        </p:txBody>
      </p:sp>
      <p:pic>
        <p:nvPicPr>
          <p:cNvPr id="4" name="Picture 2" descr="ietflogotrans">
            <a:extLst>
              <a:ext uri="{FF2B5EF4-FFF2-40B4-BE49-F238E27FC236}">
                <a16:creationId xmlns:a16="http://schemas.microsoft.com/office/drawing/2014/main" id="{73B0CDB3-2AB9-7B4E-AB32-C92C57DF3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679" y="183270"/>
            <a:ext cx="2844800" cy="151384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A91052B-AA6D-8240-B6F0-559BBB56951D}"/>
              </a:ext>
            </a:extLst>
          </p:cNvPr>
          <p:cNvSpPr>
            <a:spLocks noGrp="1"/>
          </p:cNvSpPr>
          <p:nvPr>
            <p:ph type="subTitle" idx="1"/>
          </p:nvPr>
        </p:nvSpPr>
        <p:spPr>
          <a:xfrm>
            <a:off x="1848679" y="3185614"/>
            <a:ext cx="8534400" cy="2342350"/>
          </a:xfrm>
        </p:spPr>
        <p:txBody>
          <a:bodyPr/>
          <a:lstStyle/>
          <a:p>
            <a:pPr>
              <a:spcBef>
                <a:spcPts val="0"/>
              </a:spcBef>
            </a:pPr>
            <a:r>
              <a:rPr lang="en-US" altLang="x-none" sz="2400" noProof="1">
                <a:ea typeface="ＭＳ Ｐゴシック" charset="-128"/>
              </a:rPr>
              <a:t>Mario Lassnig, Ingmar Poese, </a:t>
            </a:r>
            <a:br>
              <a:rPr lang="en-US" altLang="x-none" sz="2400" noProof="1">
                <a:ea typeface="ＭＳ Ｐゴシック" charset="-128"/>
              </a:rPr>
            </a:br>
            <a:r>
              <a:rPr lang="en-US" altLang="x-none" sz="2400" u="sng" noProof="1">
                <a:ea typeface="ＭＳ Ｐゴシック" charset="-128"/>
              </a:rPr>
              <a:t>Jordi Ros Giralt</a:t>
            </a:r>
            <a:r>
              <a:rPr lang="en-US" altLang="x-none" sz="2400" noProof="1">
                <a:ea typeface="ＭＳ Ｐゴシック" charset="-128"/>
              </a:rPr>
              <a:t>, Y. Richard Yang,</a:t>
            </a:r>
            <a:br>
              <a:rPr lang="en-US" altLang="x-none" sz="2400" noProof="1">
                <a:ea typeface="ＭＳ Ｐゴシック" charset="-128"/>
              </a:rPr>
            </a:br>
            <a:r>
              <a:rPr lang="en-US" altLang="x-none" sz="2400" noProof="1">
                <a:ea typeface="ＭＳ Ｐゴシック" charset="-128"/>
              </a:rPr>
              <a:t>Danny Lachos, Chin Guok </a:t>
            </a:r>
            <a:br>
              <a:rPr lang="en-US" altLang="x-none" sz="2400" noProof="1">
                <a:ea typeface="ＭＳ Ｐゴシック" charset="-128"/>
              </a:rPr>
            </a:br>
            <a:endParaRPr lang="en-US" dirty="0"/>
          </a:p>
          <a:p>
            <a:pPr>
              <a:spcBef>
                <a:spcPts val="0"/>
              </a:spcBef>
            </a:pPr>
            <a:r>
              <a:rPr lang="en-US" sz="2400" dirty="0"/>
              <a:t>March 27, 2023</a:t>
            </a:r>
          </a:p>
          <a:p>
            <a:pPr>
              <a:spcBef>
                <a:spcPts val="0"/>
              </a:spcBef>
            </a:pPr>
            <a:endParaRPr lang="en-US" sz="2400" dirty="0"/>
          </a:p>
          <a:p>
            <a:pPr>
              <a:spcBef>
                <a:spcPts val="0"/>
              </a:spcBef>
            </a:pPr>
            <a:r>
              <a:rPr lang="en-US" sz="2400" dirty="0"/>
              <a:t>IETF 116</a:t>
            </a:r>
          </a:p>
        </p:txBody>
      </p:sp>
    </p:spTree>
    <p:extLst>
      <p:ext uri="{BB962C8B-B14F-4D97-AF65-F5344CB8AC3E}">
        <p14:creationId xmlns:p14="http://schemas.microsoft.com/office/powerpoint/2010/main" val="148102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Query and Trust Model</a:t>
            </a:r>
          </a:p>
        </p:txBody>
      </p:sp>
      <p:sp>
        <p:nvSpPr>
          <p:cNvPr id="5" name="Oval 4">
            <a:extLst>
              <a:ext uri="{FF2B5EF4-FFF2-40B4-BE49-F238E27FC236}">
                <a16:creationId xmlns:a16="http://schemas.microsoft.com/office/drawing/2014/main" id="{54A2CF48-C779-5D42-95C6-3246A4C2E2BF}"/>
              </a:ext>
            </a:extLst>
          </p:cNvPr>
          <p:cNvSpPr/>
          <p:nvPr/>
        </p:nvSpPr>
        <p:spPr>
          <a:xfrm>
            <a:off x="4322622" y="2529890"/>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863559FB-E963-0741-AB56-DE9A2734B71F}"/>
              </a:ext>
            </a:extLst>
          </p:cNvPr>
          <p:cNvSpPr/>
          <p:nvPr/>
        </p:nvSpPr>
        <p:spPr>
          <a:xfrm>
            <a:off x="7537980"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3</a:t>
            </a:r>
          </a:p>
        </p:txBody>
      </p:sp>
      <p:sp>
        <p:nvSpPr>
          <p:cNvPr id="12" name="Oval 11">
            <a:extLst>
              <a:ext uri="{FF2B5EF4-FFF2-40B4-BE49-F238E27FC236}">
                <a16:creationId xmlns:a16="http://schemas.microsoft.com/office/drawing/2014/main" id="{CECF0604-FC22-F94D-B6FF-D985E48F8124}"/>
              </a:ext>
            </a:extLst>
          </p:cNvPr>
          <p:cNvSpPr/>
          <p:nvPr/>
        </p:nvSpPr>
        <p:spPr>
          <a:xfrm>
            <a:off x="1136277"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1 </a:t>
            </a:r>
          </a:p>
        </p:txBody>
      </p:sp>
      <p:cxnSp>
        <p:nvCxnSpPr>
          <p:cNvPr id="14" name="Straight Arrow Connector 13">
            <a:extLst>
              <a:ext uri="{FF2B5EF4-FFF2-40B4-BE49-F238E27FC236}">
                <a16:creationId xmlns:a16="http://schemas.microsoft.com/office/drawing/2014/main" id="{44601C7D-851D-9D42-B8DF-03AC311F4A26}"/>
              </a:ext>
            </a:extLst>
          </p:cNvPr>
          <p:cNvCxnSpPr>
            <a:stCxn id="12" idx="6"/>
            <a:endCxn id="5" idx="2"/>
          </p:cNvCxnSpPr>
          <p:nvPr/>
        </p:nvCxnSpPr>
        <p:spPr bwMode="auto">
          <a:xfrm>
            <a:off x="3764682" y="328991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5" name="TextBox 14">
            <a:extLst>
              <a:ext uri="{FF2B5EF4-FFF2-40B4-BE49-F238E27FC236}">
                <a16:creationId xmlns:a16="http://schemas.microsoft.com/office/drawing/2014/main" id="{867160A4-36A1-AF46-9718-A02E9FF48F43}"/>
              </a:ext>
            </a:extLst>
          </p:cNvPr>
          <p:cNvSpPr txBox="1"/>
          <p:nvPr/>
        </p:nvSpPr>
        <p:spPr>
          <a:xfrm>
            <a:off x="3233021" y="2068224"/>
            <a:ext cx="5011308" cy="461665"/>
          </a:xfrm>
          <a:prstGeom prst="rect">
            <a:avLst/>
          </a:prstGeom>
          <a:noFill/>
        </p:spPr>
        <p:txBody>
          <a:bodyPr wrap="none" rtlCol="0">
            <a:spAutoFit/>
          </a:bodyPr>
          <a:lstStyle/>
          <a:p>
            <a:r>
              <a:rPr lang="en-US" baseline="0" dirty="0">
                <a:solidFill>
                  <a:srgbClr val="00B050"/>
                </a:solidFill>
              </a:rPr>
              <a:t>Option 1: Horizontal recursion trust</a:t>
            </a:r>
          </a:p>
        </p:txBody>
      </p:sp>
      <p:cxnSp>
        <p:nvCxnSpPr>
          <p:cNvPr id="16" name="Straight Arrow Connector 15">
            <a:extLst>
              <a:ext uri="{FF2B5EF4-FFF2-40B4-BE49-F238E27FC236}">
                <a16:creationId xmlns:a16="http://schemas.microsoft.com/office/drawing/2014/main" id="{3F3EEFCB-0C39-124E-8CDB-F1DD62BEDB82}"/>
              </a:ext>
            </a:extLst>
          </p:cNvPr>
          <p:cNvCxnSpPr/>
          <p:nvPr/>
        </p:nvCxnSpPr>
        <p:spPr bwMode="auto">
          <a:xfrm>
            <a:off x="6954750" y="320984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7" name="Oval 16">
            <a:extLst>
              <a:ext uri="{FF2B5EF4-FFF2-40B4-BE49-F238E27FC236}">
                <a16:creationId xmlns:a16="http://schemas.microsoft.com/office/drawing/2014/main" id="{011CCABE-181E-424F-9EBD-47E408234DD6}"/>
              </a:ext>
            </a:extLst>
          </p:cNvPr>
          <p:cNvSpPr/>
          <p:nvPr/>
        </p:nvSpPr>
        <p:spPr>
          <a:xfrm>
            <a:off x="4251602" y="4690683"/>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p:txBody>
      </p:sp>
      <p:cxnSp>
        <p:nvCxnSpPr>
          <p:cNvPr id="19" name="Straight Arrow Connector 18">
            <a:extLst>
              <a:ext uri="{FF2B5EF4-FFF2-40B4-BE49-F238E27FC236}">
                <a16:creationId xmlns:a16="http://schemas.microsoft.com/office/drawing/2014/main" id="{953D7AC3-356F-8041-B446-D3290034B6C9}"/>
              </a:ext>
            </a:extLst>
          </p:cNvPr>
          <p:cNvCxnSpPr>
            <a:stCxn id="12" idx="5"/>
            <a:endCxn id="17" idx="1"/>
          </p:cNvCxnSpPr>
          <p:nvPr/>
        </p:nvCxnSpPr>
        <p:spPr bwMode="auto">
          <a:xfrm>
            <a:off x="3379761" y="3827325"/>
            <a:ext cx="1256762"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sp>
        <p:nvSpPr>
          <p:cNvPr id="26" name="TextBox 25">
            <a:extLst>
              <a:ext uri="{FF2B5EF4-FFF2-40B4-BE49-F238E27FC236}">
                <a16:creationId xmlns:a16="http://schemas.microsoft.com/office/drawing/2014/main" id="{8A38092C-3A38-CE4F-BCF5-57991E648219}"/>
              </a:ext>
            </a:extLst>
          </p:cNvPr>
          <p:cNvSpPr txBox="1"/>
          <p:nvPr/>
        </p:nvSpPr>
        <p:spPr>
          <a:xfrm>
            <a:off x="7609164" y="5131581"/>
            <a:ext cx="2850460" cy="461665"/>
          </a:xfrm>
          <a:prstGeom prst="rect">
            <a:avLst/>
          </a:prstGeom>
          <a:noFill/>
        </p:spPr>
        <p:txBody>
          <a:bodyPr wrap="none" rtlCol="0">
            <a:spAutoFit/>
          </a:bodyPr>
          <a:lstStyle/>
          <a:p>
            <a:r>
              <a:rPr lang="en-US" baseline="0" dirty="0">
                <a:solidFill>
                  <a:srgbClr val="C00000"/>
                </a:solidFill>
              </a:rPr>
              <a:t>Option 2: Star trust</a:t>
            </a:r>
          </a:p>
        </p:txBody>
      </p:sp>
      <p:sp>
        <p:nvSpPr>
          <p:cNvPr id="4" name="Freeform 3">
            <a:extLst>
              <a:ext uri="{FF2B5EF4-FFF2-40B4-BE49-F238E27FC236}">
                <a16:creationId xmlns:a16="http://schemas.microsoft.com/office/drawing/2014/main" id="{4002A9F7-52C0-9D43-8258-3738BF2A2049}"/>
              </a:ext>
            </a:extLst>
          </p:cNvPr>
          <p:cNvSpPr/>
          <p:nvPr/>
        </p:nvSpPr>
        <p:spPr bwMode="auto">
          <a:xfrm>
            <a:off x="5195455" y="4045527"/>
            <a:ext cx="429490" cy="720437"/>
          </a:xfrm>
          <a:custGeom>
            <a:avLst/>
            <a:gdLst>
              <a:gd name="connsiteX0" fmla="*/ 0 w 429490"/>
              <a:gd name="connsiteY0" fmla="*/ 720437 h 720437"/>
              <a:gd name="connsiteX1" fmla="*/ 0 w 429490"/>
              <a:gd name="connsiteY1" fmla="*/ 720437 h 720437"/>
              <a:gd name="connsiteX2" fmla="*/ 41563 w 429490"/>
              <a:gd name="connsiteY2" fmla="*/ 581891 h 720437"/>
              <a:gd name="connsiteX3" fmla="*/ 69272 w 429490"/>
              <a:gd name="connsiteY3" fmla="*/ 498764 h 720437"/>
              <a:gd name="connsiteX4" fmla="*/ 83127 w 429490"/>
              <a:gd name="connsiteY4" fmla="*/ 457200 h 720437"/>
              <a:gd name="connsiteX5" fmla="*/ 96981 w 429490"/>
              <a:gd name="connsiteY5" fmla="*/ 387928 h 720437"/>
              <a:gd name="connsiteX6" fmla="*/ 124690 w 429490"/>
              <a:gd name="connsiteY6" fmla="*/ 304800 h 720437"/>
              <a:gd name="connsiteX7" fmla="*/ 138545 w 429490"/>
              <a:gd name="connsiteY7" fmla="*/ 263237 h 720437"/>
              <a:gd name="connsiteX8" fmla="*/ 166254 w 429490"/>
              <a:gd name="connsiteY8" fmla="*/ 166255 h 720437"/>
              <a:gd name="connsiteX9" fmla="*/ 235527 w 429490"/>
              <a:gd name="connsiteY9" fmla="*/ 13855 h 720437"/>
              <a:gd name="connsiteX10" fmla="*/ 277090 w 429490"/>
              <a:gd name="connsiteY10" fmla="*/ 0 h 720437"/>
              <a:gd name="connsiteX11" fmla="*/ 360218 w 429490"/>
              <a:gd name="connsiteY11" fmla="*/ 13855 h 720437"/>
              <a:gd name="connsiteX12" fmla="*/ 387927 w 429490"/>
              <a:gd name="connsiteY12" fmla="*/ 55418 h 720437"/>
              <a:gd name="connsiteX13" fmla="*/ 387927 w 429490"/>
              <a:gd name="connsiteY13" fmla="*/ 540328 h 720437"/>
              <a:gd name="connsiteX14" fmla="*/ 429490 w 429490"/>
              <a:gd name="connsiteY14" fmla="*/ 609600 h 72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9490" h="720437">
                <a:moveTo>
                  <a:pt x="0" y="720437"/>
                </a:moveTo>
                <a:lnTo>
                  <a:pt x="0" y="720437"/>
                </a:lnTo>
                <a:cubicBezTo>
                  <a:pt x="13854" y="674255"/>
                  <a:pt x="27182" y="627912"/>
                  <a:pt x="41563" y="581891"/>
                </a:cubicBezTo>
                <a:cubicBezTo>
                  <a:pt x="50275" y="554013"/>
                  <a:pt x="60036" y="526473"/>
                  <a:pt x="69272" y="498764"/>
                </a:cubicBezTo>
                <a:cubicBezTo>
                  <a:pt x="73890" y="484909"/>
                  <a:pt x="80263" y="471521"/>
                  <a:pt x="83127" y="457200"/>
                </a:cubicBezTo>
                <a:cubicBezTo>
                  <a:pt x="87745" y="434109"/>
                  <a:pt x="90785" y="410646"/>
                  <a:pt x="96981" y="387928"/>
                </a:cubicBezTo>
                <a:cubicBezTo>
                  <a:pt x="104666" y="359749"/>
                  <a:pt x="115453" y="332509"/>
                  <a:pt x="124690" y="304800"/>
                </a:cubicBezTo>
                <a:cubicBezTo>
                  <a:pt x="129308" y="290946"/>
                  <a:pt x="135003" y="277405"/>
                  <a:pt x="138545" y="263237"/>
                </a:cubicBezTo>
                <a:cubicBezTo>
                  <a:pt x="150757" y="214389"/>
                  <a:pt x="150355" y="209977"/>
                  <a:pt x="166254" y="166255"/>
                </a:cubicBezTo>
                <a:cubicBezTo>
                  <a:pt x="169449" y="157468"/>
                  <a:pt x="204589" y="38606"/>
                  <a:pt x="235527" y="13855"/>
                </a:cubicBezTo>
                <a:cubicBezTo>
                  <a:pt x="246931" y="4732"/>
                  <a:pt x="263236" y="4618"/>
                  <a:pt x="277090" y="0"/>
                </a:cubicBezTo>
                <a:cubicBezTo>
                  <a:pt x="304799" y="4618"/>
                  <a:pt x="335092" y="1292"/>
                  <a:pt x="360218" y="13855"/>
                </a:cubicBezTo>
                <a:cubicBezTo>
                  <a:pt x="375111" y="21301"/>
                  <a:pt x="387052" y="38790"/>
                  <a:pt x="387927" y="55418"/>
                </a:cubicBezTo>
                <a:cubicBezTo>
                  <a:pt x="396422" y="216831"/>
                  <a:pt x="387927" y="378691"/>
                  <a:pt x="387927" y="540328"/>
                </a:cubicBezTo>
                <a:lnTo>
                  <a:pt x="429490" y="609600"/>
                </a:lnTo>
              </a:path>
            </a:pathLst>
          </a:custGeom>
          <a:noFill/>
          <a:ln w="2857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8" name="Freeform 7">
            <a:extLst>
              <a:ext uri="{FF2B5EF4-FFF2-40B4-BE49-F238E27FC236}">
                <a16:creationId xmlns:a16="http://schemas.microsoft.com/office/drawing/2014/main" id="{9461EC9A-B9C5-5741-AE84-C6C9C66E4118}"/>
              </a:ext>
            </a:extLst>
          </p:cNvPr>
          <p:cNvSpPr/>
          <p:nvPr/>
        </p:nvSpPr>
        <p:spPr bwMode="auto">
          <a:xfrm>
            <a:off x="6571281" y="3881868"/>
            <a:ext cx="1536162" cy="1480546"/>
          </a:xfrm>
          <a:custGeom>
            <a:avLst/>
            <a:gdLst>
              <a:gd name="connsiteX0" fmla="*/ 0 w 1536162"/>
              <a:gd name="connsiteY0" fmla="*/ 984600 h 1480546"/>
              <a:gd name="connsiteX1" fmla="*/ 960895 w 1536162"/>
              <a:gd name="connsiteY1" fmla="*/ 209685 h 1480546"/>
              <a:gd name="connsiteX2" fmla="*/ 1534333 w 1536162"/>
              <a:gd name="connsiteY2" fmla="*/ 39203 h 1480546"/>
              <a:gd name="connsiteX3" fmla="*/ 1115878 w 1536162"/>
              <a:gd name="connsiteY3" fmla="*/ 829617 h 1480546"/>
              <a:gd name="connsiteX4" fmla="*/ 387458 w 1536162"/>
              <a:gd name="connsiteY4" fmla="*/ 1480546 h 148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62" h="1480546">
                <a:moveTo>
                  <a:pt x="0" y="984600"/>
                </a:moveTo>
                <a:cubicBezTo>
                  <a:pt x="352586" y="675925"/>
                  <a:pt x="705173" y="367251"/>
                  <a:pt x="960895" y="209685"/>
                </a:cubicBezTo>
                <a:cubicBezTo>
                  <a:pt x="1216617" y="52119"/>
                  <a:pt x="1508503" y="-64119"/>
                  <a:pt x="1534333" y="39203"/>
                </a:cubicBezTo>
                <a:cubicBezTo>
                  <a:pt x="1560164" y="142525"/>
                  <a:pt x="1307024" y="589393"/>
                  <a:pt x="1115878" y="829617"/>
                </a:cubicBezTo>
                <a:cubicBezTo>
                  <a:pt x="924732" y="1069841"/>
                  <a:pt x="656095" y="1275193"/>
                  <a:pt x="387458" y="1480546"/>
                </a:cubicBezTo>
              </a:path>
            </a:pathLst>
          </a:cu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 name="TextBox 8">
            <a:extLst>
              <a:ext uri="{FF2B5EF4-FFF2-40B4-BE49-F238E27FC236}">
                <a16:creationId xmlns:a16="http://schemas.microsoft.com/office/drawing/2014/main" id="{3CE05E79-4717-4F4E-A2C4-793088AB8455}"/>
              </a:ext>
            </a:extLst>
          </p:cNvPr>
          <p:cNvSpPr txBox="1"/>
          <p:nvPr/>
        </p:nvSpPr>
        <p:spPr>
          <a:xfrm>
            <a:off x="3379761" y="4370306"/>
            <a:ext cx="356188" cy="461665"/>
          </a:xfrm>
          <a:prstGeom prst="rect">
            <a:avLst/>
          </a:prstGeom>
          <a:noFill/>
        </p:spPr>
        <p:txBody>
          <a:bodyPr wrap="none" rtlCol="0">
            <a:spAutoFit/>
          </a:bodyPr>
          <a:lstStyle/>
          <a:p>
            <a:r>
              <a:rPr lang="en-US" baseline="0" dirty="0"/>
              <a:t>1</a:t>
            </a:r>
          </a:p>
        </p:txBody>
      </p:sp>
      <p:sp>
        <p:nvSpPr>
          <p:cNvPr id="21" name="TextBox 20">
            <a:extLst>
              <a:ext uri="{FF2B5EF4-FFF2-40B4-BE49-F238E27FC236}">
                <a16:creationId xmlns:a16="http://schemas.microsoft.com/office/drawing/2014/main" id="{99675BC2-7DE8-9243-B8CD-87CBE8778C87}"/>
              </a:ext>
            </a:extLst>
          </p:cNvPr>
          <p:cNvSpPr txBox="1"/>
          <p:nvPr/>
        </p:nvSpPr>
        <p:spPr>
          <a:xfrm>
            <a:off x="4927009" y="4243738"/>
            <a:ext cx="356188" cy="461665"/>
          </a:xfrm>
          <a:prstGeom prst="rect">
            <a:avLst/>
          </a:prstGeom>
          <a:noFill/>
        </p:spPr>
        <p:txBody>
          <a:bodyPr wrap="none" rtlCol="0">
            <a:spAutoFit/>
          </a:bodyPr>
          <a:lstStyle/>
          <a:p>
            <a:r>
              <a:rPr lang="en-US" baseline="0" dirty="0"/>
              <a:t>2</a:t>
            </a:r>
          </a:p>
        </p:txBody>
      </p:sp>
      <p:sp>
        <p:nvSpPr>
          <p:cNvPr id="22" name="TextBox 21">
            <a:extLst>
              <a:ext uri="{FF2B5EF4-FFF2-40B4-BE49-F238E27FC236}">
                <a16:creationId xmlns:a16="http://schemas.microsoft.com/office/drawing/2014/main" id="{1E11BCB8-D34C-2D43-9B11-2497C1648D82}"/>
              </a:ext>
            </a:extLst>
          </p:cNvPr>
          <p:cNvSpPr txBox="1"/>
          <p:nvPr/>
        </p:nvSpPr>
        <p:spPr>
          <a:xfrm>
            <a:off x="6786806" y="4197242"/>
            <a:ext cx="356188" cy="461665"/>
          </a:xfrm>
          <a:prstGeom prst="rect">
            <a:avLst/>
          </a:prstGeom>
          <a:noFill/>
        </p:spPr>
        <p:txBody>
          <a:bodyPr wrap="none" rtlCol="0">
            <a:spAutoFit/>
          </a:bodyPr>
          <a:lstStyle/>
          <a:p>
            <a:r>
              <a:rPr lang="en-US" baseline="0" dirty="0"/>
              <a:t>3</a:t>
            </a:r>
          </a:p>
        </p:txBody>
      </p:sp>
    </p:spTree>
    <p:extLst>
      <p:ext uri="{BB962C8B-B14F-4D97-AF65-F5344CB8AC3E}">
        <p14:creationId xmlns:p14="http://schemas.microsoft.com/office/powerpoint/2010/main" val="1146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sz="4000" dirty="0"/>
              <a:t>Important Technical Detail: Incremental Deployment</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Incremental deployment: the chaining of domains may be broken due to incremental deployment (e.g., domain sequence is S -&gt; A -&gt; B -&gt; C -&gt; D, but A does not provide EN)</a:t>
            </a:r>
          </a:p>
          <a:p>
            <a:pPr lvl="1"/>
            <a:r>
              <a:rPr lang="en-US" dirty="0"/>
              <a:t>Provide </a:t>
            </a:r>
            <a:r>
              <a:rPr lang="en-US" b="1" dirty="0"/>
              <a:t>guidance</a:t>
            </a:r>
            <a:r>
              <a:rPr lang="en-US" dirty="0"/>
              <a:t> on </a:t>
            </a:r>
          </a:p>
          <a:p>
            <a:pPr lvl="2"/>
            <a:r>
              <a:rPr lang="en-US" dirty="0"/>
              <a:t>how to detect ingress point at B, and </a:t>
            </a:r>
          </a:p>
          <a:p>
            <a:pPr lvl="2"/>
            <a:r>
              <a:rPr lang="en-US" dirty="0"/>
              <a:t>how to respond if B cannot detect ingress (multi-answers)</a:t>
            </a:r>
          </a:p>
          <a:p>
            <a:pPr lvl="3"/>
            <a:r>
              <a:rPr lang="en-US" dirty="0"/>
              <a:t>See general path abstraction discussion on the mailing list</a:t>
            </a:r>
          </a:p>
        </p:txBody>
      </p:sp>
      <p:sp>
        <p:nvSpPr>
          <p:cNvPr id="4" name="Rectangle 3">
            <a:extLst>
              <a:ext uri="{FF2B5EF4-FFF2-40B4-BE49-F238E27FC236}">
                <a16:creationId xmlns:a16="http://schemas.microsoft.com/office/drawing/2014/main" id="{08B84D8D-EA09-0D42-A86E-3F00B5140E0F}"/>
              </a:ext>
            </a:extLst>
          </p:cNvPr>
          <p:cNvSpPr/>
          <p:nvPr/>
        </p:nvSpPr>
        <p:spPr>
          <a:xfrm>
            <a:off x="1452624" y="4310994"/>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324319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48F-41F1-FC4C-A905-C0F562C015DF}"/>
              </a:ext>
            </a:extLst>
          </p:cNvPr>
          <p:cNvSpPr>
            <a:spLocks noGrp="1"/>
          </p:cNvSpPr>
          <p:nvPr>
            <p:ph type="title"/>
          </p:nvPr>
        </p:nvSpPr>
        <p:spPr/>
        <p:txBody>
          <a:bodyPr/>
          <a:lstStyle/>
          <a:p>
            <a:r>
              <a:rPr lang="en-US" dirty="0"/>
              <a:t>Related References on Multidomain</a:t>
            </a:r>
          </a:p>
        </p:txBody>
      </p:sp>
      <p:sp>
        <p:nvSpPr>
          <p:cNvPr id="3" name="Content Placeholder 2">
            <a:extLst>
              <a:ext uri="{FF2B5EF4-FFF2-40B4-BE49-F238E27FC236}">
                <a16:creationId xmlns:a16="http://schemas.microsoft.com/office/drawing/2014/main" id="{81F4855E-25F9-4F4A-8301-B464A6600D03}"/>
              </a:ext>
            </a:extLst>
          </p:cNvPr>
          <p:cNvSpPr>
            <a:spLocks noGrp="1"/>
          </p:cNvSpPr>
          <p:nvPr>
            <p:ph idx="1"/>
          </p:nvPr>
        </p:nvSpPr>
        <p:spPr/>
        <p:txBody>
          <a:bodyPr>
            <a:normAutofit fontScale="85000" lnSpcReduction="10000"/>
          </a:bodyPr>
          <a:lstStyle/>
          <a:p>
            <a:pPr fontAlgn="base"/>
            <a:r>
              <a:rPr lang="en-US" u="sng" dirty="0">
                <a:hlinkClick r:id="rId2"/>
              </a:rPr>
              <a:t>https://datatracker.ietf.org/doc/draft-lachos-alto-multi-domain-use-cases/</a:t>
            </a:r>
            <a:endParaRPr lang="en-US" dirty="0"/>
          </a:p>
          <a:p>
            <a:pPr fontAlgn="base"/>
            <a:r>
              <a:rPr lang="en-US" u="sng" dirty="0">
                <a:hlinkClick r:id="rId3"/>
              </a:rPr>
              <a:t>https://datatracker.ietf.org/doc/draft-lachos-sfc-multi-domain-alto/</a:t>
            </a:r>
            <a:endParaRPr lang="en-US" dirty="0"/>
          </a:p>
          <a:p>
            <a:pPr fontAlgn="base"/>
            <a:r>
              <a:rPr lang="en-US" u="sng" dirty="0">
                <a:hlinkClick r:id="rId4"/>
              </a:rPr>
              <a:t>https://datatracker.ietf.org/doc/draft-lachosrothenberg-alto-brokermdo/</a:t>
            </a:r>
            <a:endParaRPr lang="en-US" dirty="0"/>
          </a:p>
          <a:p>
            <a:pPr fontAlgn="base"/>
            <a:r>
              <a:rPr lang="en-US" u="sng" dirty="0">
                <a:hlinkClick r:id="rId5"/>
              </a:rPr>
              <a:t>https://datatracker.ietf.org/doc/draft-lachosrothenberg-alto-md-e2e-ns/</a:t>
            </a:r>
            <a:endParaRPr lang="en-US" dirty="0"/>
          </a:p>
          <a:p>
            <a:r>
              <a:rPr lang="en-US" dirty="0">
                <a:hlinkClick r:id="rId6"/>
              </a:rPr>
              <a:t>https://datatracker.ietf.org/doc/draft-giraltyellamraju-alto-bsg-multidomain/</a:t>
            </a:r>
            <a:endParaRPr lang="en-US" dirty="0"/>
          </a:p>
          <a:p>
            <a:pPr fontAlgn="base"/>
            <a:r>
              <a:rPr lang="en-US" dirty="0"/>
              <a:t>Old CERN use case</a:t>
            </a:r>
          </a:p>
          <a:p>
            <a:pPr lvl="1" fontAlgn="base"/>
            <a:r>
              <a:rPr lang="en-US" u="sng" dirty="0">
                <a:hlinkClick r:id="rId7"/>
              </a:rPr>
              <a:t>https://ieeexplore.ieee.org/abstract/document/8756056</a:t>
            </a:r>
            <a:endParaRPr lang="en-US" dirty="0"/>
          </a:p>
          <a:p>
            <a:pPr lvl="1" fontAlgn="base"/>
            <a:r>
              <a:rPr lang="en-US" u="sng" dirty="0">
                <a:hlinkClick r:id="rId8"/>
              </a:rPr>
              <a:t>https://www.sciencedirect.com/science/article/abs/pii/S0167739X18302413</a:t>
            </a:r>
            <a:endParaRPr lang="en-US" dirty="0"/>
          </a:p>
          <a:p>
            <a:pPr fontAlgn="base"/>
            <a:r>
              <a:rPr lang="en-US" dirty="0"/>
              <a:t>Inter-ALTO communication protocol</a:t>
            </a:r>
          </a:p>
          <a:p>
            <a:pPr lvl="1" fontAlgn="base"/>
            <a:r>
              <a:rPr lang="en-US" u="sng" dirty="0">
                <a:hlinkClick r:id="rId9"/>
              </a:rPr>
              <a:t>https://datatracker.ietf.org/doc/draft-dulinski-alto-inter-alto-protocol/</a:t>
            </a:r>
            <a:endParaRPr lang="en-US" dirty="0"/>
          </a:p>
          <a:p>
            <a:pPr fontAlgn="base"/>
            <a:r>
              <a:rPr lang="en-US" dirty="0"/>
              <a:t>ALTO network-server, server-server API</a:t>
            </a:r>
          </a:p>
          <a:p>
            <a:pPr lvl="1" fontAlgn="base"/>
            <a:r>
              <a:rPr lang="en-US" u="sng" dirty="0">
                <a:hlinkClick r:id="rId10"/>
              </a:rPr>
              <a:t>https://datatracker.ietf.org/doc/draft-medved-alto-svr-apis/</a:t>
            </a:r>
            <a:endParaRPr lang="en-US" dirty="0"/>
          </a:p>
        </p:txBody>
      </p:sp>
    </p:spTree>
    <p:extLst>
      <p:ext uri="{BB962C8B-B14F-4D97-AF65-F5344CB8AC3E}">
        <p14:creationId xmlns:p14="http://schemas.microsoft.com/office/powerpoint/2010/main" val="375315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2DF0-604A-D149-A7D9-9F18908703D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9618A51-E052-DD45-9F09-8C95485EC954}"/>
              </a:ext>
            </a:extLst>
          </p:cNvPr>
          <p:cNvSpPr>
            <a:spLocks noGrp="1"/>
          </p:cNvSpPr>
          <p:nvPr>
            <p:ph idx="1"/>
          </p:nvPr>
        </p:nvSpPr>
        <p:spPr/>
        <p:txBody>
          <a:bodyPr/>
          <a:lstStyle/>
          <a:p>
            <a:r>
              <a:rPr lang="en-US" dirty="0"/>
              <a:t>Organizing interim meetings before May 2023</a:t>
            </a:r>
          </a:p>
          <a:p>
            <a:pPr lvl="1"/>
            <a:r>
              <a:rPr lang="en-US" dirty="0"/>
              <a:t>Discuss details of current design implementations</a:t>
            </a:r>
          </a:p>
          <a:p>
            <a:pPr lvl="1"/>
            <a:r>
              <a:rPr lang="en-US" dirty="0"/>
              <a:t>Involve operators </a:t>
            </a:r>
          </a:p>
        </p:txBody>
      </p:sp>
    </p:spTree>
    <p:extLst>
      <p:ext uri="{BB962C8B-B14F-4D97-AF65-F5344CB8AC3E}">
        <p14:creationId xmlns:p14="http://schemas.microsoft.com/office/powerpoint/2010/main" val="244842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82714-6734-2449-8D60-794245869476}"/>
              </a:ext>
            </a:extLst>
          </p:cNvPr>
          <p:cNvSpPr>
            <a:spLocks noGrp="1"/>
          </p:cNvSpPr>
          <p:nvPr>
            <p:ph type="ctrTitle"/>
          </p:nvPr>
        </p:nvSpPr>
        <p:spPr/>
        <p:txBody>
          <a:bodyPr/>
          <a:lstStyle/>
          <a:p>
            <a:r>
              <a:rPr lang="en-US" dirty="0"/>
              <a:t>Backup Slides</a:t>
            </a:r>
          </a:p>
        </p:txBody>
      </p:sp>
      <p:sp>
        <p:nvSpPr>
          <p:cNvPr id="5" name="Subtitle 4">
            <a:extLst>
              <a:ext uri="{FF2B5EF4-FFF2-40B4-BE49-F238E27FC236}">
                <a16:creationId xmlns:a16="http://schemas.microsoft.com/office/drawing/2014/main" id="{E41BCF2A-78C1-2E4A-87E5-2BAA8624E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37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C790-2723-A744-8872-0653E683C314}"/>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AFB1F88D-3C3D-CA48-839D-430F905C3045}"/>
              </a:ext>
            </a:extLst>
          </p:cNvPr>
          <p:cNvSpPr>
            <a:spLocks noGrp="1"/>
          </p:cNvSpPr>
          <p:nvPr>
            <p:ph idx="1"/>
          </p:nvPr>
        </p:nvSpPr>
        <p:spPr/>
        <p:txBody>
          <a:bodyPr/>
          <a:lstStyle/>
          <a:p>
            <a:r>
              <a:rPr lang="en-US" dirty="0"/>
              <a:t>The “routing cost” metric makes it difficult to aggregate different point of views</a:t>
            </a:r>
          </a:p>
          <a:p>
            <a:pPr lvl="1"/>
            <a:r>
              <a:rPr lang="en-US" dirty="0"/>
              <a:t>See also RFC 8686, Appendix C</a:t>
            </a:r>
          </a:p>
          <a:p>
            <a:r>
              <a:rPr lang="en-US" dirty="0"/>
              <a:t>The “ALTO advice” runs in the opposite direction of the money</a:t>
            </a:r>
          </a:p>
          <a:p>
            <a:pPr lvl="1"/>
            <a:r>
              <a:rPr lang="en-US" dirty="0"/>
              <a:t>will it always stop at the peering points / Tier-1 carriers?</a:t>
            </a:r>
          </a:p>
          <a:p>
            <a:pPr lvl="1"/>
            <a:r>
              <a:rPr lang="en-US" dirty="0"/>
              <a:t>what if the advice given by ISP1’s ALTO server impairs ISP2’s traffic engineering?</a:t>
            </a:r>
          </a:p>
          <a:p>
            <a:pPr lvl="1"/>
            <a:r>
              <a:rPr lang="en-US" dirty="0"/>
              <a:t>will ISP1 be legally liable? Thus, will ISP1 refuse to give details </a:t>
            </a:r>
            <a:r>
              <a:rPr lang="en-US" dirty="0" err="1"/>
              <a:t>wrt</a:t>
            </a:r>
            <a:r>
              <a:rPr lang="en-US" dirty="0"/>
              <a:t>. ISP2 even if they knew?</a:t>
            </a:r>
          </a:p>
          <a:p>
            <a:endParaRPr lang="en-US" dirty="0"/>
          </a:p>
        </p:txBody>
      </p:sp>
      <p:sp>
        <p:nvSpPr>
          <p:cNvPr id="4" name="Rectangle 3">
            <a:extLst>
              <a:ext uri="{FF2B5EF4-FFF2-40B4-BE49-F238E27FC236}">
                <a16:creationId xmlns:a16="http://schemas.microsoft.com/office/drawing/2014/main" id="{6842047D-76BF-BC41-AE54-9D90523394BB}"/>
              </a:ext>
            </a:extLst>
          </p:cNvPr>
          <p:cNvSpPr/>
          <p:nvPr/>
        </p:nvSpPr>
        <p:spPr>
          <a:xfrm>
            <a:off x="612384" y="6139934"/>
            <a:ext cx="2280432" cy="369332"/>
          </a:xfrm>
          <a:prstGeom prst="rect">
            <a:avLst/>
          </a:prstGeom>
        </p:spPr>
        <p:txBody>
          <a:bodyPr wrap="none">
            <a:spAutoFit/>
          </a:bodyPr>
          <a:lstStyle/>
          <a:p>
            <a:r>
              <a:rPr lang="en-US" dirty="0"/>
              <a:t>[Sebastian 9/30/2020]</a:t>
            </a:r>
          </a:p>
        </p:txBody>
      </p:sp>
    </p:spTree>
    <p:extLst>
      <p:ext uri="{BB962C8B-B14F-4D97-AF65-F5344CB8AC3E}">
        <p14:creationId xmlns:p14="http://schemas.microsoft.com/office/powerpoint/2010/main" val="108640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838200" y="139419"/>
            <a:ext cx="11100800" cy="1325600"/>
          </a:xfrm>
          <a:prstGeom prst="rect">
            <a:avLst/>
          </a:prstGeom>
          <a:noFill/>
          <a:ln>
            <a:noFill/>
          </a:ln>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buClr>
                <a:schemeClr val="dk1"/>
              </a:buClr>
              <a:buSzPts val="3300"/>
            </a:pPr>
            <a:r>
              <a:rPr lang="en" sz="3200" dirty="0"/>
              <a:t>(R)PV: Mathematical Programming as Abstraction Representation to Support Third Use Case</a:t>
            </a:r>
            <a:endParaRPr sz="3200" dirty="0"/>
          </a:p>
        </p:txBody>
      </p:sp>
      <p:pic>
        <p:nvPicPr>
          <p:cNvPr id="357" name="Google Shape;357;p40"/>
          <p:cNvPicPr preferRelativeResize="0"/>
          <p:nvPr/>
        </p:nvPicPr>
        <p:blipFill rotWithShape="1">
          <a:blip r:embed="rId3">
            <a:alphaModFix/>
          </a:blip>
          <a:srcRect/>
          <a:stretch/>
        </p:blipFill>
        <p:spPr>
          <a:xfrm>
            <a:off x="723901" y="2526026"/>
            <a:ext cx="5486401" cy="2095500"/>
          </a:xfrm>
          <a:prstGeom prst="rect">
            <a:avLst/>
          </a:prstGeom>
          <a:noFill/>
          <a:ln>
            <a:noFill/>
          </a:ln>
        </p:spPr>
      </p:pic>
      <p:pic>
        <p:nvPicPr>
          <p:cNvPr id="358" name="Google Shape;358;p40"/>
          <p:cNvPicPr preferRelativeResize="0"/>
          <p:nvPr/>
        </p:nvPicPr>
        <p:blipFill rotWithShape="1">
          <a:blip r:embed="rId4">
            <a:alphaModFix/>
          </a:blip>
          <a:srcRect/>
          <a:stretch/>
        </p:blipFill>
        <p:spPr>
          <a:xfrm>
            <a:off x="6805789" y="2269156"/>
            <a:ext cx="4831643" cy="983585"/>
          </a:xfrm>
          <a:prstGeom prst="rect">
            <a:avLst/>
          </a:prstGeom>
          <a:noFill/>
          <a:ln>
            <a:noFill/>
          </a:ln>
        </p:spPr>
      </p:pic>
      <p:grpSp>
        <p:nvGrpSpPr>
          <p:cNvPr id="359" name="Google Shape;359;p40"/>
          <p:cNvGrpSpPr/>
          <p:nvPr/>
        </p:nvGrpSpPr>
        <p:grpSpPr>
          <a:xfrm>
            <a:off x="7879463" y="3341968"/>
            <a:ext cx="2457791" cy="1626177"/>
            <a:chOff x="6092397" y="3745862"/>
            <a:chExt cx="3089747" cy="2390969"/>
          </a:xfrm>
        </p:grpSpPr>
        <p:grpSp>
          <p:nvGrpSpPr>
            <p:cNvPr id="360" name="Google Shape;360;p40"/>
            <p:cNvGrpSpPr/>
            <p:nvPr/>
          </p:nvGrpSpPr>
          <p:grpSpPr>
            <a:xfrm>
              <a:off x="6092397" y="3745862"/>
              <a:ext cx="3089747" cy="2390969"/>
              <a:chOff x="1711173" y="4143912"/>
              <a:chExt cx="3546135" cy="2629461"/>
            </a:xfrm>
          </p:grpSpPr>
          <p:cxnSp>
            <p:nvCxnSpPr>
              <p:cNvPr id="361" name="Google Shape;361;p40"/>
              <p:cNvCxnSpPr/>
              <p:nvPr/>
            </p:nvCxnSpPr>
            <p:spPr>
              <a:xfrm rot="10800000" flipH="1">
                <a:off x="2504752" y="6197510"/>
                <a:ext cx="2252700" cy="540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362" name="Google Shape;362;p40"/>
              <p:cNvCxnSpPr/>
              <p:nvPr/>
            </p:nvCxnSpPr>
            <p:spPr>
              <a:xfrm rot="10800000">
                <a:off x="2519328" y="4224154"/>
                <a:ext cx="0" cy="199200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363" name="Google Shape;363;p40"/>
              <p:cNvSpPr/>
              <p:nvPr/>
            </p:nvSpPr>
            <p:spPr>
              <a:xfrm>
                <a:off x="2551741" y="4143912"/>
                <a:ext cx="883800" cy="846000"/>
              </a:xfrm>
              <a:prstGeom prst="rect">
                <a:avLst/>
              </a:prstGeom>
              <a:blipFill rotWithShape="1">
                <a:blip r:embed="rId5">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sp>
            <p:nvSpPr>
              <p:cNvPr id="364" name="Google Shape;364;p40"/>
              <p:cNvSpPr/>
              <p:nvPr/>
            </p:nvSpPr>
            <p:spPr>
              <a:xfrm>
                <a:off x="1711173" y="4411367"/>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sp>
            <p:nvSpPr>
              <p:cNvPr id="365" name="Google Shape;365;p40"/>
              <p:cNvSpPr/>
              <p:nvPr/>
            </p:nvSpPr>
            <p:spPr>
              <a:xfrm>
                <a:off x="2530629" y="4811179"/>
                <a:ext cx="1427400" cy="1367700"/>
              </a:xfrm>
              <a:prstGeom prst="rtTriangle">
                <a:avLst/>
              </a:prstGeom>
              <a:solidFill>
                <a:schemeClr val="accent1"/>
              </a:solidFill>
              <a:ln w="9525" cap="flat" cmpd="sng">
                <a:solidFill>
                  <a:schemeClr val="dk1"/>
                </a:solidFill>
                <a:prstDash val="solid"/>
                <a:round/>
                <a:headEnd type="none" w="sm" len="sm"/>
                <a:tailEnd type="none" w="sm" len="sm"/>
              </a:ln>
            </p:spPr>
            <p:txBody>
              <a:bodyPr spcFirstLastPara="1" wrap="square" lIns="68567" tIns="34267" rIns="68567" bIns="34267" anchor="t" anchorCtr="0">
                <a:noAutofit/>
              </a:bodyPr>
              <a:lstStyle/>
              <a:p>
                <a:pPr defTabSz="1219170">
                  <a:spcBef>
                    <a:spcPts val="0"/>
                  </a:spcBef>
                  <a:spcAft>
                    <a:spcPts val="0"/>
                  </a:spcAft>
                </a:pPr>
                <a:endParaRPr sz="3600">
                  <a:solidFill>
                    <a:prstClr val="black"/>
                  </a:solidFill>
                  <a:latin typeface="Arial"/>
                  <a:ea typeface="Arial"/>
                  <a:cs typeface="Arial"/>
                  <a:sym typeface="Arial"/>
                </a:endParaRPr>
              </a:p>
            </p:txBody>
          </p:sp>
          <p:sp>
            <p:nvSpPr>
              <p:cNvPr id="366" name="Google Shape;366;p40"/>
              <p:cNvSpPr/>
              <p:nvPr/>
            </p:nvSpPr>
            <p:spPr>
              <a:xfrm>
                <a:off x="4408008" y="6176373"/>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grpSp>
        <p:sp>
          <p:nvSpPr>
            <p:cNvPr id="367" name="Google Shape;367;p40"/>
            <p:cNvSpPr/>
            <p:nvPr/>
          </p:nvSpPr>
          <p:spPr>
            <a:xfrm>
              <a:off x="7971985" y="4994010"/>
              <a:ext cx="780300" cy="769200"/>
            </a:xfrm>
            <a:prstGeom prst="rect">
              <a:avLst/>
            </a:prstGeom>
            <a:blipFill rotWithShape="1">
              <a:blip r:embed="rId6">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grpSp>
      <p:cxnSp>
        <p:nvCxnSpPr>
          <p:cNvPr id="368" name="Google Shape;368;p40"/>
          <p:cNvCxnSpPr/>
          <p:nvPr/>
        </p:nvCxnSpPr>
        <p:spPr>
          <a:xfrm>
            <a:off x="6805853" y="2417352"/>
            <a:ext cx="4715600" cy="0"/>
          </a:xfrm>
          <a:prstGeom prst="straightConnector1">
            <a:avLst/>
          </a:prstGeom>
          <a:noFill/>
          <a:ln w="25400" cap="flat" cmpd="sng">
            <a:solidFill>
              <a:srgbClr val="FF0000"/>
            </a:solidFill>
            <a:prstDash val="solid"/>
            <a:miter lim="800000"/>
            <a:headEnd type="none" w="sm" len="sm"/>
            <a:tailEnd type="none" w="sm" len="sm"/>
          </a:ln>
        </p:spPr>
      </p:cxnSp>
      <p:cxnSp>
        <p:nvCxnSpPr>
          <p:cNvPr id="369" name="Google Shape;369;p40"/>
          <p:cNvCxnSpPr/>
          <p:nvPr/>
        </p:nvCxnSpPr>
        <p:spPr>
          <a:xfrm>
            <a:off x="6805853" y="2752632"/>
            <a:ext cx="4715600" cy="0"/>
          </a:xfrm>
          <a:prstGeom prst="straightConnector1">
            <a:avLst/>
          </a:prstGeom>
          <a:noFill/>
          <a:ln w="25400" cap="flat" cmpd="sng">
            <a:solidFill>
              <a:srgbClr val="FF0000"/>
            </a:solidFill>
            <a:prstDash val="solid"/>
            <a:miter lim="800000"/>
            <a:headEnd type="none" w="sm" len="sm"/>
            <a:tailEnd type="none" w="sm" len="sm"/>
          </a:ln>
        </p:spPr>
      </p:cxnSp>
      <p:sp>
        <p:nvSpPr>
          <p:cNvPr id="370" name="Google Shape;370;p40"/>
          <p:cNvSpPr txBox="1"/>
          <p:nvPr/>
        </p:nvSpPr>
        <p:spPr>
          <a:xfrm>
            <a:off x="249500" y="4836651"/>
            <a:ext cx="1166080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b="1" baseline="0" dirty="0">
                <a:solidFill>
                  <a:srgbClr val="FF0000"/>
                </a:solidFill>
                <a:latin typeface="Proxima Nova"/>
                <a:ea typeface="Proxima Nova"/>
                <a:cs typeface="Proxima Nova"/>
                <a:sym typeface="Proxima Nova"/>
              </a:rPr>
              <a:t>Redundant inequalities can be removed</a:t>
            </a:r>
            <a:r>
              <a:rPr lang="en" baseline="0" dirty="0">
                <a:solidFill>
                  <a:srgbClr val="666666"/>
                </a:solidFill>
                <a:latin typeface="Proxima Nova"/>
                <a:ea typeface="Proxima Nova"/>
                <a:cs typeface="Proxima Nova"/>
                <a:sym typeface="Proxima Nova"/>
              </a:rPr>
              <a:t> via a polynomial-time, optimal algorithm.</a:t>
            </a:r>
          </a:p>
          <a:p>
            <a:pPr marL="609585" indent="-457189" algn="just" defTabSz="1219170">
              <a:lnSpc>
                <a:spcPct val="115000"/>
              </a:lnSpc>
              <a:spcBef>
                <a:spcPts val="0"/>
              </a:spcBef>
              <a:spcAft>
                <a:spcPts val="0"/>
              </a:spcAft>
              <a:buClr>
                <a:srgbClr val="666666"/>
              </a:buClr>
              <a:buSzPts val="1800"/>
              <a:buFont typeface="Proxima Nova"/>
              <a:buChar char="●"/>
            </a:pPr>
            <a:r>
              <a:rPr lang="en" baseline="0" dirty="0">
                <a:solidFill>
                  <a:srgbClr val="666666"/>
                </a:solidFill>
                <a:latin typeface="Proxima Nova"/>
                <a:ea typeface="Proxima Nova"/>
                <a:cs typeface="Proxima Nova"/>
                <a:sym typeface="Proxima Nova"/>
              </a:rPr>
              <a:t>Remaining </a:t>
            </a:r>
            <a:r>
              <a:rPr lang="en-US" baseline="0" dirty="0">
                <a:solidFill>
                  <a:srgbClr val="666666"/>
                </a:solidFill>
                <a:latin typeface="Proxima Nova"/>
                <a:ea typeface="Proxima Nova"/>
                <a:cs typeface="Proxima Nova"/>
                <a:sym typeface="Proxima Nova"/>
              </a:rPr>
              <a:t>bottlenecks represented as </a:t>
            </a:r>
            <a:r>
              <a:rPr lang="en-US" baseline="0" dirty="0">
                <a:solidFill>
                  <a:srgbClr val="C00000"/>
                </a:solidFill>
                <a:latin typeface="Proxima Nova"/>
                <a:ea typeface="Proxima Nova"/>
                <a:cs typeface="Proxima Nova"/>
                <a:sym typeface="Proxima Nova"/>
              </a:rPr>
              <a:t>abstract network elements</a:t>
            </a:r>
            <a:r>
              <a:rPr lang="en-US" baseline="0" dirty="0">
                <a:solidFill>
                  <a:srgbClr val="666666"/>
                </a:solidFill>
                <a:latin typeface="Proxima Nova"/>
                <a:ea typeface="Proxima Nova"/>
                <a:cs typeface="Proxima Nova"/>
                <a:sym typeface="Proxima Nova"/>
              </a:rPr>
              <a:t> (ANE).</a:t>
            </a:r>
            <a:endParaRPr baseline="0" dirty="0">
              <a:solidFill>
                <a:srgbClr val="666666"/>
              </a:solidFill>
              <a:latin typeface="Proxima Nova"/>
              <a:ea typeface="Proxima Nova"/>
              <a:cs typeface="Proxima Nova"/>
              <a:sym typeface="Proxima Nova"/>
            </a:endParaRPr>
          </a:p>
        </p:txBody>
      </p:sp>
      <p:sp>
        <p:nvSpPr>
          <p:cNvPr id="372" name="Google Shape;372;p40"/>
          <p:cNvSpPr txBox="1">
            <a:spLocks noGrp="1"/>
          </p:cNvSpPr>
          <p:nvPr>
            <p:ph type="body" idx="1"/>
          </p:nvPr>
        </p:nvSpPr>
        <p:spPr>
          <a:xfrm>
            <a:off x="253000" y="1327300"/>
            <a:ext cx="11686000" cy="983600"/>
          </a:xfrm>
          <a:prstGeom prst="rect">
            <a:avLst/>
          </a:prstGeom>
          <a:noFill/>
          <a:ln>
            <a:noFill/>
          </a:ln>
        </p:spPr>
        <p:txBody>
          <a:bodyPr spcFirstLastPara="1" vert="horz" wrap="square" lIns="91433" tIns="45700" rIns="91433" bIns="45700" numCol="1" anchor="t" anchorCtr="0" compatLnSpc="1">
            <a:prstTxWarp prst="textNoShape">
              <a:avLst/>
            </a:prstTxWarp>
            <a:noAutofit/>
          </a:bodyPr>
          <a:lstStyle/>
          <a:p>
            <a:pPr marL="237061" indent="-270927" algn="just">
              <a:spcBef>
                <a:spcPts val="1067"/>
              </a:spcBef>
              <a:spcAft>
                <a:spcPts val="0"/>
              </a:spcAft>
              <a:buClr>
                <a:srgbClr val="666666"/>
              </a:buClr>
              <a:buSzPts val="1800"/>
              <a:buChar char="●"/>
            </a:pPr>
            <a:r>
              <a:rPr lang="en" sz="2667" b="1" dirty="0">
                <a:solidFill>
                  <a:srgbClr val="FF0000"/>
                </a:solidFill>
              </a:rPr>
              <a:t>GOAL: </a:t>
            </a:r>
            <a:r>
              <a:rPr lang="en" sz="2667" dirty="0">
                <a:solidFill>
                  <a:srgbClr val="666666"/>
                </a:solidFill>
              </a:rPr>
              <a:t>Use mathematical programming constraints to provide a compact representation of the </a:t>
            </a:r>
            <a:r>
              <a:rPr lang="en" sz="2667" b="1" dirty="0"/>
              <a:t>available bandwidth</a:t>
            </a:r>
            <a:r>
              <a:rPr lang="en" sz="2667" dirty="0"/>
              <a:t> of flows through </a:t>
            </a:r>
            <a:r>
              <a:rPr lang="en" sz="2667" b="1" dirty="0"/>
              <a:t>a network</a:t>
            </a:r>
            <a:r>
              <a:rPr lang="en" sz="2667" dirty="0"/>
              <a:t>.</a:t>
            </a:r>
            <a:endParaRPr sz="2667" dirty="0"/>
          </a:p>
          <a:p>
            <a:pPr marL="237061" indent="-50799" algn="just">
              <a:lnSpc>
                <a:spcPct val="90000"/>
              </a:lnSpc>
              <a:spcBef>
                <a:spcPts val="2133"/>
              </a:spcBef>
              <a:spcAft>
                <a:spcPts val="0"/>
              </a:spcAft>
              <a:buClr>
                <a:schemeClr val="dk1"/>
              </a:buClr>
              <a:buSzPts val="2100"/>
              <a:buNone/>
            </a:pPr>
            <a:endParaRPr sz="1400" dirty="0"/>
          </a:p>
          <a:p>
            <a:pPr marL="237061" indent="-50799" algn="just">
              <a:lnSpc>
                <a:spcPct val="90000"/>
              </a:lnSpc>
              <a:spcBef>
                <a:spcPts val="1067"/>
              </a:spcBef>
              <a:spcAft>
                <a:spcPts val="0"/>
              </a:spcAft>
              <a:buClr>
                <a:schemeClr val="dk1"/>
              </a:buClr>
              <a:buSzPts val="2100"/>
              <a:buNone/>
            </a:pPr>
            <a:endParaRPr sz="1400" dirty="0"/>
          </a:p>
          <a:p>
            <a:pPr marL="237061" indent="-50799" algn="just">
              <a:lnSpc>
                <a:spcPct val="90000"/>
              </a:lnSpc>
              <a:spcBef>
                <a:spcPts val="1067"/>
              </a:spcBef>
              <a:spcAft>
                <a:spcPts val="2133"/>
              </a:spcAft>
              <a:buClr>
                <a:schemeClr val="dk1"/>
              </a:buClr>
              <a:buSzPts val="2100"/>
              <a:buNone/>
            </a:pPr>
            <a:endParaRPr sz="1400" dirty="0"/>
          </a:p>
        </p:txBody>
      </p:sp>
    </p:spTree>
    <p:extLst>
      <p:ext uri="{BB962C8B-B14F-4D97-AF65-F5344CB8AC3E}">
        <p14:creationId xmlns:p14="http://schemas.microsoft.com/office/powerpoint/2010/main" val="3471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2795633" y="4420333"/>
            <a:ext cx="6874000" cy="955600"/>
          </a:xfrm>
          <a:prstGeom prst="rect">
            <a:avLst/>
          </a:prstGeom>
        </p:spPr>
        <p:txBody>
          <a:bodyPr spcFirstLastPara="1" vert="horz" wrap="square" lIns="91433" tIns="45700" rIns="91433" bIns="45700" numCol="1" anchor="t" anchorCtr="0" compatLnSpc="1">
            <a:prstTxWarp prst="textNoShape">
              <a:avLst/>
            </a:prstTxWarp>
            <a:noAutofit/>
          </a:bodyPr>
          <a:lstStyle/>
          <a:p>
            <a:pPr marL="0" indent="0" algn="just">
              <a:spcBef>
                <a:spcPts val="1067"/>
              </a:spcBef>
              <a:spcAft>
                <a:spcPts val="0"/>
              </a:spcAft>
              <a:buNone/>
            </a:pPr>
            <a:r>
              <a:rPr lang="en" sz="2667" dirty="0"/>
              <a:t>Aggregate the abstraction in multiple networks into a </a:t>
            </a:r>
            <a:r>
              <a:rPr lang="en" sz="2667" b="1" dirty="0">
                <a:solidFill>
                  <a:srgbClr val="FF0000"/>
                </a:solidFill>
              </a:rPr>
              <a:t>unified, single, virtual</a:t>
            </a:r>
            <a:r>
              <a:rPr lang="en" sz="2667" dirty="0"/>
              <a:t> representation:</a:t>
            </a:r>
            <a:endParaRPr sz="2667" dirty="0"/>
          </a:p>
          <a:p>
            <a:pPr marL="0" indent="0" algn="just">
              <a:spcBef>
                <a:spcPts val="2133"/>
              </a:spcBef>
              <a:spcAft>
                <a:spcPts val="2133"/>
              </a:spcAft>
              <a:buNone/>
            </a:pPr>
            <a:endParaRPr sz="2667" dirty="0"/>
          </a:p>
        </p:txBody>
      </p:sp>
      <p:sp>
        <p:nvSpPr>
          <p:cNvPr id="425" name="Google Shape;425;p44"/>
          <p:cNvSpPr txBox="1">
            <a:spLocks noGrp="1"/>
          </p:cNvSpPr>
          <p:nvPr>
            <p:ph type="title"/>
          </p:nvPr>
        </p:nvSpPr>
        <p:spPr>
          <a:xfrm>
            <a:off x="112800" y="241000"/>
            <a:ext cx="12079200" cy="1325600"/>
          </a:xfrm>
          <a:prstGeom prst="rect">
            <a:avLst/>
          </a:prstGeom>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pPr>
            <a:r>
              <a:rPr lang="en" sz="3200"/>
              <a:t>The Reverse View: Mathematical Constraints as Virtual Network Representation</a:t>
            </a:r>
            <a:endParaRPr sz="3200"/>
          </a:p>
        </p:txBody>
      </p:sp>
      <p:pic>
        <p:nvPicPr>
          <p:cNvPr id="426" name="Google Shape;426;p44"/>
          <p:cNvPicPr preferRelativeResize="0"/>
          <p:nvPr/>
        </p:nvPicPr>
        <p:blipFill rotWithShape="1">
          <a:blip r:embed="rId3">
            <a:alphaModFix/>
          </a:blip>
          <a:srcRect l="57112" t="39738" r="28841" b="37077"/>
          <a:stretch/>
        </p:blipFill>
        <p:spPr>
          <a:xfrm>
            <a:off x="4565985" y="5512737"/>
            <a:ext cx="1379415" cy="524800"/>
          </a:xfrm>
          <a:prstGeom prst="rect">
            <a:avLst/>
          </a:prstGeom>
          <a:noFill/>
          <a:ln>
            <a:noFill/>
          </a:ln>
        </p:spPr>
      </p:pic>
      <p:pic>
        <p:nvPicPr>
          <p:cNvPr id="428" name="Google Shape;428;p44"/>
          <p:cNvPicPr preferRelativeResize="0"/>
          <p:nvPr/>
        </p:nvPicPr>
        <p:blipFill>
          <a:blip r:embed="rId4">
            <a:alphaModFix/>
          </a:blip>
          <a:stretch>
            <a:fillRect/>
          </a:stretch>
        </p:blipFill>
        <p:spPr>
          <a:xfrm>
            <a:off x="2959801" y="2446918"/>
            <a:ext cx="6167180" cy="1836567"/>
          </a:xfrm>
          <a:prstGeom prst="rect">
            <a:avLst/>
          </a:prstGeom>
          <a:noFill/>
          <a:ln>
            <a:noFill/>
          </a:ln>
        </p:spPr>
      </p:pic>
      <p:sp>
        <p:nvSpPr>
          <p:cNvPr id="429" name="Google Shape;429;p44"/>
          <p:cNvSpPr/>
          <p:nvPr/>
        </p:nvSpPr>
        <p:spPr>
          <a:xfrm>
            <a:off x="2255033" y="2231917"/>
            <a:ext cx="7955200" cy="1587600"/>
          </a:xfrm>
          <a:prstGeom prst="ellipse">
            <a:avLst/>
          </a:prstGeom>
          <a:noFill/>
          <a:ln w="19050"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430" name="Google Shape;430;p44"/>
          <p:cNvPicPr preferRelativeResize="0"/>
          <p:nvPr/>
        </p:nvPicPr>
        <p:blipFill rotWithShape="1">
          <a:blip r:embed="rId3">
            <a:alphaModFix/>
          </a:blip>
          <a:srcRect l="80524" t="26309" r="851" b="50508"/>
          <a:stretch/>
        </p:blipFill>
        <p:spPr>
          <a:xfrm>
            <a:off x="6070319" y="5512753"/>
            <a:ext cx="1828964" cy="524768"/>
          </a:xfrm>
          <a:prstGeom prst="rect">
            <a:avLst/>
          </a:prstGeom>
          <a:noFill/>
          <a:ln>
            <a:noFill/>
          </a:ln>
        </p:spPr>
      </p:pic>
      <p:sp>
        <p:nvSpPr>
          <p:cNvPr id="431" name="Google Shape;431;p44"/>
          <p:cNvSpPr/>
          <p:nvPr/>
        </p:nvSpPr>
        <p:spPr>
          <a:xfrm>
            <a:off x="4258367" y="5432989"/>
            <a:ext cx="3971200" cy="801600"/>
          </a:xfrm>
          <a:prstGeom prst="rect">
            <a:avLst/>
          </a:prstGeom>
          <a:noFill/>
          <a:ln w="25400" cap="flat" cmpd="sng">
            <a:solidFill>
              <a:srgbClr val="FF0000"/>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spcBef>
                <a:spcPts val="0"/>
              </a:spcBef>
              <a:spcAft>
                <a:spcPts val="0"/>
              </a:spcAft>
            </a:pPr>
            <a:endParaRPr sz="1867">
              <a:solidFill>
                <a:prstClr val="white"/>
              </a:solidFill>
              <a:latin typeface="Calibri"/>
              <a:ea typeface="Calibri"/>
              <a:cs typeface="Calibri"/>
              <a:sym typeface="Calibri"/>
            </a:endParaRPr>
          </a:p>
        </p:txBody>
      </p:sp>
    </p:spTree>
    <p:extLst>
      <p:ext uri="{BB962C8B-B14F-4D97-AF65-F5344CB8AC3E}">
        <p14:creationId xmlns:p14="http://schemas.microsoft.com/office/powerpoint/2010/main" val="254220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a:xfrm>
            <a:off x="342499" y="85615"/>
            <a:ext cx="11416621" cy="904616"/>
          </a:xfrm>
        </p:spPr>
        <p:txBody>
          <a:bodyPr/>
          <a:lstStyle/>
          <a:p>
            <a:r>
              <a:rPr lang="en-US" sz="3733" dirty="0"/>
              <a:t>Use Case: Multi-domain Path Distance/Ranking</a:t>
            </a:r>
            <a:br>
              <a:rPr lang="en-US" sz="3733" dirty="0"/>
            </a:br>
            <a:r>
              <a:rPr lang="en-US" sz="3733" dirty="0"/>
              <a:t>(Cost Map/Flow Director/</a:t>
            </a:r>
            <a:r>
              <a:rPr lang="en-US" sz="3733" dirty="0" err="1"/>
              <a:t>Rucio</a:t>
            </a:r>
            <a:r>
              <a:rPr lang="en-US" sz="3733" dirty="0"/>
              <a:t> Distance)</a:t>
            </a:r>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11" name="object 7">
            <a:extLst>
              <a:ext uri="{FF2B5EF4-FFF2-40B4-BE49-F238E27FC236}">
                <a16:creationId xmlns:a16="http://schemas.microsoft.com/office/drawing/2014/main" id="{C4ECA4E6-E07C-9141-A31E-0819EB1AF8A1}"/>
              </a:ext>
            </a:extLst>
          </p:cNvPr>
          <p:cNvSpPr txBox="1"/>
          <p:nvPr/>
        </p:nvSpPr>
        <p:spPr>
          <a:xfrm>
            <a:off x="456292" y="4653535"/>
            <a:ext cx="2315211" cy="1317283"/>
          </a:xfrm>
          <a:prstGeom prst="rect">
            <a:avLst/>
          </a:prstGeom>
        </p:spPr>
        <p:txBody>
          <a:bodyPr vert="horz" wrap="square" lIns="0" tIns="52069" rIns="0" bIns="0" rtlCol="0">
            <a:spAutoFit/>
          </a:bodyPr>
          <a:lstStyle/>
          <a:p>
            <a:pPr marL="469888" indent="-457823" defTabSz="1219170">
              <a:spcBef>
                <a:spcPts val="409"/>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823" defTabSz="1219170">
              <a:spcBef>
                <a:spcPts val="311"/>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 1</a:t>
            </a:r>
            <a:r>
              <a:rPr lang="en-US" sz="1867" kern="0" spc="-215" baseline="0" dirty="0">
                <a:solidFill>
                  <a:prstClr val="black"/>
                </a:solidFill>
                <a:latin typeface="Arial"/>
                <a:cs typeface="Arial"/>
              </a:rPr>
              <a:t> </a:t>
            </a:r>
            <a:r>
              <a:rPr sz="1867" kern="0" spc="-215" baseline="0" dirty="0">
                <a:solidFill>
                  <a:prstClr val="black"/>
                </a:solidFill>
                <a:latin typeface="Arial"/>
                <a:cs typeface="Arial"/>
              </a:rPr>
              <a:t>B</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3" name="object 9">
            <a:extLst>
              <a:ext uri="{FF2B5EF4-FFF2-40B4-BE49-F238E27FC236}">
                <a16:creationId xmlns:a16="http://schemas.microsoft.com/office/drawing/2014/main" id="{07345C52-3A84-5E40-B4D1-45D390C6A2F5}"/>
              </a:ext>
            </a:extLst>
          </p:cNvPr>
          <p:cNvSpPr txBox="1"/>
          <p:nvPr/>
        </p:nvSpPr>
        <p:spPr>
          <a:xfrm>
            <a:off x="3028755" y="4653535"/>
            <a:ext cx="2316480" cy="1317283"/>
          </a:xfrm>
          <a:prstGeom prst="rect">
            <a:avLst/>
          </a:prstGeom>
        </p:spPr>
        <p:txBody>
          <a:bodyPr vert="horz" wrap="square" lIns="0" tIns="52069" rIns="0" bIns="0" rtlCol="0">
            <a:spAutoFit/>
          </a:bodyPr>
          <a:lstStyle/>
          <a:p>
            <a:pPr marL="469888" indent="-457189" defTabSz="1219170">
              <a:spcBef>
                <a:spcPts val="409"/>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 </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189" defTabSz="1219170">
              <a:spcBef>
                <a:spcPts val="311"/>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1B</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4" name="object 10">
            <a:extLst>
              <a:ext uri="{FF2B5EF4-FFF2-40B4-BE49-F238E27FC236}">
                <a16:creationId xmlns:a16="http://schemas.microsoft.com/office/drawing/2014/main" id="{DF81AD36-7439-B24A-9039-62A5519BEE34}"/>
              </a:ext>
            </a:extLst>
          </p:cNvPr>
          <p:cNvSpPr/>
          <p:nvPr/>
        </p:nvSpPr>
        <p:spPr>
          <a:xfrm>
            <a:off x="1101200" y="6113128"/>
            <a:ext cx="3836561" cy="396240"/>
          </a:xfrm>
          <a:prstGeom prst="rect">
            <a:avLst/>
          </a:prstGeom>
          <a:blipFill>
            <a:blip r:embed="rId3" cstate="print"/>
            <a:stretch>
              <a:fillRect/>
            </a:stretch>
          </a:blipFill>
        </p:spPr>
        <p:txBody>
          <a:bodyPr wrap="square" lIns="0" tIns="0" rIns="0" bIns="0" rtlCol="0"/>
          <a:lstStyle/>
          <a:p>
            <a:pPr defTabSz="1219170"/>
            <a:endParaRPr kern="0">
              <a:solidFill>
                <a:prstClr val="black"/>
              </a:solidFill>
            </a:endParaRPr>
          </a:p>
        </p:txBody>
      </p:sp>
      <p:sp>
        <p:nvSpPr>
          <p:cNvPr id="15" name="object 11">
            <a:extLst>
              <a:ext uri="{FF2B5EF4-FFF2-40B4-BE49-F238E27FC236}">
                <a16:creationId xmlns:a16="http://schemas.microsoft.com/office/drawing/2014/main" id="{0A4534AD-B898-6745-9EEE-681012478851}"/>
              </a:ext>
            </a:extLst>
          </p:cNvPr>
          <p:cNvSpPr txBox="1"/>
          <p:nvPr/>
        </p:nvSpPr>
        <p:spPr>
          <a:xfrm>
            <a:off x="1101199" y="6180432"/>
            <a:ext cx="4465407" cy="384721"/>
          </a:xfrm>
          <a:prstGeom prst="rect">
            <a:avLst/>
          </a:prstGeom>
          <a:ln w="6096">
            <a:solidFill>
              <a:srgbClr val="FFC000"/>
            </a:solidFill>
          </a:ln>
        </p:spPr>
        <p:txBody>
          <a:bodyPr vert="horz" wrap="square" lIns="0" tIns="0" rIns="0" bIns="0" rtlCol="0">
            <a:spAutoFit/>
          </a:bodyPr>
          <a:lstStyle/>
          <a:p>
            <a:pPr marL="92072" defTabSz="1219170">
              <a:lnSpc>
                <a:spcPts val="1300"/>
              </a:lnSpc>
            </a:pPr>
            <a:r>
              <a:rPr sz="1867" kern="0" spc="-111" baseline="0" dirty="0">
                <a:solidFill>
                  <a:prstClr val="black"/>
                </a:solidFill>
                <a:latin typeface="Arial"/>
                <a:cs typeface="Arial"/>
              </a:rPr>
              <a:t>Is</a:t>
            </a:r>
            <a:r>
              <a:rPr sz="1867" kern="0" spc="-91" baseline="0" dirty="0">
                <a:solidFill>
                  <a:prstClr val="black"/>
                </a:solidFill>
                <a:latin typeface="Arial"/>
                <a:cs typeface="Arial"/>
              </a:rPr>
              <a:t> </a:t>
            </a:r>
            <a:r>
              <a:rPr sz="1867" kern="0" baseline="0" dirty="0">
                <a:solidFill>
                  <a:prstClr val="black"/>
                </a:solidFill>
                <a:latin typeface="Arial"/>
                <a:cs typeface="Arial"/>
              </a:rPr>
              <a:t>“all</a:t>
            </a:r>
            <a:r>
              <a:rPr sz="1867" kern="0" spc="-105" baseline="0" dirty="0">
                <a:solidFill>
                  <a:prstClr val="black"/>
                </a:solidFill>
                <a:latin typeface="Arial"/>
                <a:cs typeface="Arial"/>
              </a:rPr>
              <a:t> </a:t>
            </a:r>
            <a:r>
              <a:rPr sz="1867" kern="0" spc="-5" baseline="0" dirty="0">
                <a:solidFill>
                  <a:prstClr val="black"/>
                </a:solidFill>
                <a:latin typeface="Arial"/>
                <a:cs typeface="Arial"/>
              </a:rPr>
              <a:t>within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r>
              <a:rPr sz="1867" kern="0" spc="-91" baseline="0" dirty="0">
                <a:solidFill>
                  <a:prstClr val="black"/>
                </a:solidFill>
                <a:latin typeface="Arial"/>
                <a:cs typeface="Arial"/>
              </a:rPr>
              <a:t> </a:t>
            </a:r>
            <a:r>
              <a:rPr sz="1867" kern="0" spc="-31" baseline="0" dirty="0">
                <a:solidFill>
                  <a:prstClr val="black"/>
                </a:solidFill>
                <a:latin typeface="Arial"/>
                <a:cs typeface="Arial"/>
              </a:rPr>
              <a:t>domain”</a:t>
            </a:r>
            <a:r>
              <a:rPr sz="1867" kern="0" spc="-80" baseline="0" dirty="0">
                <a:solidFill>
                  <a:prstClr val="black"/>
                </a:solidFill>
                <a:latin typeface="Arial"/>
                <a:cs typeface="Arial"/>
              </a:rPr>
              <a:t> </a:t>
            </a:r>
            <a:r>
              <a:rPr sz="1867" kern="0" spc="-15" baseline="0" dirty="0">
                <a:solidFill>
                  <a:prstClr val="black"/>
                </a:solidFill>
                <a:latin typeface="Arial"/>
                <a:cs typeface="Arial"/>
              </a:rPr>
              <a:t>or</a:t>
            </a:r>
            <a:r>
              <a:rPr sz="1867" kern="0" spc="-71" baseline="0" dirty="0">
                <a:solidFill>
                  <a:prstClr val="black"/>
                </a:solidFill>
                <a:latin typeface="Arial"/>
                <a:cs typeface="Arial"/>
              </a:rPr>
              <a:t> </a:t>
            </a:r>
            <a:r>
              <a:rPr sz="1867" kern="0" spc="31" baseline="0" dirty="0">
                <a:solidFill>
                  <a:prstClr val="black"/>
                </a:solidFill>
                <a:latin typeface="Arial"/>
                <a:cs typeface="Arial"/>
              </a:rPr>
              <a:t>“not</a:t>
            </a:r>
            <a:r>
              <a:rPr sz="1867" kern="0" spc="-80" baseline="0" dirty="0">
                <a:solidFill>
                  <a:prstClr val="black"/>
                </a:solidFill>
                <a:latin typeface="Arial"/>
                <a:cs typeface="Arial"/>
              </a:rPr>
              <a:t> </a:t>
            </a:r>
            <a:r>
              <a:rPr sz="1867" kern="0" spc="-25" baseline="0" dirty="0">
                <a:solidFill>
                  <a:prstClr val="black"/>
                </a:solidFill>
                <a:latin typeface="Arial"/>
                <a:cs typeface="Arial"/>
              </a:rPr>
              <a:t>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endParaRPr sz="1867" kern="0" baseline="0" dirty="0">
              <a:solidFill>
                <a:prstClr val="black"/>
              </a:solidFill>
              <a:latin typeface="Arial"/>
              <a:cs typeface="Arial"/>
            </a:endParaRPr>
          </a:p>
          <a:p>
            <a:pPr marL="92072" defTabSz="1219170">
              <a:lnSpc>
                <a:spcPts val="1731"/>
              </a:lnSpc>
            </a:pPr>
            <a:r>
              <a:rPr sz="1867" kern="0" spc="-71" baseline="0" dirty="0">
                <a:solidFill>
                  <a:prstClr val="black"/>
                </a:solidFill>
                <a:latin typeface="Arial"/>
                <a:cs typeface="Arial"/>
              </a:rPr>
              <a:t>wireless </a:t>
            </a:r>
            <a:r>
              <a:rPr sz="1867" kern="0" spc="-15" baseline="0" dirty="0">
                <a:solidFill>
                  <a:prstClr val="black"/>
                </a:solidFill>
                <a:latin typeface="Arial"/>
                <a:cs typeface="Arial"/>
              </a:rPr>
              <a:t>network” </a:t>
            </a:r>
            <a:r>
              <a:rPr sz="1867" kern="0" spc="-55" baseline="0" dirty="0">
                <a:solidFill>
                  <a:prstClr val="black"/>
                </a:solidFill>
                <a:latin typeface="Arial"/>
                <a:cs typeface="Arial"/>
              </a:rPr>
              <a:t>more</a:t>
            </a:r>
            <a:r>
              <a:rPr sz="1867" kern="0" spc="-85" baseline="0" dirty="0">
                <a:solidFill>
                  <a:prstClr val="black"/>
                </a:solidFill>
                <a:latin typeface="Arial"/>
                <a:cs typeface="Arial"/>
              </a:rPr>
              <a:t> </a:t>
            </a:r>
            <a:r>
              <a:rPr sz="1867" kern="0" spc="-65" baseline="0" dirty="0">
                <a:solidFill>
                  <a:prstClr val="black"/>
                </a:solidFill>
                <a:latin typeface="Arial"/>
                <a:cs typeface="Arial"/>
              </a:rPr>
              <a:t>preferable?</a:t>
            </a:r>
            <a:endParaRPr sz="1867" kern="0" baseline="0" dirty="0">
              <a:solidFill>
                <a:prstClr val="black"/>
              </a:solidFill>
              <a:latin typeface="Arial"/>
              <a:cs typeface="Arial"/>
            </a:endParaRPr>
          </a:p>
        </p:txBody>
      </p:sp>
      <p:grpSp>
        <p:nvGrpSpPr>
          <p:cNvPr id="16" name="object 12">
            <a:extLst>
              <a:ext uri="{FF2B5EF4-FFF2-40B4-BE49-F238E27FC236}">
                <a16:creationId xmlns:a16="http://schemas.microsoft.com/office/drawing/2014/main" id="{4F23DBB8-D72F-6744-8DFD-D77CE5F78DBB}"/>
              </a:ext>
            </a:extLst>
          </p:cNvPr>
          <p:cNvGrpSpPr/>
          <p:nvPr/>
        </p:nvGrpSpPr>
        <p:grpSpPr>
          <a:xfrm>
            <a:off x="2224389" y="5927988"/>
            <a:ext cx="759460" cy="214629"/>
            <a:chOff x="2247900" y="5790463"/>
            <a:chExt cx="759460" cy="214629"/>
          </a:xfrm>
        </p:grpSpPr>
        <p:sp>
          <p:nvSpPr>
            <p:cNvPr id="17" name="object 13">
              <a:extLst>
                <a:ext uri="{FF2B5EF4-FFF2-40B4-BE49-F238E27FC236}">
                  <a16:creationId xmlns:a16="http://schemas.microsoft.com/office/drawing/2014/main" id="{FB1CD5BC-4247-B448-8142-AB8DB381900B}"/>
                </a:ext>
              </a:extLst>
            </p:cNvPr>
            <p:cNvSpPr/>
            <p:nvPr/>
          </p:nvSpPr>
          <p:spPr>
            <a:xfrm>
              <a:off x="2247900" y="5790463"/>
              <a:ext cx="462280" cy="214629"/>
            </a:xfrm>
            <a:custGeom>
              <a:avLst/>
              <a:gdLst/>
              <a:ahLst/>
              <a:cxnLst/>
              <a:rect l="l" t="t" r="r" b="b"/>
              <a:pathLst>
                <a:path w="462280" h="214629">
                  <a:moveTo>
                    <a:pt x="72180" y="28994"/>
                  </a:moveTo>
                  <a:lnTo>
                    <a:pt x="67005" y="40616"/>
                  </a:lnTo>
                  <a:lnTo>
                    <a:pt x="456692" y="214236"/>
                  </a:lnTo>
                  <a:lnTo>
                    <a:pt x="461899" y="202628"/>
                  </a:lnTo>
                  <a:lnTo>
                    <a:pt x="72180" y="28994"/>
                  </a:lnTo>
                  <a:close/>
                </a:path>
                <a:path w="462280" h="214629">
                  <a:moveTo>
                    <a:pt x="85089" y="0"/>
                  </a:moveTo>
                  <a:lnTo>
                    <a:pt x="0" y="3784"/>
                  </a:lnTo>
                  <a:lnTo>
                    <a:pt x="54101" y="69596"/>
                  </a:lnTo>
                  <a:lnTo>
                    <a:pt x="67005" y="40616"/>
                  </a:lnTo>
                  <a:lnTo>
                    <a:pt x="55372" y="35432"/>
                  </a:lnTo>
                  <a:lnTo>
                    <a:pt x="60579" y="23825"/>
                  </a:lnTo>
                  <a:lnTo>
                    <a:pt x="74481" y="23825"/>
                  </a:lnTo>
                  <a:lnTo>
                    <a:pt x="85089" y="0"/>
                  </a:lnTo>
                  <a:close/>
                </a:path>
                <a:path w="462280" h="214629">
                  <a:moveTo>
                    <a:pt x="60579" y="23825"/>
                  </a:moveTo>
                  <a:lnTo>
                    <a:pt x="55372" y="35432"/>
                  </a:lnTo>
                  <a:lnTo>
                    <a:pt x="67005" y="40616"/>
                  </a:lnTo>
                  <a:lnTo>
                    <a:pt x="72180" y="28994"/>
                  </a:lnTo>
                  <a:lnTo>
                    <a:pt x="60579" y="23825"/>
                  </a:lnTo>
                  <a:close/>
                </a:path>
                <a:path w="462280" h="214629">
                  <a:moveTo>
                    <a:pt x="74481" y="23825"/>
                  </a:moveTo>
                  <a:lnTo>
                    <a:pt x="60579" y="23825"/>
                  </a:lnTo>
                  <a:lnTo>
                    <a:pt x="72180" y="28994"/>
                  </a:lnTo>
                  <a:lnTo>
                    <a:pt x="74481" y="23825"/>
                  </a:lnTo>
                  <a:close/>
                </a:path>
              </a:pathLst>
            </a:custGeom>
            <a:solidFill>
              <a:srgbClr val="5B9BD4"/>
            </a:solidFill>
          </p:spPr>
          <p:txBody>
            <a:bodyPr wrap="square" lIns="0" tIns="0" rIns="0" bIns="0" rtlCol="0"/>
            <a:lstStyle/>
            <a:p>
              <a:pPr defTabSz="1219170"/>
              <a:endParaRPr kern="0">
                <a:solidFill>
                  <a:prstClr val="black"/>
                </a:solidFill>
              </a:endParaRPr>
            </a:p>
          </p:txBody>
        </p:sp>
        <p:sp>
          <p:nvSpPr>
            <p:cNvPr id="18" name="object 14">
              <a:extLst>
                <a:ext uri="{FF2B5EF4-FFF2-40B4-BE49-F238E27FC236}">
                  <a16:creationId xmlns:a16="http://schemas.microsoft.com/office/drawing/2014/main" id="{5E551D64-00AF-9F48-BD7E-5AA55E42F440}"/>
                </a:ext>
              </a:extLst>
            </p:cNvPr>
            <p:cNvSpPr/>
            <p:nvPr/>
          </p:nvSpPr>
          <p:spPr>
            <a:xfrm>
              <a:off x="2900680" y="5794247"/>
              <a:ext cx="106680" cy="184264"/>
            </a:xfrm>
            <a:prstGeom prst="rect">
              <a:avLst/>
            </a:prstGeom>
            <a:blipFill>
              <a:blip r:embed="rId4" cstate="print"/>
              <a:stretch>
                <a:fillRect/>
              </a:stretch>
            </a:blipFill>
          </p:spPr>
          <p:txBody>
            <a:bodyPr wrap="square" lIns="0" tIns="0" rIns="0" bIns="0" rtlCol="0"/>
            <a:lstStyle/>
            <a:p>
              <a:pPr defTabSz="1219170"/>
              <a:endParaRPr kern="0">
                <a:solidFill>
                  <a:prstClr val="black"/>
                </a:solidFill>
              </a:endParaRPr>
            </a:p>
          </p:txBody>
        </p:sp>
      </p:gr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983532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5" name="TextBox 4">
            <a:extLst>
              <a:ext uri="{FF2B5EF4-FFF2-40B4-BE49-F238E27FC236}">
                <a16:creationId xmlns:a16="http://schemas.microsoft.com/office/drawing/2014/main" id="{244C0089-8972-2A4F-B700-1CFBBCB947C3}"/>
              </a:ext>
            </a:extLst>
          </p:cNvPr>
          <p:cNvSpPr txBox="1"/>
          <p:nvPr/>
        </p:nvSpPr>
        <p:spPr>
          <a:xfrm>
            <a:off x="5735487" y="4837312"/>
            <a:ext cx="6369803" cy="1323439"/>
          </a:xfrm>
          <a:prstGeom prst="rect">
            <a:avLst/>
          </a:prstGeom>
          <a:noFill/>
        </p:spPr>
        <p:txBody>
          <a:bodyPr wrap="square" rtlCol="0">
            <a:spAutoFit/>
          </a:bodyPr>
          <a:lstStyle/>
          <a:p>
            <a:r>
              <a:rPr lang="en-US" sz="2000" kern="0" spc="31" baseline="0" dirty="0">
                <a:solidFill>
                  <a:prstClr val="black"/>
                </a:solidFill>
                <a:latin typeface="Arial"/>
                <a:cs typeface="Arial"/>
              </a:rPr>
              <a:t>(*) </a:t>
            </a:r>
            <a:r>
              <a:rPr lang="en-US" sz="2000" kern="0" spc="-169" baseline="0" dirty="0">
                <a:solidFill>
                  <a:prstClr val="black"/>
                </a:solidFill>
                <a:latin typeface="Arial"/>
                <a:cs typeface="Arial"/>
              </a:rPr>
              <a:t>= </a:t>
            </a:r>
            <a:r>
              <a:rPr lang="en-US" sz="2000" kern="0" spc="-185" baseline="0" dirty="0">
                <a:solidFill>
                  <a:prstClr val="black"/>
                </a:solidFill>
                <a:latin typeface="Arial"/>
                <a:cs typeface="Arial"/>
              </a:rPr>
              <a:t>?A </a:t>
            </a:r>
            <a:r>
              <a:rPr lang="en-US" sz="2000" kern="0" spc="-95" baseline="0" dirty="0">
                <a:solidFill>
                  <a:prstClr val="black"/>
                </a:solidFill>
                <a:latin typeface="Arial"/>
                <a:cs typeface="Arial"/>
              </a:rPr>
              <a:t>and </a:t>
            </a:r>
            <a:r>
              <a:rPr lang="en-US" sz="2000" kern="0" spc="-225" baseline="0" dirty="0">
                <a:solidFill>
                  <a:prstClr val="black"/>
                </a:solidFill>
                <a:latin typeface="Arial"/>
                <a:cs typeface="Arial"/>
              </a:rPr>
              <a:t>?B </a:t>
            </a:r>
            <a:r>
              <a:rPr lang="en-US" sz="2000" kern="0" spc="-91" baseline="0" dirty="0">
                <a:solidFill>
                  <a:prstClr val="black"/>
                </a:solidFill>
                <a:latin typeface="Arial"/>
                <a:cs typeface="Arial"/>
              </a:rPr>
              <a:t>are </a:t>
            </a:r>
            <a:r>
              <a:rPr lang="en-US" sz="2000" kern="0" spc="-60" baseline="0" dirty="0">
                <a:solidFill>
                  <a:prstClr val="black"/>
                </a:solidFill>
                <a:latin typeface="Arial"/>
                <a:cs typeface="Arial"/>
              </a:rPr>
              <a:t>on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71" baseline="0" dirty="0">
                <a:solidFill>
                  <a:prstClr val="black"/>
                </a:solidFill>
                <a:latin typeface="Arial"/>
                <a:cs typeface="Arial"/>
              </a:rPr>
              <a:t>level </a:t>
            </a:r>
            <a:r>
              <a:rPr lang="en-US" sz="2000" kern="0" spc="-5" baseline="0" dirty="0">
                <a:solidFill>
                  <a:prstClr val="black"/>
                </a:solidFill>
                <a:latin typeface="Arial"/>
                <a:cs typeface="Arial"/>
              </a:rPr>
              <a:t>of  </a:t>
            </a:r>
            <a:r>
              <a:rPr lang="en-US" sz="2000" kern="0" spc="-75" baseline="0" dirty="0">
                <a:solidFill>
                  <a:prstClr val="black"/>
                </a:solidFill>
                <a:latin typeface="Arial"/>
                <a:cs typeface="Arial"/>
              </a:rPr>
              <a:t>preference, </a:t>
            </a:r>
            <a:r>
              <a:rPr lang="en-US" sz="2000" kern="0" spc="-131" baseline="0" dirty="0">
                <a:solidFill>
                  <a:prstClr val="black"/>
                </a:solidFill>
                <a:latin typeface="Arial"/>
                <a:cs typeface="Arial"/>
              </a:rPr>
              <a:t>because </a:t>
            </a:r>
            <a:r>
              <a:rPr lang="en-US" sz="2000" kern="0" spc="-215" baseline="0" dirty="0">
                <a:solidFill>
                  <a:prstClr val="black"/>
                </a:solidFill>
                <a:latin typeface="Arial"/>
                <a:cs typeface="Arial"/>
              </a:rPr>
              <a:t>ISP1 </a:t>
            </a:r>
            <a:r>
              <a:rPr lang="en-US" sz="2000" kern="0" spc="-40" baseline="0" dirty="0">
                <a:solidFill>
                  <a:prstClr val="black"/>
                </a:solidFill>
                <a:latin typeface="Arial"/>
                <a:cs typeface="Arial"/>
              </a:rPr>
              <a:t>might </a:t>
            </a:r>
            <a:r>
              <a:rPr lang="en-US" sz="2000" kern="0" spc="-5" baseline="0" dirty="0">
                <a:solidFill>
                  <a:prstClr val="black"/>
                </a:solidFill>
                <a:latin typeface="Arial"/>
                <a:cs typeface="Arial"/>
              </a:rPr>
              <a:t>not </a:t>
            </a:r>
            <a:r>
              <a:rPr lang="en-US" sz="2000" kern="0" spc="-60" baseline="0" dirty="0">
                <a:solidFill>
                  <a:prstClr val="black"/>
                </a:solidFill>
                <a:latin typeface="Arial"/>
                <a:cs typeface="Arial"/>
              </a:rPr>
              <a:t>know</a:t>
            </a:r>
            <a:r>
              <a:rPr lang="en-US" sz="2000" kern="0" spc="-220" baseline="0" dirty="0">
                <a:solidFill>
                  <a:prstClr val="black"/>
                </a:solidFill>
                <a:latin typeface="Arial"/>
                <a:cs typeface="Arial"/>
              </a:rPr>
              <a:t> </a:t>
            </a:r>
            <a:r>
              <a:rPr lang="en-US" sz="2000" kern="0" spc="-5" baseline="0" dirty="0">
                <a:solidFill>
                  <a:prstClr val="black"/>
                </a:solidFill>
                <a:latin typeface="Arial"/>
                <a:cs typeface="Arial"/>
              </a:rPr>
              <a:t>that </a:t>
            </a:r>
            <a:r>
              <a:rPr lang="en-US" sz="2000" kern="0" spc="-45" baseline="0" dirty="0">
                <a:solidFill>
                  <a:prstClr val="black"/>
                </a:solidFill>
                <a:latin typeface="Arial"/>
                <a:cs typeface="Arial"/>
              </a:rPr>
              <a:t>they </a:t>
            </a:r>
            <a:r>
              <a:rPr lang="en-US" sz="2000" kern="0" spc="-91" baseline="0" dirty="0">
                <a:solidFill>
                  <a:prstClr val="black"/>
                </a:solidFill>
                <a:latin typeface="Arial"/>
                <a:cs typeface="Arial"/>
              </a:rPr>
              <a:t>are </a:t>
            </a:r>
            <a:r>
              <a:rPr lang="en-US" sz="2000" kern="0" spc="-35" baseline="0" dirty="0">
                <a:solidFill>
                  <a:prstClr val="black"/>
                </a:solidFill>
                <a:latin typeface="Arial"/>
                <a:cs typeface="Arial"/>
              </a:rPr>
              <a:t>wireline </a:t>
            </a:r>
            <a:r>
              <a:rPr lang="en-US" sz="2000" kern="0" spc="-131" baseline="0" dirty="0">
                <a:solidFill>
                  <a:prstClr val="black"/>
                </a:solidFill>
                <a:latin typeface="Arial"/>
                <a:cs typeface="Arial"/>
              </a:rPr>
              <a:t>vs. </a:t>
            </a:r>
            <a:r>
              <a:rPr lang="en-US" sz="2000" kern="0" spc="-85" baseline="0" dirty="0">
                <a:solidFill>
                  <a:prstClr val="black"/>
                </a:solidFill>
                <a:latin typeface="Arial"/>
                <a:cs typeface="Arial"/>
              </a:rPr>
              <a:t>wireless, </a:t>
            </a:r>
            <a:r>
              <a:rPr lang="en-US" sz="2000" kern="0" spc="-55" baseline="0" dirty="0">
                <a:solidFill>
                  <a:prstClr val="black"/>
                </a:solidFill>
                <a:latin typeface="Arial"/>
                <a:cs typeface="Arial"/>
              </a:rPr>
              <a:t>doesn’t </a:t>
            </a:r>
            <a:r>
              <a:rPr lang="en-US" sz="2000" kern="0" spc="-111" baseline="0" dirty="0">
                <a:solidFill>
                  <a:prstClr val="black"/>
                </a:solidFill>
                <a:latin typeface="Arial"/>
                <a:cs typeface="Arial"/>
              </a:rPr>
              <a:t>care  </a:t>
            </a:r>
            <a:r>
              <a:rPr lang="en-US" sz="2000" kern="0" spc="-60" baseline="0" dirty="0">
                <a:solidFill>
                  <a:prstClr val="black"/>
                </a:solidFill>
                <a:latin typeface="Arial"/>
                <a:cs typeface="Arial"/>
              </a:rPr>
              <a:t>(monetary </a:t>
            </a:r>
            <a:r>
              <a:rPr lang="en-US" sz="2000" kern="0" spc="-91" baseline="0" dirty="0">
                <a:solidFill>
                  <a:prstClr val="black"/>
                </a:solidFill>
                <a:latin typeface="Arial"/>
                <a:cs typeface="Arial"/>
              </a:rPr>
              <a:t>cost </a:t>
            </a:r>
            <a:r>
              <a:rPr lang="en-US" sz="2000" kern="0" spc="-105" baseline="0" dirty="0">
                <a:solidFill>
                  <a:prstClr val="black"/>
                </a:solidFill>
                <a:latin typeface="Arial"/>
                <a:cs typeface="Arial"/>
              </a:rPr>
              <a:t>is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5" baseline="0" dirty="0">
                <a:solidFill>
                  <a:prstClr val="black"/>
                </a:solidFill>
                <a:latin typeface="Arial"/>
                <a:cs typeface="Arial"/>
              </a:rPr>
              <a:t>for </a:t>
            </a:r>
            <a:r>
              <a:rPr lang="en-US" sz="2000" kern="0" spc="-165" baseline="0" dirty="0">
                <a:solidFill>
                  <a:prstClr val="black"/>
                </a:solidFill>
                <a:latin typeface="Arial"/>
                <a:cs typeface="Arial"/>
              </a:rPr>
              <a:t>ISP1), </a:t>
            </a:r>
            <a:r>
              <a:rPr lang="en-US" sz="2000" kern="0" spc="-20" baseline="0" dirty="0">
                <a:solidFill>
                  <a:prstClr val="black"/>
                </a:solidFill>
                <a:latin typeface="Arial"/>
                <a:cs typeface="Arial"/>
              </a:rPr>
              <a:t>and/or </a:t>
            </a:r>
            <a:r>
              <a:rPr lang="en-US" sz="2000" kern="0" spc="-15" baseline="0" dirty="0">
                <a:solidFill>
                  <a:prstClr val="black"/>
                </a:solidFill>
                <a:latin typeface="Arial"/>
                <a:cs typeface="Arial"/>
              </a:rPr>
              <a:t>wouldn’t</a:t>
            </a:r>
            <a:r>
              <a:rPr lang="en-US" sz="2000" kern="0" spc="-125" baseline="0" dirty="0">
                <a:solidFill>
                  <a:prstClr val="black"/>
                </a:solidFill>
                <a:latin typeface="Arial"/>
                <a:cs typeface="Arial"/>
              </a:rPr>
              <a:t> </a:t>
            </a:r>
            <a:r>
              <a:rPr lang="en-US" sz="2000" kern="0" spc="-85" baseline="0" dirty="0">
                <a:solidFill>
                  <a:prstClr val="black"/>
                </a:solidFill>
                <a:latin typeface="Arial"/>
                <a:cs typeface="Arial"/>
              </a:rPr>
              <a:t>dare</a:t>
            </a:r>
            <a:r>
              <a:rPr lang="en-US" sz="2000" kern="0" spc="-105" baseline="0" dirty="0">
                <a:solidFill>
                  <a:prstClr val="black"/>
                </a:solidFill>
                <a:latin typeface="Arial"/>
                <a:cs typeface="Arial"/>
              </a:rPr>
              <a:t> </a:t>
            </a:r>
            <a:r>
              <a:rPr lang="en-US" sz="2000" kern="0" spc="15" baseline="0" dirty="0">
                <a:solidFill>
                  <a:prstClr val="black"/>
                </a:solidFill>
                <a:latin typeface="Arial"/>
                <a:cs typeface="Arial"/>
              </a:rPr>
              <a:t>to</a:t>
            </a:r>
            <a:r>
              <a:rPr lang="en-US" sz="2000" kern="0" spc="-115" baseline="0" dirty="0">
                <a:solidFill>
                  <a:prstClr val="black"/>
                </a:solidFill>
                <a:latin typeface="Arial"/>
                <a:cs typeface="Arial"/>
              </a:rPr>
              <a:t> </a:t>
            </a:r>
            <a:r>
              <a:rPr lang="en-US" sz="2000" kern="0" spc="-5" baseline="0" dirty="0">
                <a:solidFill>
                  <a:prstClr val="black"/>
                </a:solidFill>
                <a:latin typeface="Arial"/>
                <a:cs typeface="Arial"/>
              </a:rPr>
              <a:t>tell</a:t>
            </a:r>
            <a:r>
              <a:rPr lang="en-US" sz="2000" kern="0" spc="-85" baseline="0" dirty="0">
                <a:solidFill>
                  <a:prstClr val="black"/>
                </a:solidFill>
                <a:latin typeface="Arial"/>
                <a:cs typeface="Arial"/>
              </a:rPr>
              <a:t> </a:t>
            </a:r>
            <a:r>
              <a:rPr lang="en-US" sz="2000" kern="0" spc="-111" baseline="0" dirty="0">
                <a:solidFill>
                  <a:prstClr val="black"/>
                </a:solidFill>
                <a:latin typeface="Arial"/>
                <a:cs typeface="Arial"/>
              </a:rPr>
              <a:t>even</a:t>
            </a:r>
            <a:r>
              <a:rPr lang="en-US" sz="2000" kern="0" spc="-105" baseline="0" dirty="0">
                <a:solidFill>
                  <a:prstClr val="black"/>
                </a:solidFill>
                <a:latin typeface="Arial"/>
                <a:cs typeface="Arial"/>
              </a:rPr>
              <a:t> </a:t>
            </a:r>
            <a:r>
              <a:rPr lang="en-US" sz="2000" kern="0" spc="35" baseline="0" dirty="0">
                <a:solidFill>
                  <a:prstClr val="black"/>
                </a:solidFill>
                <a:latin typeface="Arial"/>
                <a:cs typeface="Arial"/>
              </a:rPr>
              <a:t>if</a:t>
            </a:r>
            <a:r>
              <a:rPr lang="en-US" sz="2000" kern="0" spc="-105" baseline="0" dirty="0">
                <a:solidFill>
                  <a:prstClr val="black"/>
                </a:solidFill>
                <a:latin typeface="Arial"/>
                <a:cs typeface="Arial"/>
              </a:rPr>
              <a:t> </a:t>
            </a:r>
            <a:r>
              <a:rPr lang="en-US" sz="2000" kern="0" spc="-45" baseline="0" dirty="0">
                <a:solidFill>
                  <a:prstClr val="black"/>
                </a:solidFill>
                <a:latin typeface="Arial"/>
                <a:cs typeface="Arial"/>
              </a:rPr>
              <a:t>they</a:t>
            </a:r>
            <a:r>
              <a:rPr lang="en-US" sz="2000" kern="0" spc="-111" baseline="0" dirty="0">
                <a:solidFill>
                  <a:prstClr val="black"/>
                </a:solidFill>
                <a:latin typeface="Arial"/>
                <a:cs typeface="Arial"/>
              </a:rPr>
              <a:t> </a:t>
            </a:r>
            <a:r>
              <a:rPr lang="en-US" sz="2000" kern="0" spc="-75" baseline="0" dirty="0">
                <a:solidFill>
                  <a:prstClr val="black"/>
                </a:solidFill>
                <a:latin typeface="Arial"/>
                <a:cs typeface="Arial"/>
              </a:rPr>
              <a:t>knew.</a:t>
            </a:r>
            <a:endParaRPr lang="en-US" sz="2000" kern="0" baseline="0" dirty="0">
              <a:solidFill>
                <a:prstClr val="black"/>
              </a:solidFill>
              <a:latin typeface="Arial"/>
              <a:cs typeface="Arial"/>
            </a:endParaRPr>
          </a:p>
        </p:txBody>
      </p:sp>
      <p:sp>
        <p:nvSpPr>
          <p:cNvPr id="7" name="TextBox 6">
            <a:extLst>
              <a:ext uri="{FF2B5EF4-FFF2-40B4-BE49-F238E27FC236}">
                <a16:creationId xmlns:a16="http://schemas.microsoft.com/office/drawing/2014/main" id="{0E247B35-9AEA-134B-AF74-47F7FB7244F9}"/>
              </a:ext>
            </a:extLst>
          </p:cNvPr>
          <p:cNvSpPr txBox="1"/>
          <p:nvPr/>
        </p:nvSpPr>
        <p:spPr>
          <a:xfrm>
            <a:off x="635430" y="4167557"/>
            <a:ext cx="6726521" cy="461665"/>
          </a:xfrm>
          <a:prstGeom prst="rect">
            <a:avLst/>
          </a:prstGeom>
          <a:noFill/>
        </p:spPr>
        <p:txBody>
          <a:bodyPr wrap="none" rtlCol="0">
            <a:spAutoFit/>
          </a:bodyPr>
          <a:lstStyle/>
          <a:p>
            <a:r>
              <a:rPr lang="en-US" baseline="0" dirty="0"/>
              <a:t>Which distance/ranking should Node X receive?</a:t>
            </a:r>
          </a:p>
        </p:txBody>
      </p:sp>
    </p:spTree>
    <p:extLst>
      <p:ext uri="{BB962C8B-B14F-4D97-AF65-F5344CB8AC3E}">
        <p14:creationId xmlns:p14="http://schemas.microsoft.com/office/powerpoint/2010/main" val="211176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Feasibility: Simple ALTO Multi-Domain Abstraction</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990600"/>
            <a:ext cx="12218747" cy="5334000"/>
          </a:xfrm>
        </p:spPr>
        <p:txBody>
          <a:bodyPr>
            <a:normAutofit lnSpcReduction="10000"/>
          </a:bodyPr>
          <a:lstStyle/>
          <a:p>
            <a:r>
              <a:rPr lang="en-US" dirty="0"/>
              <a:t>Starts with a </a:t>
            </a:r>
            <a:r>
              <a:rPr lang="en-US" b="1" i="1" dirty="0">
                <a:solidFill>
                  <a:srgbClr val="C00000"/>
                </a:solidFill>
              </a:rPr>
              <a:t>simple</a:t>
            </a:r>
            <a:r>
              <a:rPr lang="en-US" dirty="0"/>
              <a:t> architecture called ALTO </a:t>
            </a:r>
            <a:r>
              <a:rPr lang="en-US" dirty="0">
                <a:solidFill>
                  <a:srgbClr val="C00000"/>
                </a:solidFill>
              </a:rPr>
              <a:t>Multi-Domain Abstractions (AMDA)</a:t>
            </a:r>
          </a:p>
          <a:p>
            <a:pPr lvl="1"/>
            <a:r>
              <a:rPr lang="en-US" dirty="0"/>
              <a:t>The path of a flow from a </a:t>
            </a:r>
            <a:r>
              <a:rPr lang="en-US" dirty="0" err="1"/>
              <a:t>src</a:t>
            </a:r>
            <a:r>
              <a:rPr lang="en-US" dirty="0"/>
              <a:t> to a </a:t>
            </a:r>
            <a:r>
              <a:rPr lang="en-US" dirty="0" err="1"/>
              <a:t>dst</a:t>
            </a:r>
            <a:r>
              <a:rPr lang="en-US" dirty="0"/>
              <a:t> consists of a sequence (</a:t>
            </a:r>
            <a:r>
              <a:rPr lang="en-US" dirty="0">
                <a:solidFill>
                  <a:srgbClr val="C00000"/>
                </a:solidFill>
              </a:rPr>
              <a:t>vector</a:t>
            </a:r>
            <a:r>
              <a:rPr lang="en-US" dirty="0"/>
              <a:t>) of domain </a:t>
            </a:r>
            <a:r>
              <a:rPr lang="en-US" dirty="0">
                <a:solidFill>
                  <a:srgbClr val="C00000"/>
                </a:solidFill>
              </a:rPr>
              <a:t>segments</a:t>
            </a:r>
            <a:endParaRPr lang="en-US" dirty="0"/>
          </a:p>
          <a:p>
            <a:pPr lvl="2"/>
            <a:r>
              <a:rPr lang="en-US" dirty="0"/>
              <a:t>Domain[0]:{</a:t>
            </a:r>
            <a:r>
              <a:rPr lang="en-US" dirty="0" err="1"/>
              <a:t>src</a:t>
            </a:r>
            <a:r>
              <a:rPr lang="en-US" dirty="0"/>
              <a:t> -&gt; net</a:t>
            </a:r>
            <a:r>
              <a:rPr lang="en-US" baseline="-25000" dirty="0"/>
              <a:t>0</a:t>
            </a:r>
            <a:r>
              <a:rPr lang="en-US" dirty="0"/>
              <a:t>-e} -&gt; Domain[</a:t>
            </a:r>
            <a:r>
              <a:rPr lang="en-US" dirty="0" err="1"/>
              <a:t>i</a:t>
            </a:r>
            <a:r>
              <a:rPr lang="en-US" dirty="0"/>
              <a:t>]{</a:t>
            </a:r>
            <a:r>
              <a:rPr lang="en-US" dirty="0" err="1"/>
              <a:t>net</a:t>
            </a:r>
            <a:r>
              <a:rPr lang="en-US" baseline="-25000" dirty="0" err="1"/>
              <a:t>i</a:t>
            </a:r>
            <a:r>
              <a:rPr lang="en-US" dirty="0" err="1"/>
              <a:t>-i</a:t>
            </a:r>
            <a:r>
              <a:rPr lang="en-US" dirty="0"/>
              <a:t> -&gt; … -&gt; </a:t>
            </a:r>
            <a:r>
              <a:rPr lang="en-US" dirty="0" err="1"/>
              <a:t>net</a:t>
            </a:r>
            <a:r>
              <a:rPr lang="en-US" baseline="-25000" dirty="0" err="1"/>
              <a:t>i</a:t>
            </a:r>
            <a:r>
              <a:rPr lang="en-US" dirty="0"/>
              <a:t>-e -&gt; net</a:t>
            </a:r>
            <a:r>
              <a:rPr lang="en-US" baseline="-25000" dirty="0"/>
              <a:t>i+1</a:t>
            </a:r>
            <a:r>
              <a:rPr lang="en-US" dirty="0"/>
              <a:t>-i -&gt; … -&gt; </a:t>
            </a:r>
            <a:r>
              <a:rPr lang="en-US" dirty="0" err="1"/>
              <a:t>net</a:t>
            </a:r>
            <a:r>
              <a:rPr lang="en-US" baseline="-25000" dirty="0" err="1"/>
              <a:t>n</a:t>
            </a:r>
            <a:r>
              <a:rPr lang="en-US" dirty="0"/>
              <a:t>-e -&gt; </a:t>
            </a:r>
            <a:r>
              <a:rPr lang="en-US" dirty="0" err="1"/>
              <a:t>dst</a:t>
            </a:r>
            <a:endParaRPr lang="en-US" dirty="0"/>
          </a:p>
          <a:p>
            <a:pPr marL="457189" lvl="1" indent="0">
              <a:buNone/>
            </a:pPr>
            <a:endParaRPr lang="en-US" dirty="0"/>
          </a:p>
          <a:p>
            <a:pPr marL="457189" lvl="1" indent="0">
              <a:buNone/>
            </a:pPr>
            <a:endParaRPr lang="en-US" dirty="0"/>
          </a:p>
          <a:p>
            <a:pPr marL="457189" lvl="1" indent="0">
              <a:buNone/>
            </a:pPr>
            <a:endParaRPr lang="en-US" dirty="0"/>
          </a:p>
          <a:p>
            <a:pPr lvl="2"/>
            <a:r>
              <a:rPr lang="en-US" dirty="0"/>
              <a:t>Domain segments obtained from BGP at source =&gt; bootstrapping starts at source</a:t>
            </a:r>
          </a:p>
        </p:txBody>
      </p:sp>
      <p:sp>
        <p:nvSpPr>
          <p:cNvPr id="6" name="Oval 5">
            <a:extLst>
              <a:ext uri="{FF2B5EF4-FFF2-40B4-BE49-F238E27FC236}">
                <a16:creationId xmlns:a16="http://schemas.microsoft.com/office/drawing/2014/main" id="{66B6DD58-49A6-F84C-943A-EEC5CE3D5C2A}"/>
              </a:ext>
            </a:extLst>
          </p:cNvPr>
          <p:cNvSpPr/>
          <p:nvPr/>
        </p:nvSpPr>
        <p:spPr>
          <a:xfrm>
            <a:off x="279713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2036120" y="4839903"/>
            <a:ext cx="458780" cy="338554"/>
          </a:xfrm>
          <a:prstGeom prst="rect">
            <a:avLst/>
          </a:prstGeom>
          <a:noFill/>
        </p:spPr>
        <p:txBody>
          <a:bodyPr wrap="none" rtlCol="0">
            <a:spAutoFit/>
          </a:bodyPr>
          <a:lstStyle/>
          <a:p>
            <a:pPr defTabSz="1219170"/>
            <a:r>
              <a:rPr lang="en-US" dirty="0" err="1">
                <a:solidFill>
                  <a:prstClr val="black"/>
                </a:solidFill>
              </a:rPr>
              <a:t>src</a:t>
            </a:r>
            <a:endParaRPr lang="en-US" dirty="0">
              <a:solidFill>
                <a:prstClr val="black"/>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767983"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46224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617067" y="498566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963215" y="4782471"/>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8978609"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587284" y="4861472"/>
            <a:ext cx="458780" cy="338554"/>
          </a:xfrm>
          <a:prstGeom prst="rect">
            <a:avLst/>
          </a:prstGeom>
          <a:noFill/>
        </p:spPr>
        <p:txBody>
          <a:bodyPr wrap="none" rtlCol="0">
            <a:spAutoFit/>
          </a:bodyPr>
          <a:lstStyle/>
          <a:p>
            <a:pPr defTabSz="1219170"/>
            <a:r>
              <a:rPr lang="en-US" dirty="0" err="1">
                <a:solidFill>
                  <a:prstClr val="black"/>
                </a:solidFill>
              </a:rPr>
              <a:t>dst</a:t>
            </a:r>
            <a:endParaRPr lang="en-US" dirty="0">
              <a:solidFill>
                <a:prstClr val="black"/>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3533310" y="4405871"/>
            <a:ext cx="766557" cy="338554"/>
          </a:xfrm>
          <a:prstGeom prst="rect">
            <a:avLst/>
          </a:prstGeom>
        </p:spPr>
        <p:txBody>
          <a:bodyPr wrap="none">
            <a:spAutoFit/>
          </a:bodyPr>
          <a:lstStyle/>
          <a:p>
            <a:pPr defTabSz="1219170"/>
            <a:r>
              <a:rPr lang="en-US" dirty="0">
                <a:solidFill>
                  <a:prstClr val="black"/>
                </a:solidFill>
              </a:rPr>
              <a:t>net0-e</a:t>
            </a:r>
          </a:p>
        </p:txBody>
      </p:sp>
      <p:cxnSp>
        <p:nvCxnSpPr>
          <p:cNvPr id="11" name="Straight Arrow Connector 10">
            <a:extLst>
              <a:ext uri="{FF2B5EF4-FFF2-40B4-BE49-F238E27FC236}">
                <a16:creationId xmlns:a16="http://schemas.microsoft.com/office/drawing/2014/main" id="{238D7757-68B4-5342-ADCB-AA0CED65896A}"/>
              </a:ext>
            </a:extLst>
          </p:cNvPr>
          <p:cNvCxnSpPr>
            <a:endCxn id="6" idx="2"/>
          </p:cNvCxnSpPr>
          <p:nvPr/>
        </p:nvCxnSpPr>
        <p:spPr>
          <a:xfrm>
            <a:off x="2503808" y="5046138"/>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4005049" y="5070734"/>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391622" y="4398120"/>
            <a:ext cx="697627" cy="338554"/>
          </a:xfrm>
          <a:prstGeom prst="rect">
            <a:avLst/>
          </a:prstGeom>
        </p:spPr>
        <p:txBody>
          <a:bodyPr wrap="none">
            <a:spAutoFit/>
          </a:bodyPr>
          <a:lstStyle/>
          <a:p>
            <a:pPr defTabSz="1219170"/>
            <a:r>
              <a:rPr lang="en-US" dirty="0">
                <a:solidFill>
                  <a:prstClr val="black"/>
                </a:solidFill>
              </a:rPr>
              <a:t>net1-i</a:t>
            </a:r>
          </a:p>
        </p:txBody>
      </p:sp>
      <p:sp>
        <p:nvSpPr>
          <p:cNvPr id="17" name="Rectangle 16">
            <a:extLst>
              <a:ext uri="{FF2B5EF4-FFF2-40B4-BE49-F238E27FC236}">
                <a16:creationId xmlns:a16="http://schemas.microsoft.com/office/drawing/2014/main" id="{4F43091C-95D5-AB4E-84C5-F9F2A53D9C85}"/>
              </a:ext>
            </a:extLst>
          </p:cNvPr>
          <p:cNvSpPr/>
          <p:nvPr/>
        </p:nvSpPr>
        <p:spPr>
          <a:xfrm>
            <a:off x="8784797" y="4368779"/>
            <a:ext cx="766557" cy="338554"/>
          </a:xfrm>
          <a:prstGeom prst="rect">
            <a:avLst/>
          </a:prstGeom>
        </p:spPr>
        <p:txBody>
          <a:bodyPr wrap="none">
            <a:spAutoFit/>
          </a:bodyPr>
          <a:lstStyle/>
          <a:p>
            <a:pPr defTabSz="1219170"/>
            <a:r>
              <a:rPr lang="en-US" dirty="0" err="1">
                <a:solidFill>
                  <a:prstClr val="black"/>
                </a:solidFill>
              </a:rPr>
              <a:t>netn</a:t>
            </a:r>
            <a:r>
              <a:rPr lang="en-US" dirty="0">
                <a:solidFill>
                  <a:prstClr val="black"/>
                </a:solidFill>
              </a:rPr>
              <a:t>-e</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351748" y="5038484"/>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CEA8-1F40-AB41-889E-3DBB14FC1D46}"/>
              </a:ext>
            </a:extLst>
          </p:cNvPr>
          <p:cNvSpPr>
            <a:spLocks noGrp="1"/>
          </p:cNvSpPr>
          <p:nvPr>
            <p:ph type="title"/>
          </p:nvPr>
        </p:nvSpPr>
        <p:spPr/>
        <p:txBody>
          <a:bodyPr/>
          <a:lstStyle/>
          <a:p>
            <a:r>
              <a:rPr lang="en-US" dirty="0"/>
              <a:t>Problem (Relevance)</a:t>
            </a:r>
          </a:p>
        </p:txBody>
      </p:sp>
      <p:sp>
        <p:nvSpPr>
          <p:cNvPr id="3" name="Content Placeholder 2">
            <a:extLst>
              <a:ext uri="{FF2B5EF4-FFF2-40B4-BE49-F238E27FC236}">
                <a16:creationId xmlns:a16="http://schemas.microsoft.com/office/drawing/2014/main" id="{8DA6C592-B783-384B-87D6-4C6A1F33CF39}"/>
              </a:ext>
            </a:extLst>
          </p:cNvPr>
          <p:cNvSpPr>
            <a:spLocks noGrp="1"/>
          </p:cNvSpPr>
          <p:nvPr>
            <p:ph idx="1"/>
          </p:nvPr>
        </p:nvSpPr>
        <p:spPr>
          <a:xfrm>
            <a:off x="616527" y="1233488"/>
            <a:ext cx="10515600" cy="4850749"/>
          </a:xfrm>
        </p:spPr>
        <p:txBody>
          <a:bodyPr>
            <a:normAutofit/>
          </a:bodyPr>
          <a:lstStyle/>
          <a:p>
            <a:r>
              <a:rPr lang="en-US" sz="2400" dirty="0"/>
              <a:t>RFC 7971: "The ALTO protocol is designed for use cases where the ALTO server and client can be located in different organizations or trust domains. ALTO is inherently designed for use in multi-domain environments.  Most importantly,  ALTO is designed to enable deployments in which the ALTO server and the ALTO client are not located within the same administrative domain. ”</a:t>
            </a:r>
          </a:p>
          <a:p>
            <a:endParaRPr lang="en-US" sz="2400" dirty="0"/>
          </a:p>
          <a:p>
            <a:r>
              <a:rPr lang="en-US" sz="2400" dirty="0"/>
              <a:t>However, existing core ALTO services including Endpoint Cost Service (ECS) and Cost Map Service query a </a:t>
            </a:r>
            <a:r>
              <a:rPr lang="en-US" sz="2400" dirty="0">
                <a:solidFill>
                  <a:srgbClr val="C00000"/>
                </a:solidFill>
              </a:rPr>
              <a:t>single</a:t>
            </a:r>
            <a:r>
              <a:rPr lang="en-US" sz="2400" dirty="0"/>
              <a:t> ALTO server for the ALTO properties (e.g., routing cost, latency, …) of the </a:t>
            </a:r>
            <a:r>
              <a:rPr lang="en-US" sz="2400" dirty="0">
                <a:solidFill>
                  <a:srgbClr val="C00000"/>
                </a:solidFill>
              </a:rPr>
              <a:t>whole network path</a:t>
            </a:r>
            <a:r>
              <a:rPr lang="en-US" sz="2400" dirty="0"/>
              <a:t>, but the path may span </a:t>
            </a:r>
            <a:r>
              <a:rPr lang="en-US" sz="2400" dirty="0">
                <a:solidFill>
                  <a:srgbClr val="C00000"/>
                </a:solidFill>
              </a:rPr>
              <a:t>multiple networks.</a:t>
            </a:r>
          </a:p>
        </p:txBody>
      </p:sp>
    </p:spTree>
    <p:extLst>
      <p:ext uri="{BB962C8B-B14F-4D97-AF65-F5344CB8AC3E}">
        <p14:creationId xmlns:p14="http://schemas.microsoft.com/office/powerpoint/2010/main" val="5096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ALTO/Routing Systems</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2925518"/>
            <a:ext cx="11808883" cy="3052711"/>
          </a:xfrm>
        </p:spPr>
        <p:txBody>
          <a:bodyPr/>
          <a:lstStyle/>
          <a:p>
            <a:r>
              <a:rPr lang="en-US" sz="2800" dirty="0"/>
              <a:t>Missing standard protocol to stitch information across domains</a:t>
            </a:r>
          </a:p>
          <a:p>
            <a:pPr lvl="1"/>
            <a:r>
              <a:rPr lang="en-US" sz="2400" dirty="0"/>
              <a:t>Take computing cost/distance </a:t>
            </a:r>
            <a:r>
              <a:rPr lang="en-US" sz="2400" dirty="0" err="1"/>
              <a:t>src</a:t>
            </a:r>
            <a:r>
              <a:rPr lang="en-US" sz="2400" dirty="0"/>
              <a:t>-&gt;</a:t>
            </a:r>
            <a:r>
              <a:rPr lang="en-US" sz="2400" dirty="0" err="1"/>
              <a:t>dst</a:t>
            </a:r>
            <a:r>
              <a:rPr lang="en-US" sz="2400" dirty="0"/>
              <a:t> as an example</a:t>
            </a:r>
          </a:p>
          <a:p>
            <a:pPr lvl="2"/>
            <a:r>
              <a:rPr lang="en-US" sz="2400" dirty="0"/>
              <a:t>AS S alone has complete path property, but only for BGP path</a:t>
            </a:r>
          </a:p>
          <a:p>
            <a:pPr lvl="2"/>
            <a:r>
              <a:rPr lang="en-US" sz="2400" dirty="0"/>
              <a:t>AS S and AS D together can provide only distance from endpoints (e.g., </a:t>
            </a:r>
            <a:r>
              <a:rPr lang="en-US" sz="2400" dirty="0" err="1"/>
              <a:t>GeoIP</a:t>
            </a:r>
            <a:r>
              <a:rPr lang="en-US" sz="2400" dirty="0"/>
              <a:t>)</a:t>
            </a:r>
          </a:p>
          <a:p>
            <a:pPr lvl="2"/>
            <a:r>
              <a:rPr lang="en-US" sz="2400" dirty="0"/>
              <a:t>AS A/B in the middle can provide path segments, if  it can detect/determine ingress point (not common for downstream to know)</a:t>
            </a:r>
          </a:p>
          <a:p>
            <a:pPr lvl="3"/>
            <a:r>
              <a:rPr lang="en-US" sz="2400" dirty="0"/>
              <a:t>Gap: provide an ability to provide ingress point from upstream</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893616"/>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419549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Important Technical Detail: Multi-Domain Path Ranking</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882113"/>
            <a:ext cx="11591903" cy="5751161"/>
          </a:xfrm>
        </p:spPr>
        <p:txBody>
          <a:bodyPr>
            <a:normAutofit fontScale="92500"/>
          </a:bodyPr>
          <a:lstStyle/>
          <a:p>
            <a:r>
              <a:rPr lang="en-US" sz="2800" dirty="0"/>
              <a:t>The multi-domain path of a flow from a </a:t>
            </a:r>
            <a:r>
              <a:rPr lang="en-US" sz="2800" dirty="0" err="1"/>
              <a:t>src</a:t>
            </a:r>
            <a:r>
              <a:rPr lang="en-US" sz="2800" dirty="0"/>
              <a:t> to a </a:t>
            </a:r>
            <a:r>
              <a:rPr lang="en-US" sz="2800" dirty="0" err="1"/>
              <a:t>dst</a:t>
            </a:r>
            <a:r>
              <a:rPr lang="en-US" sz="2800" dirty="0"/>
              <a:t> consists of those of a sequence of </a:t>
            </a:r>
            <a:r>
              <a:rPr lang="en-US" sz="2800" dirty="0">
                <a:solidFill>
                  <a:srgbClr val="C00000"/>
                </a:solidFill>
              </a:rPr>
              <a:t>domain segments</a:t>
            </a:r>
            <a:endParaRPr lang="en-US" sz="2800" dirty="0"/>
          </a:p>
          <a:p>
            <a:pPr lvl="2"/>
            <a:r>
              <a:rPr lang="en-US" sz="2400" dirty="0"/>
              <a:t>domain[0]:{</a:t>
            </a:r>
            <a:r>
              <a:rPr lang="en-US" sz="2400" dirty="0" err="1"/>
              <a:t>src</a:t>
            </a:r>
            <a:r>
              <a:rPr lang="en-US" sz="2400" dirty="0"/>
              <a:t> -&gt; dom</a:t>
            </a:r>
            <a:r>
              <a:rPr lang="en-US" sz="2400" baseline="-25000" dirty="0"/>
              <a:t>0</a:t>
            </a:r>
            <a:r>
              <a:rPr lang="en-US" sz="2400" dirty="0"/>
              <a:t>-egress-&gt; dom</a:t>
            </a:r>
            <a:r>
              <a:rPr lang="en-US" sz="2400" baseline="-25000" dirty="0"/>
              <a:t>1</a:t>
            </a:r>
            <a:r>
              <a:rPr lang="en-US" sz="2400" dirty="0"/>
              <a:t>-ingress} </a:t>
            </a:r>
            <a:br>
              <a:rPr lang="en-US" sz="2400" dirty="0"/>
            </a:br>
            <a:r>
              <a:rPr lang="en-US" sz="2400" dirty="0"/>
              <a:t>domain[</a:t>
            </a:r>
            <a:r>
              <a:rPr lang="en-US" sz="2400" dirty="0" err="1"/>
              <a:t>i</a:t>
            </a:r>
            <a:r>
              <a:rPr lang="en-US" sz="2400" dirty="0"/>
              <a:t>]{</a:t>
            </a:r>
            <a:r>
              <a:rPr lang="en-US" sz="2400" dirty="0" err="1"/>
              <a:t>dom</a:t>
            </a:r>
            <a:r>
              <a:rPr lang="en-US" sz="2400" baseline="-25000" dirty="0" err="1"/>
              <a:t>i</a:t>
            </a:r>
            <a:r>
              <a:rPr lang="en-US" sz="2400" dirty="0"/>
              <a:t>-ingress -&gt; </a:t>
            </a:r>
            <a:r>
              <a:rPr lang="en-US" sz="2400" dirty="0" err="1"/>
              <a:t>dom</a:t>
            </a:r>
            <a:r>
              <a:rPr lang="en-US" sz="2400" baseline="-25000" dirty="0" err="1"/>
              <a:t>i</a:t>
            </a:r>
            <a:r>
              <a:rPr lang="en-US" sz="2400" dirty="0"/>
              <a:t>-egress -&gt; dom</a:t>
            </a:r>
            <a:r>
              <a:rPr lang="en-US" sz="2400" baseline="-25000" dirty="0"/>
              <a:t>i+1</a:t>
            </a:r>
            <a:r>
              <a:rPr lang="en-US" sz="2400" dirty="0"/>
              <a:t>-egress}</a:t>
            </a:r>
          </a:p>
          <a:p>
            <a:pPr lvl="3"/>
            <a:r>
              <a:rPr lang="en-US" sz="2400" dirty="0" err="1"/>
              <a:t>src</a:t>
            </a:r>
            <a:r>
              <a:rPr lang="en-US" sz="2400" dirty="0"/>
              <a:t> = dom</a:t>
            </a:r>
            <a:r>
              <a:rPr lang="en-US" sz="2400" baseline="-25000" dirty="0"/>
              <a:t>0</a:t>
            </a:r>
            <a:r>
              <a:rPr lang="en-US" sz="2400" dirty="0"/>
              <a:t>-ingress, </a:t>
            </a:r>
            <a:r>
              <a:rPr lang="en-US" sz="2400" dirty="0" err="1"/>
              <a:t>dst</a:t>
            </a:r>
            <a:r>
              <a:rPr lang="en-US" sz="2400" dirty="0"/>
              <a:t> = </a:t>
            </a:r>
            <a:r>
              <a:rPr lang="en-US" sz="2400" dirty="0" err="1"/>
              <a:t>dom</a:t>
            </a:r>
            <a:r>
              <a:rPr lang="en-US" sz="2400" baseline="-25000" dirty="0" err="1"/>
              <a:t>n</a:t>
            </a:r>
            <a:r>
              <a:rPr lang="en-US" sz="2400" dirty="0"/>
              <a:t>-egress</a:t>
            </a:r>
          </a:p>
          <a:p>
            <a:pPr marL="457189" lvl="1" indent="0">
              <a:buNone/>
            </a:pPr>
            <a:endParaRPr lang="en-US" sz="2400" dirty="0"/>
          </a:p>
          <a:p>
            <a:pPr marL="457189" lvl="1" indent="0">
              <a:buNone/>
            </a:pPr>
            <a:endParaRPr lang="en-US" sz="2400" dirty="0"/>
          </a:p>
          <a:p>
            <a:pPr marL="457189" lvl="1" indent="0">
              <a:buNone/>
            </a:pPr>
            <a:endParaRPr lang="en-US" sz="2400" dirty="0"/>
          </a:p>
          <a:p>
            <a:pPr lvl="2"/>
            <a:r>
              <a:rPr lang="en-US" sz="2400" dirty="0"/>
              <a:t>List of domains obtained from BGP at source by default =&gt; bootstrapping starts at source</a:t>
            </a:r>
          </a:p>
          <a:p>
            <a:r>
              <a:rPr lang="en-US" dirty="0"/>
              <a:t>A vector of path cost may no longer define a total order; candidate designs MUST discuss clear guidelines to applications on how to utilize partial ordering, and the consequences (i.e., operations considerations)</a:t>
            </a:r>
          </a:p>
          <a:p>
            <a:pPr lvl="1"/>
            <a:r>
              <a:rPr lang="en-US" dirty="0"/>
              <a:t>Leverage SIGCOMM’20 multi-criteria routing design</a:t>
            </a:r>
          </a:p>
        </p:txBody>
      </p:sp>
      <p:sp>
        <p:nvSpPr>
          <p:cNvPr id="6" name="Oval 5">
            <a:extLst>
              <a:ext uri="{FF2B5EF4-FFF2-40B4-BE49-F238E27FC236}">
                <a16:creationId xmlns:a16="http://schemas.microsoft.com/office/drawing/2014/main" id="{66B6DD58-49A6-F84C-943A-EEC5CE3D5C2A}"/>
              </a:ext>
            </a:extLst>
          </p:cNvPr>
          <p:cNvSpPr/>
          <p:nvPr/>
        </p:nvSpPr>
        <p:spPr>
          <a:xfrm>
            <a:off x="1772881" y="3348187"/>
            <a:ext cx="2149551"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1772881" y="3412887"/>
            <a:ext cx="595035" cy="461665"/>
          </a:xfrm>
          <a:prstGeom prst="rect">
            <a:avLst/>
          </a:prstGeom>
          <a:noFill/>
        </p:spPr>
        <p:txBody>
          <a:bodyPr wrap="none" rtlCol="0">
            <a:spAutoFit/>
          </a:bodyPr>
          <a:lstStyle/>
          <a:p>
            <a:pPr defTabSz="1219170"/>
            <a:r>
              <a:rPr lang="en-US" baseline="0" dirty="0" err="1">
                <a:solidFill>
                  <a:schemeClr val="bg1"/>
                </a:solidFill>
              </a:rPr>
              <a:t>src</a:t>
            </a:r>
            <a:endParaRPr lang="en-US" baseline="0" dirty="0">
              <a:solidFill>
                <a:schemeClr val="bg1"/>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504744" y="3551385"/>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199009" y="3348187"/>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353828" y="3558645"/>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699976" y="3355455"/>
            <a:ext cx="2219104"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7920874" y="3611468"/>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324045" y="3434456"/>
            <a:ext cx="595035" cy="461665"/>
          </a:xfrm>
          <a:prstGeom prst="rect">
            <a:avLst/>
          </a:prstGeom>
          <a:noFill/>
        </p:spPr>
        <p:txBody>
          <a:bodyPr wrap="none" rtlCol="0">
            <a:spAutoFit/>
          </a:bodyPr>
          <a:lstStyle/>
          <a:p>
            <a:pPr defTabSz="1219170"/>
            <a:r>
              <a:rPr lang="en-US" baseline="0" dirty="0" err="1">
                <a:solidFill>
                  <a:schemeClr val="bg1"/>
                </a:solidFill>
              </a:rPr>
              <a:t>dst</a:t>
            </a:r>
            <a:endParaRPr lang="en-US" baseline="0" dirty="0">
              <a:solidFill>
                <a:schemeClr val="bg1"/>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2865920" y="2978855"/>
            <a:ext cx="1487908" cy="369332"/>
          </a:xfrm>
          <a:prstGeom prst="rect">
            <a:avLst/>
          </a:prstGeom>
        </p:spPr>
        <p:txBody>
          <a:bodyPr wrap="none">
            <a:spAutoFit/>
          </a:bodyPr>
          <a:lstStyle/>
          <a:p>
            <a:pPr defTabSz="1219170"/>
            <a:r>
              <a:rPr lang="en-US" sz="1800" baseline="0" dirty="0">
                <a:solidFill>
                  <a:prstClr val="black"/>
                </a:solidFill>
              </a:rPr>
              <a:t>dom</a:t>
            </a:r>
            <a:r>
              <a:rPr lang="en-US" sz="1800" dirty="0">
                <a:solidFill>
                  <a:prstClr val="black"/>
                </a:solidFill>
              </a:rPr>
              <a:t>0</a:t>
            </a:r>
            <a:r>
              <a:rPr lang="en-US" sz="1800" baseline="0" dirty="0">
                <a:solidFill>
                  <a:prstClr val="black"/>
                </a:solidFill>
              </a:rPr>
              <a:t>-egress</a:t>
            </a:r>
          </a:p>
        </p:txBody>
      </p:sp>
      <p:cxnSp>
        <p:nvCxnSpPr>
          <p:cNvPr id="11" name="Straight Arrow Connector 10">
            <a:extLst>
              <a:ext uri="{FF2B5EF4-FFF2-40B4-BE49-F238E27FC236}">
                <a16:creationId xmlns:a16="http://schemas.microsoft.com/office/drawing/2014/main" id="{238D7757-68B4-5342-ADCB-AA0CED65896A}"/>
              </a:ext>
            </a:extLst>
          </p:cNvPr>
          <p:cNvCxnSpPr>
            <a:cxnSpLocks/>
          </p:cNvCxnSpPr>
          <p:nvPr/>
        </p:nvCxnSpPr>
        <p:spPr>
          <a:xfrm flipH="1">
            <a:off x="2330816" y="3619122"/>
            <a:ext cx="467688" cy="395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3741810" y="3643718"/>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239221" y="2984959"/>
            <a:ext cx="1539204" cy="369332"/>
          </a:xfrm>
          <a:prstGeom prst="rect">
            <a:avLst/>
          </a:prstGeom>
        </p:spPr>
        <p:txBody>
          <a:bodyPr wrap="none">
            <a:spAutoFit/>
          </a:bodyPr>
          <a:lstStyle/>
          <a:p>
            <a:pPr defTabSz="1219170"/>
            <a:r>
              <a:rPr lang="en-US" sz="1800" baseline="0" dirty="0">
                <a:solidFill>
                  <a:prstClr val="black"/>
                </a:solidFill>
              </a:rPr>
              <a:t>dom</a:t>
            </a:r>
            <a:r>
              <a:rPr lang="en-US" sz="1800" dirty="0">
                <a:solidFill>
                  <a:prstClr val="black"/>
                </a:solidFill>
              </a:rPr>
              <a:t>1</a:t>
            </a:r>
            <a:r>
              <a:rPr lang="en-US" sz="1800" baseline="0" dirty="0">
                <a:solidFill>
                  <a:prstClr val="black"/>
                </a:solidFill>
              </a:rPr>
              <a:t>-ingress</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088509" y="3611468"/>
            <a:ext cx="293328" cy="39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7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Additional Issues</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a:bodyPr>
          <a:lstStyle/>
          <a:p>
            <a:r>
              <a:rPr lang="en-US" dirty="0"/>
              <a:t>Operation models for extensions [mechanisms, not policies]</a:t>
            </a:r>
          </a:p>
          <a:p>
            <a:pPr lvl="1"/>
            <a:r>
              <a:rPr lang="en-US" dirty="0"/>
              <a:t>iterative (client aggregation)</a:t>
            </a:r>
          </a:p>
          <a:p>
            <a:pPr lvl="1"/>
            <a:r>
              <a:rPr lang="en-US" dirty="0"/>
              <a:t>recursive (network helped aggregation)</a:t>
            </a:r>
          </a:p>
          <a:p>
            <a:pPr lvl="1"/>
            <a:r>
              <a:rPr lang="en-US" dirty="0"/>
              <a:t>Hybrid</a:t>
            </a:r>
          </a:p>
          <a:p>
            <a:pPr lvl="1"/>
            <a:endParaRPr lang="en-US" dirty="0"/>
          </a:p>
          <a:p>
            <a:r>
              <a:rPr lang="en-US" dirty="0"/>
              <a:t>How to handle cost map, not only ECS</a:t>
            </a:r>
          </a:p>
          <a:p>
            <a:r>
              <a:rPr lang="en-US" dirty="0"/>
              <a:t>How to handle bandwidth use case</a:t>
            </a:r>
          </a:p>
        </p:txBody>
      </p:sp>
    </p:spTree>
    <p:extLst>
      <p:ext uri="{BB962C8B-B14F-4D97-AF65-F5344CB8AC3E}">
        <p14:creationId xmlns:p14="http://schemas.microsoft.com/office/powerpoint/2010/main" val="261333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42C9-56A4-6744-9DF8-EE6CC82BCB61}"/>
              </a:ext>
            </a:extLst>
          </p:cNvPr>
          <p:cNvSpPr>
            <a:spLocks noGrp="1"/>
          </p:cNvSpPr>
          <p:nvPr>
            <p:ph type="title"/>
          </p:nvPr>
        </p:nvSpPr>
        <p:spPr>
          <a:xfrm>
            <a:off x="342499" y="85613"/>
            <a:ext cx="11416621" cy="918451"/>
          </a:xfrm>
        </p:spPr>
        <p:txBody>
          <a:bodyPr/>
          <a:lstStyle/>
          <a:p>
            <a:r>
              <a:rPr lang="en-US" sz="3200" dirty="0"/>
              <a:t>Use Case Driven by Deployment: Multi-Domain Path-&gt;Link Usage </a:t>
            </a:r>
            <a:br>
              <a:rPr lang="en-US" sz="3200" dirty="0"/>
            </a:br>
            <a:r>
              <a:rPr lang="en-US" sz="3200" dirty="0"/>
              <a:t>(Example: CERN FTS Scheduling Integration)</a:t>
            </a:r>
          </a:p>
        </p:txBody>
      </p:sp>
      <p:sp>
        <p:nvSpPr>
          <p:cNvPr id="4" name="Oval 3">
            <a:extLst>
              <a:ext uri="{FF2B5EF4-FFF2-40B4-BE49-F238E27FC236}">
                <a16:creationId xmlns:a16="http://schemas.microsoft.com/office/drawing/2014/main" id="{2A5E3D48-AE5E-854D-AF43-44A2922DC492}"/>
              </a:ext>
            </a:extLst>
          </p:cNvPr>
          <p:cNvSpPr/>
          <p:nvPr/>
        </p:nvSpPr>
        <p:spPr>
          <a:xfrm>
            <a:off x="601684" y="179784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1 </a:t>
            </a:r>
          </a:p>
        </p:txBody>
      </p:sp>
      <p:sp>
        <p:nvSpPr>
          <p:cNvPr id="5" name="Oval 4">
            <a:extLst>
              <a:ext uri="{FF2B5EF4-FFF2-40B4-BE49-F238E27FC236}">
                <a16:creationId xmlns:a16="http://schemas.microsoft.com/office/drawing/2014/main" id="{F30C72CF-FBE6-9344-A260-B0610399BCD3}"/>
              </a:ext>
            </a:extLst>
          </p:cNvPr>
          <p:cNvSpPr/>
          <p:nvPr/>
        </p:nvSpPr>
        <p:spPr>
          <a:xfrm>
            <a:off x="3354074" y="1877841"/>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6516BC85-BA70-2049-B0DC-A08436DC7793}"/>
              </a:ext>
            </a:extLst>
          </p:cNvPr>
          <p:cNvSpPr/>
          <p:nvPr/>
        </p:nvSpPr>
        <p:spPr>
          <a:xfrm>
            <a:off x="6168463" y="1831346"/>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3</a:t>
            </a:r>
          </a:p>
        </p:txBody>
      </p:sp>
      <p:sp>
        <p:nvSpPr>
          <p:cNvPr id="9" name="Freeform 8">
            <a:extLst>
              <a:ext uri="{FF2B5EF4-FFF2-40B4-BE49-F238E27FC236}">
                <a16:creationId xmlns:a16="http://schemas.microsoft.com/office/drawing/2014/main" id="{299EEBE3-D732-2F45-920A-45A362361DEF}"/>
              </a:ext>
            </a:extLst>
          </p:cNvPr>
          <p:cNvSpPr/>
          <p:nvPr/>
        </p:nvSpPr>
        <p:spPr>
          <a:xfrm>
            <a:off x="443346" y="1756665"/>
            <a:ext cx="8391897" cy="965919"/>
          </a:xfrm>
          <a:custGeom>
            <a:avLst/>
            <a:gdLst>
              <a:gd name="connsiteX0" fmla="*/ 0 w 6293923"/>
              <a:gd name="connsiteY0" fmla="*/ 0 h 724439"/>
              <a:gd name="connsiteX1" fmla="*/ 546265 w 6293923"/>
              <a:gd name="connsiteY1" fmla="*/ 415637 h 724439"/>
              <a:gd name="connsiteX2" fmla="*/ 1816925 w 6293923"/>
              <a:gd name="connsiteY2" fmla="*/ 463138 h 724439"/>
              <a:gd name="connsiteX3" fmla="*/ 3099460 w 6293923"/>
              <a:gd name="connsiteY3" fmla="*/ 332509 h 724439"/>
              <a:gd name="connsiteX4" fmla="*/ 4180115 w 6293923"/>
              <a:gd name="connsiteY4" fmla="*/ 724395 h 724439"/>
              <a:gd name="connsiteX5" fmla="*/ 5284520 w 6293923"/>
              <a:gd name="connsiteY5" fmla="*/ 356260 h 724439"/>
              <a:gd name="connsiteX6" fmla="*/ 6293923 w 6293923"/>
              <a:gd name="connsiteY6" fmla="*/ 59377 h 72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3923" h="724439">
                <a:moveTo>
                  <a:pt x="0" y="0"/>
                </a:moveTo>
                <a:cubicBezTo>
                  <a:pt x="121722" y="169223"/>
                  <a:pt x="243444" y="338447"/>
                  <a:pt x="546265" y="415637"/>
                </a:cubicBezTo>
                <a:cubicBezTo>
                  <a:pt x="849086" y="492827"/>
                  <a:pt x="1391393" y="476993"/>
                  <a:pt x="1816925" y="463138"/>
                </a:cubicBezTo>
                <a:cubicBezTo>
                  <a:pt x="2242457" y="449283"/>
                  <a:pt x="2705595" y="288966"/>
                  <a:pt x="3099460" y="332509"/>
                </a:cubicBezTo>
                <a:cubicBezTo>
                  <a:pt x="3493325" y="376052"/>
                  <a:pt x="3815938" y="720437"/>
                  <a:pt x="4180115" y="724395"/>
                </a:cubicBezTo>
                <a:cubicBezTo>
                  <a:pt x="4544292" y="728353"/>
                  <a:pt x="4932219" y="467096"/>
                  <a:pt x="5284520" y="356260"/>
                </a:cubicBezTo>
                <a:cubicBezTo>
                  <a:pt x="5636821" y="245424"/>
                  <a:pt x="5965372" y="152400"/>
                  <a:pt x="6293923" y="59377"/>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extBox 9">
            <a:extLst>
              <a:ext uri="{FF2B5EF4-FFF2-40B4-BE49-F238E27FC236}">
                <a16:creationId xmlns:a16="http://schemas.microsoft.com/office/drawing/2014/main" id="{195A0A04-E0CD-4249-B2E2-5B783AC47632}"/>
              </a:ext>
            </a:extLst>
          </p:cNvPr>
          <p:cNvSpPr txBox="1"/>
          <p:nvPr/>
        </p:nvSpPr>
        <p:spPr>
          <a:xfrm>
            <a:off x="0" y="1035697"/>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src</a:t>
            </a:r>
            <a:endParaRPr lang="en-US" sz="2000" baseline="0" dirty="0"/>
          </a:p>
        </p:txBody>
      </p:sp>
      <p:sp>
        <p:nvSpPr>
          <p:cNvPr id="11" name="TextBox 10">
            <a:extLst>
              <a:ext uri="{FF2B5EF4-FFF2-40B4-BE49-F238E27FC236}">
                <a16:creationId xmlns:a16="http://schemas.microsoft.com/office/drawing/2014/main" id="{2A095A1D-3BB5-F648-93C8-4B2675D13018}"/>
              </a:ext>
            </a:extLst>
          </p:cNvPr>
          <p:cNvSpPr txBox="1"/>
          <p:nvPr/>
        </p:nvSpPr>
        <p:spPr>
          <a:xfrm>
            <a:off x="7848186" y="1096045"/>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dst</a:t>
            </a:r>
            <a:endParaRPr lang="en-US" sz="2000" baseline="0" dirty="0"/>
          </a:p>
        </p:txBody>
      </p:sp>
      <p:cxnSp>
        <p:nvCxnSpPr>
          <p:cNvPr id="13" name="Straight Connector 12">
            <a:extLst>
              <a:ext uri="{FF2B5EF4-FFF2-40B4-BE49-F238E27FC236}">
                <a16:creationId xmlns:a16="http://schemas.microsoft.com/office/drawing/2014/main" id="{929B3178-3045-1943-89D0-DA5EA14233E1}"/>
              </a:ext>
            </a:extLst>
          </p:cNvPr>
          <p:cNvCxnSpPr>
            <a:cxnSpLocks/>
          </p:cNvCxnSpPr>
          <p:nvPr/>
        </p:nvCxnSpPr>
        <p:spPr>
          <a:xfrm flipV="1">
            <a:off x="6473084" y="2141176"/>
            <a:ext cx="1249572" cy="49562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D683CB-D7FD-A14D-81A2-98EECF5C64FB}"/>
              </a:ext>
            </a:extLst>
          </p:cNvPr>
          <p:cNvSpPr txBox="1"/>
          <p:nvPr/>
        </p:nvSpPr>
        <p:spPr>
          <a:xfrm>
            <a:off x="259370" y="3679318"/>
            <a:ext cx="9303741" cy="2677656"/>
          </a:xfrm>
          <a:prstGeom prst="rect">
            <a:avLst/>
          </a:prstGeom>
          <a:noFill/>
        </p:spPr>
        <p:txBody>
          <a:bodyPr wrap="square" rtlCol="0">
            <a:spAutoFit/>
          </a:bodyPr>
          <a:lstStyle/>
          <a:p>
            <a:pPr marL="342900" indent="-342900">
              <a:buFont typeface="Arial" panose="020B0604020202020204" pitchFamily="34" charset="0"/>
              <a:buChar char="•"/>
            </a:pPr>
            <a:r>
              <a:rPr lang="en-US" sz="2800" baseline="0" dirty="0"/>
              <a:t>Multi-domain applications</a:t>
            </a:r>
          </a:p>
          <a:p>
            <a:pPr marL="342900" indent="-342900">
              <a:buFont typeface="Arial" panose="020B0604020202020204" pitchFamily="34" charset="0"/>
              <a:buChar char="•"/>
            </a:pPr>
            <a:r>
              <a:rPr lang="en-US" sz="2800" baseline="0" dirty="0"/>
              <a:t>App controls transfer pipe traversing a set of resources</a:t>
            </a:r>
          </a:p>
          <a:p>
            <a:pPr marL="342900" indent="-342900">
              <a:buFont typeface="Arial" panose="020B0604020202020204" pitchFamily="34" charset="0"/>
              <a:buChar char="•"/>
            </a:pPr>
            <a:r>
              <a:rPr lang="en-US" sz="2800" baseline="0" dirty="0"/>
              <a:t>Each resource (link) has resource allocation model </a:t>
            </a:r>
          </a:p>
          <a:p>
            <a:pPr marL="342900" indent="-342900">
              <a:buFont typeface="Arial" panose="020B0604020202020204" pitchFamily="34" charset="0"/>
              <a:buChar char="•"/>
            </a:pPr>
            <a:r>
              <a:rPr lang="en-US" sz="2800" baseline="0" dirty="0"/>
              <a:t>App supporting app-defined-networking need the ability to map pipe to the set of resources</a:t>
            </a:r>
          </a:p>
          <a:p>
            <a:pPr marL="342900" indent="-342900">
              <a:buFont typeface="Arial" panose="020B0604020202020204" pitchFamily="34" charset="0"/>
              <a:buChar char="•"/>
            </a:pPr>
            <a:r>
              <a:rPr lang="en-US" sz="2800" baseline="0" dirty="0"/>
              <a:t>More detail see CERN ALTO/FTS integration.</a:t>
            </a:r>
          </a:p>
        </p:txBody>
      </p:sp>
      <p:sp>
        <p:nvSpPr>
          <p:cNvPr id="15" name="TextBox 14">
            <a:extLst>
              <a:ext uri="{FF2B5EF4-FFF2-40B4-BE49-F238E27FC236}">
                <a16:creationId xmlns:a16="http://schemas.microsoft.com/office/drawing/2014/main" id="{5F22D533-ACD7-A54B-B1A4-4D1C9CF2A946}"/>
              </a:ext>
            </a:extLst>
          </p:cNvPr>
          <p:cNvSpPr txBox="1"/>
          <p:nvPr/>
        </p:nvSpPr>
        <p:spPr>
          <a:xfrm>
            <a:off x="1416899" y="1956510"/>
            <a:ext cx="992579" cy="369332"/>
          </a:xfrm>
          <a:prstGeom prst="rect">
            <a:avLst/>
          </a:prstGeom>
          <a:noFill/>
        </p:spPr>
        <p:txBody>
          <a:bodyPr wrap="none" rtlCol="0">
            <a:spAutoFit/>
          </a:bodyPr>
          <a:lstStyle/>
          <a:p>
            <a:r>
              <a:rPr lang="en-US" sz="1800" baseline="0" dirty="0">
                <a:solidFill>
                  <a:schemeClr val="bg1"/>
                </a:solidFill>
              </a:rPr>
              <a:t>Link 1.1</a:t>
            </a:r>
          </a:p>
        </p:txBody>
      </p:sp>
      <p:sp>
        <p:nvSpPr>
          <p:cNvPr id="16" name="TextBox 15">
            <a:extLst>
              <a:ext uri="{FF2B5EF4-FFF2-40B4-BE49-F238E27FC236}">
                <a16:creationId xmlns:a16="http://schemas.microsoft.com/office/drawing/2014/main" id="{9AC7C5CC-C14E-DE4E-9375-9BBEC1E38A8C}"/>
              </a:ext>
            </a:extLst>
          </p:cNvPr>
          <p:cNvSpPr txBox="1"/>
          <p:nvPr/>
        </p:nvSpPr>
        <p:spPr>
          <a:xfrm rot="20550328">
            <a:off x="6587555" y="2001369"/>
            <a:ext cx="992579" cy="369332"/>
          </a:xfrm>
          <a:prstGeom prst="rect">
            <a:avLst/>
          </a:prstGeom>
          <a:noFill/>
        </p:spPr>
        <p:txBody>
          <a:bodyPr wrap="none" rtlCol="0">
            <a:spAutoFit/>
          </a:bodyPr>
          <a:lstStyle/>
          <a:p>
            <a:r>
              <a:rPr lang="en-US" sz="1800" baseline="0" dirty="0">
                <a:solidFill>
                  <a:schemeClr val="bg1"/>
                </a:solidFill>
              </a:rPr>
              <a:t>Link 3.1</a:t>
            </a:r>
          </a:p>
        </p:txBody>
      </p:sp>
      <p:pic>
        <p:nvPicPr>
          <p:cNvPr id="18" name="Picture 17">
            <a:extLst>
              <a:ext uri="{FF2B5EF4-FFF2-40B4-BE49-F238E27FC236}">
                <a16:creationId xmlns:a16="http://schemas.microsoft.com/office/drawing/2014/main" id="{6563EB7A-6744-1147-B010-9EE39DAE0B0D}"/>
              </a:ext>
            </a:extLst>
          </p:cNvPr>
          <p:cNvPicPr>
            <a:picLocks noChangeAspect="1"/>
          </p:cNvPicPr>
          <p:nvPr/>
        </p:nvPicPr>
        <p:blipFill>
          <a:blip r:embed="rId2"/>
          <a:stretch>
            <a:fillRect/>
          </a:stretch>
        </p:blipFill>
        <p:spPr>
          <a:xfrm>
            <a:off x="8863385" y="1426975"/>
            <a:ext cx="3360704" cy="2134547"/>
          </a:xfrm>
          <a:prstGeom prst="rect">
            <a:avLst/>
          </a:prstGeom>
        </p:spPr>
      </p:pic>
      <p:cxnSp>
        <p:nvCxnSpPr>
          <p:cNvPr id="12" name="Straight Connector 11">
            <a:extLst>
              <a:ext uri="{FF2B5EF4-FFF2-40B4-BE49-F238E27FC236}">
                <a16:creationId xmlns:a16="http://schemas.microsoft.com/office/drawing/2014/main" id="{33D500F7-FF56-1044-B5D1-7597C6EB3134}"/>
              </a:ext>
            </a:extLst>
          </p:cNvPr>
          <p:cNvCxnSpPr/>
          <p:nvPr/>
        </p:nvCxnSpPr>
        <p:spPr>
          <a:xfrm>
            <a:off x="1521049" y="2389679"/>
            <a:ext cx="6175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5CEA8D5-65CA-1F4A-BF73-21A4BBE3CC97}"/>
              </a:ext>
            </a:extLst>
          </p:cNvPr>
          <p:cNvSpPr/>
          <p:nvPr/>
        </p:nvSpPr>
        <p:spPr bwMode="auto">
          <a:xfrm>
            <a:off x="1419203" y="2255122"/>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3" name="Oval 22">
            <a:extLst>
              <a:ext uri="{FF2B5EF4-FFF2-40B4-BE49-F238E27FC236}">
                <a16:creationId xmlns:a16="http://schemas.microsoft.com/office/drawing/2014/main" id="{C501BB9B-4EEE-BC43-88AC-172870BEB9DD}"/>
              </a:ext>
            </a:extLst>
          </p:cNvPr>
          <p:cNvSpPr/>
          <p:nvPr/>
        </p:nvSpPr>
        <p:spPr bwMode="auto">
          <a:xfrm>
            <a:off x="2114041" y="229903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4" name="Oval 23">
            <a:extLst>
              <a:ext uri="{FF2B5EF4-FFF2-40B4-BE49-F238E27FC236}">
                <a16:creationId xmlns:a16="http://schemas.microsoft.com/office/drawing/2014/main" id="{EA64808B-51C7-1046-BD63-4CD2E101ECBF}"/>
              </a:ext>
            </a:extLst>
          </p:cNvPr>
          <p:cNvSpPr/>
          <p:nvPr/>
        </p:nvSpPr>
        <p:spPr bwMode="auto">
          <a:xfrm>
            <a:off x="3010359" y="229645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5" name="Oval 24">
            <a:extLst>
              <a:ext uri="{FF2B5EF4-FFF2-40B4-BE49-F238E27FC236}">
                <a16:creationId xmlns:a16="http://schemas.microsoft.com/office/drawing/2014/main" id="{FB15336F-4728-B942-9E9D-B7BD466D09C8}"/>
              </a:ext>
            </a:extLst>
          </p:cNvPr>
          <p:cNvSpPr/>
          <p:nvPr/>
        </p:nvSpPr>
        <p:spPr bwMode="auto">
          <a:xfrm>
            <a:off x="3953174" y="215439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6" name="Oval 25">
            <a:extLst>
              <a:ext uri="{FF2B5EF4-FFF2-40B4-BE49-F238E27FC236}">
                <a16:creationId xmlns:a16="http://schemas.microsoft.com/office/drawing/2014/main" id="{8D025BB7-C4AC-D547-83F3-993BA6E9C4C9}"/>
              </a:ext>
            </a:extLst>
          </p:cNvPr>
          <p:cNvSpPr/>
          <p:nvPr/>
        </p:nvSpPr>
        <p:spPr bwMode="auto">
          <a:xfrm>
            <a:off x="5577914" y="25547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7" name="Oval 26">
            <a:extLst>
              <a:ext uri="{FF2B5EF4-FFF2-40B4-BE49-F238E27FC236}">
                <a16:creationId xmlns:a16="http://schemas.microsoft.com/office/drawing/2014/main" id="{E3807DAB-BB59-D44C-A611-C8165D38C790}"/>
              </a:ext>
            </a:extLst>
          </p:cNvPr>
          <p:cNvSpPr/>
          <p:nvPr/>
        </p:nvSpPr>
        <p:spPr bwMode="auto">
          <a:xfrm>
            <a:off x="6476815" y="25082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9" name="Oval 28">
            <a:extLst>
              <a:ext uri="{FF2B5EF4-FFF2-40B4-BE49-F238E27FC236}">
                <a16:creationId xmlns:a16="http://schemas.microsoft.com/office/drawing/2014/main" id="{76611203-2394-AA42-9165-A51D75F4BE6C}"/>
              </a:ext>
            </a:extLst>
          </p:cNvPr>
          <p:cNvSpPr/>
          <p:nvPr/>
        </p:nvSpPr>
        <p:spPr bwMode="auto">
          <a:xfrm>
            <a:off x="7716680" y="207432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1" name="Freeform 30">
            <a:extLst>
              <a:ext uri="{FF2B5EF4-FFF2-40B4-BE49-F238E27FC236}">
                <a16:creationId xmlns:a16="http://schemas.microsoft.com/office/drawing/2014/main" id="{D5AEC19D-D293-7645-A104-A48B88793A79}"/>
              </a:ext>
            </a:extLst>
          </p:cNvPr>
          <p:cNvSpPr/>
          <p:nvPr/>
        </p:nvSpPr>
        <p:spPr bwMode="auto">
          <a:xfrm>
            <a:off x="69841" y="2385620"/>
            <a:ext cx="5780868" cy="1038386"/>
          </a:xfrm>
          <a:custGeom>
            <a:avLst/>
            <a:gdLst>
              <a:gd name="connsiteX0" fmla="*/ 0 w 5780868"/>
              <a:gd name="connsiteY0" fmla="*/ 821410 h 1177871"/>
              <a:gd name="connsiteX1" fmla="*/ 1379349 w 5780868"/>
              <a:gd name="connsiteY1" fmla="*/ 185980 h 1177871"/>
              <a:gd name="connsiteX2" fmla="*/ 2092271 w 5780868"/>
              <a:gd name="connsiteY2" fmla="*/ 185980 h 1177871"/>
              <a:gd name="connsiteX3" fmla="*/ 3022169 w 5780868"/>
              <a:gd name="connsiteY3" fmla="*/ 139485 h 1177871"/>
              <a:gd name="connsiteX4" fmla="*/ 3952068 w 5780868"/>
              <a:gd name="connsiteY4" fmla="*/ 0 h 1177871"/>
              <a:gd name="connsiteX5" fmla="*/ 5780868 w 5780868"/>
              <a:gd name="connsiteY5" fmla="*/ 1177871 h 1177871"/>
              <a:gd name="connsiteX0" fmla="*/ 0 w 5780868"/>
              <a:gd name="connsiteY0" fmla="*/ 681925 h 1038386"/>
              <a:gd name="connsiteX1" fmla="*/ 1379349 w 5780868"/>
              <a:gd name="connsiteY1" fmla="*/ 46495 h 1038386"/>
              <a:gd name="connsiteX2" fmla="*/ 2092271 w 5780868"/>
              <a:gd name="connsiteY2" fmla="*/ 46495 h 1038386"/>
              <a:gd name="connsiteX3" fmla="*/ 3022169 w 5780868"/>
              <a:gd name="connsiteY3" fmla="*/ 0 h 1038386"/>
              <a:gd name="connsiteX4" fmla="*/ 3868940 w 5780868"/>
              <a:gd name="connsiteY4" fmla="*/ 400843 h 1038386"/>
              <a:gd name="connsiteX5" fmla="*/ 5780868 w 5780868"/>
              <a:gd name="connsiteY5" fmla="*/ 1038386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868" h="1038386">
                <a:moveTo>
                  <a:pt x="0" y="681925"/>
                </a:moveTo>
                <a:lnTo>
                  <a:pt x="1379349" y="46495"/>
                </a:lnTo>
                <a:lnTo>
                  <a:pt x="2092271" y="46495"/>
                </a:lnTo>
                <a:lnTo>
                  <a:pt x="3022169" y="0"/>
                </a:lnTo>
                <a:lnTo>
                  <a:pt x="3868940" y="400843"/>
                </a:lnTo>
                <a:cubicBezTo>
                  <a:pt x="4478540" y="793467"/>
                  <a:pt x="5171268" y="645762"/>
                  <a:pt x="5780868" y="1038386"/>
                </a:cubicBezTo>
              </a:path>
            </a:pathLst>
          </a:custGeom>
          <a:noFill/>
          <a:ln w="317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2" name="Rectangle 31">
            <a:extLst>
              <a:ext uri="{FF2B5EF4-FFF2-40B4-BE49-F238E27FC236}">
                <a16:creationId xmlns:a16="http://schemas.microsoft.com/office/drawing/2014/main" id="{B0D68F05-1C32-0C40-9EC5-66C4DE33D20A}"/>
              </a:ext>
            </a:extLst>
          </p:cNvPr>
          <p:cNvSpPr/>
          <p:nvPr/>
        </p:nvSpPr>
        <p:spPr>
          <a:xfrm>
            <a:off x="5823690" y="31587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626608C4-6FE0-BC48-A0B4-E3508E065194}"/>
              </a:ext>
            </a:extLst>
          </p:cNvPr>
          <p:cNvSpPr/>
          <p:nvPr/>
        </p:nvSpPr>
        <p:spPr>
          <a:xfrm>
            <a:off x="85266" y="2784367"/>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 name="Rectangle 6">
            <a:extLst>
              <a:ext uri="{FF2B5EF4-FFF2-40B4-BE49-F238E27FC236}">
                <a16:creationId xmlns:a16="http://schemas.microsoft.com/office/drawing/2014/main" id="{926E7B35-046A-AE45-8BAA-2AFE499AFF11}"/>
              </a:ext>
            </a:extLst>
          </p:cNvPr>
          <p:cNvSpPr/>
          <p:nvPr/>
        </p:nvSpPr>
        <p:spPr>
          <a:xfrm>
            <a:off x="142505" y="1487491"/>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 name="Rectangle 7">
            <a:extLst>
              <a:ext uri="{FF2B5EF4-FFF2-40B4-BE49-F238E27FC236}">
                <a16:creationId xmlns:a16="http://schemas.microsoft.com/office/drawing/2014/main" id="{08DC0BE2-C147-6D47-AE39-C611DA9729E2}"/>
              </a:ext>
            </a:extLst>
          </p:cNvPr>
          <p:cNvSpPr/>
          <p:nvPr/>
        </p:nvSpPr>
        <p:spPr>
          <a:xfrm>
            <a:off x="8468759" y="15752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69" name="Group 68">
            <a:extLst>
              <a:ext uri="{FF2B5EF4-FFF2-40B4-BE49-F238E27FC236}">
                <a16:creationId xmlns:a16="http://schemas.microsoft.com/office/drawing/2014/main" id="{8A28044B-7F03-CB4C-8A06-7E57DCE897D9}"/>
              </a:ext>
            </a:extLst>
          </p:cNvPr>
          <p:cNvGrpSpPr/>
          <p:nvPr/>
        </p:nvGrpSpPr>
        <p:grpSpPr>
          <a:xfrm>
            <a:off x="9364536" y="3822788"/>
            <a:ext cx="2575785" cy="2375150"/>
            <a:chOff x="9316631" y="3853784"/>
            <a:chExt cx="2575785" cy="2375150"/>
          </a:xfrm>
        </p:grpSpPr>
        <p:grpSp>
          <p:nvGrpSpPr>
            <p:cNvPr id="67" name="Group 66">
              <a:extLst>
                <a:ext uri="{FF2B5EF4-FFF2-40B4-BE49-F238E27FC236}">
                  <a16:creationId xmlns:a16="http://schemas.microsoft.com/office/drawing/2014/main" id="{ECF7BE76-96A9-8B49-8653-E0AC234F60A2}"/>
                </a:ext>
              </a:extLst>
            </p:cNvPr>
            <p:cNvGrpSpPr/>
            <p:nvPr/>
          </p:nvGrpSpPr>
          <p:grpSpPr>
            <a:xfrm>
              <a:off x="9470947" y="3900278"/>
              <a:ext cx="2421469" cy="2279938"/>
              <a:chOff x="9829686" y="1253815"/>
              <a:chExt cx="2421469" cy="2279938"/>
            </a:xfrm>
          </p:grpSpPr>
          <p:sp>
            <p:nvSpPr>
              <p:cNvPr id="33" name="Oval 32">
                <a:extLst>
                  <a:ext uri="{FF2B5EF4-FFF2-40B4-BE49-F238E27FC236}">
                    <a16:creationId xmlns:a16="http://schemas.microsoft.com/office/drawing/2014/main" id="{3E87C03B-5531-E740-A710-6F00B5D55193}"/>
                  </a:ext>
                </a:extLst>
              </p:cNvPr>
              <p:cNvSpPr/>
              <p:nvPr/>
            </p:nvSpPr>
            <p:spPr bwMode="auto">
              <a:xfrm>
                <a:off x="10374707" y="1253815"/>
                <a:ext cx="272631" cy="29257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1" name="Oval 40">
                <a:extLst>
                  <a:ext uri="{FF2B5EF4-FFF2-40B4-BE49-F238E27FC236}">
                    <a16:creationId xmlns:a16="http://schemas.microsoft.com/office/drawing/2014/main" id="{5B4D03E4-8410-AF44-B354-B0D2184E1B91}"/>
                  </a:ext>
                </a:extLst>
              </p:cNvPr>
              <p:cNvSpPr/>
              <p:nvPr/>
            </p:nvSpPr>
            <p:spPr bwMode="auto">
              <a:xfrm>
                <a:off x="9829686" y="1886662"/>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2" name="Oval 41">
                <a:extLst>
                  <a:ext uri="{FF2B5EF4-FFF2-40B4-BE49-F238E27FC236}">
                    <a16:creationId xmlns:a16="http://schemas.microsoft.com/office/drawing/2014/main" id="{09BBA0CF-C4C4-7745-A117-737A541B66BA}"/>
                  </a:ext>
                </a:extLst>
              </p:cNvPr>
              <p:cNvSpPr/>
              <p:nvPr/>
            </p:nvSpPr>
            <p:spPr bwMode="auto">
              <a:xfrm>
                <a:off x="10509029" y="1899578"/>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3" name="Oval 42">
                <a:extLst>
                  <a:ext uri="{FF2B5EF4-FFF2-40B4-BE49-F238E27FC236}">
                    <a16:creationId xmlns:a16="http://schemas.microsoft.com/office/drawing/2014/main" id="{63787E6A-DF11-C147-9B12-C634403D886F}"/>
                  </a:ext>
                </a:extLst>
              </p:cNvPr>
              <p:cNvSpPr/>
              <p:nvPr/>
            </p:nvSpPr>
            <p:spPr bwMode="auto">
              <a:xfrm>
                <a:off x="11157374" y="1912496"/>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5" name="Oval 44">
                <a:extLst>
                  <a:ext uri="{FF2B5EF4-FFF2-40B4-BE49-F238E27FC236}">
                    <a16:creationId xmlns:a16="http://schemas.microsoft.com/office/drawing/2014/main" id="{09FD6122-88C3-F244-8F7D-18BB1037758F}"/>
                  </a:ext>
                </a:extLst>
              </p:cNvPr>
              <p:cNvSpPr/>
              <p:nvPr/>
            </p:nvSpPr>
            <p:spPr bwMode="auto">
              <a:xfrm>
                <a:off x="10795744" y="254276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6" name="Oval 45">
                <a:extLst>
                  <a:ext uri="{FF2B5EF4-FFF2-40B4-BE49-F238E27FC236}">
                    <a16:creationId xmlns:a16="http://schemas.microsoft.com/office/drawing/2014/main" id="{368F2D64-0401-D948-B1F8-3461A4D80E09}"/>
                  </a:ext>
                </a:extLst>
              </p:cNvPr>
              <p:cNvSpPr/>
              <p:nvPr/>
            </p:nvSpPr>
            <p:spPr bwMode="auto">
              <a:xfrm>
                <a:off x="10452199" y="3222108"/>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7" name="Oval 46">
                <a:extLst>
                  <a:ext uri="{FF2B5EF4-FFF2-40B4-BE49-F238E27FC236}">
                    <a16:creationId xmlns:a16="http://schemas.microsoft.com/office/drawing/2014/main" id="{F7B6A0F2-7A84-874D-9367-CB02A9FAE19A}"/>
                  </a:ext>
                </a:extLst>
              </p:cNvPr>
              <p:cNvSpPr/>
              <p:nvPr/>
            </p:nvSpPr>
            <p:spPr bwMode="auto">
              <a:xfrm>
                <a:off x="11116042" y="3219525"/>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8" name="TextBox 47">
                <a:extLst>
                  <a:ext uri="{FF2B5EF4-FFF2-40B4-BE49-F238E27FC236}">
                    <a16:creationId xmlns:a16="http://schemas.microsoft.com/office/drawing/2014/main" id="{1F92790F-3F1F-614D-BA0F-6350C8F7789E}"/>
                  </a:ext>
                </a:extLst>
              </p:cNvPr>
              <p:cNvSpPr txBox="1"/>
              <p:nvPr/>
            </p:nvSpPr>
            <p:spPr>
              <a:xfrm>
                <a:off x="11373992" y="1836731"/>
                <a:ext cx="877163" cy="369332"/>
              </a:xfrm>
              <a:prstGeom prst="rect">
                <a:avLst/>
              </a:prstGeom>
              <a:noFill/>
            </p:spPr>
            <p:txBody>
              <a:bodyPr wrap="none" rtlCol="0">
                <a:spAutoFit/>
              </a:bodyPr>
              <a:lstStyle/>
              <a:p>
                <a:r>
                  <a:rPr lang="en-US" sz="1800" baseline="0" dirty="0"/>
                  <a:t>project</a:t>
                </a:r>
              </a:p>
            </p:txBody>
          </p:sp>
          <p:sp>
            <p:nvSpPr>
              <p:cNvPr id="49" name="TextBox 48">
                <a:extLst>
                  <a:ext uri="{FF2B5EF4-FFF2-40B4-BE49-F238E27FC236}">
                    <a16:creationId xmlns:a16="http://schemas.microsoft.com/office/drawing/2014/main" id="{DEA01CB7-835D-4D4D-B13D-5062A3F537A6}"/>
                  </a:ext>
                </a:extLst>
              </p:cNvPr>
              <p:cNvSpPr txBox="1"/>
              <p:nvPr/>
            </p:nvSpPr>
            <p:spPr>
              <a:xfrm>
                <a:off x="11324915" y="2438584"/>
                <a:ext cx="889987" cy="369332"/>
              </a:xfrm>
              <a:prstGeom prst="rect">
                <a:avLst/>
              </a:prstGeom>
              <a:noFill/>
            </p:spPr>
            <p:txBody>
              <a:bodyPr wrap="none" rtlCol="0">
                <a:spAutoFit/>
              </a:bodyPr>
              <a:lstStyle/>
              <a:p>
                <a:r>
                  <a:rPr lang="en-US" sz="1800" baseline="0" dirty="0"/>
                  <a:t>activity</a:t>
                </a:r>
              </a:p>
            </p:txBody>
          </p:sp>
          <p:sp>
            <p:nvSpPr>
              <p:cNvPr id="50" name="TextBox 49">
                <a:extLst>
                  <a:ext uri="{FF2B5EF4-FFF2-40B4-BE49-F238E27FC236}">
                    <a16:creationId xmlns:a16="http://schemas.microsoft.com/office/drawing/2014/main" id="{A462B263-3C7C-394C-92BA-B8873C461881}"/>
                  </a:ext>
                </a:extLst>
              </p:cNvPr>
              <p:cNvSpPr txBox="1"/>
              <p:nvPr/>
            </p:nvSpPr>
            <p:spPr>
              <a:xfrm>
                <a:off x="11399825" y="3164421"/>
                <a:ext cx="620683" cy="369332"/>
              </a:xfrm>
              <a:prstGeom prst="rect">
                <a:avLst/>
              </a:prstGeom>
              <a:noFill/>
            </p:spPr>
            <p:txBody>
              <a:bodyPr wrap="none" rtlCol="0">
                <a:spAutoFit/>
              </a:bodyPr>
              <a:lstStyle/>
              <a:p>
                <a:r>
                  <a:rPr lang="en-US" sz="1800" baseline="0" dirty="0"/>
                  <a:t>pipe</a:t>
                </a:r>
              </a:p>
            </p:txBody>
          </p:sp>
          <p:cxnSp>
            <p:nvCxnSpPr>
              <p:cNvPr id="52" name="Straight Connector 51">
                <a:extLst>
                  <a:ext uri="{FF2B5EF4-FFF2-40B4-BE49-F238E27FC236}">
                    <a16:creationId xmlns:a16="http://schemas.microsoft.com/office/drawing/2014/main" id="{699EB776-45E8-284A-8F14-0F09C6341475}"/>
                  </a:ext>
                </a:extLst>
              </p:cNvPr>
              <p:cNvCxnSpPr>
                <a:stCxn id="33" idx="3"/>
                <a:endCxn id="41" idx="7"/>
              </p:cNvCxnSpPr>
              <p:nvPr/>
            </p:nvCxnSpPr>
            <p:spPr bwMode="auto">
              <a:xfrm flipH="1">
                <a:off x="10062391" y="1503547"/>
                <a:ext cx="352242" cy="4259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57EA38E3-1D82-AC46-8ED9-3331EC50C81D}"/>
                  </a:ext>
                </a:extLst>
              </p:cNvPr>
              <p:cNvCxnSpPr>
                <a:cxnSpLocks/>
                <a:stCxn id="33" idx="4"/>
                <a:endCxn id="42" idx="0"/>
              </p:cNvCxnSpPr>
              <p:nvPr/>
            </p:nvCxnSpPr>
            <p:spPr bwMode="auto">
              <a:xfrm>
                <a:off x="10511023" y="1546394"/>
                <a:ext cx="134322" cy="3531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6AE42D38-EFC8-F54D-933D-6D7BA23C5919}"/>
                  </a:ext>
                </a:extLst>
              </p:cNvPr>
              <p:cNvCxnSpPr>
                <a:stCxn id="33" idx="5"/>
                <a:endCxn id="43" idx="1"/>
              </p:cNvCxnSpPr>
              <p:nvPr/>
            </p:nvCxnSpPr>
            <p:spPr bwMode="auto">
              <a:xfrm>
                <a:off x="10607412" y="1503547"/>
                <a:ext cx="589888" cy="4517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7508870-61BC-1C41-882A-EE2634C1CB16}"/>
                  </a:ext>
                </a:extLst>
              </p:cNvPr>
              <p:cNvCxnSpPr>
                <a:stCxn id="42" idx="3"/>
              </p:cNvCxnSpPr>
              <p:nvPr/>
            </p:nvCxnSpPr>
            <p:spPr bwMode="auto">
              <a:xfrm flipH="1">
                <a:off x="10307546" y="2149310"/>
                <a:ext cx="241409" cy="530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6BB8C8E9-59A4-1C46-B6C6-0F758A498D2B}"/>
                  </a:ext>
                </a:extLst>
              </p:cNvPr>
              <p:cNvCxnSpPr>
                <a:stCxn id="42" idx="5"/>
                <a:endCxn id="45" idx="0"/>
              </p:cNvCxnSpPr>
              <p:nvPr/>
            </p:nvCxnSpPr>
            <p:spPr bwMode="auto">
              <a:xfrm>
                <a:off x="10741734" y="2149310"/>
                <a:ext cx="190326" cy="3934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75EBF494-29A4-D348-BC0E-7C0BE3EAE184}"/>
                  </a:ext>
                </a:extLst>
              </p:cNvPr>
              <p:cNvCxnSpPr>
                <a:cxnSpLocks/>
                <a:stCxn id="45" idx="3"/>
                <a:endCxn id="46" idx="0"/>
              </p:cNvCxnSpPr>
              <p:nvPr/>
            </p:nvCxnSpPr>
            <p:spPr bwMode="auto">
              <a:xfrm flipH="1">
                <a:off x="10588515" y="2792495"/>
                <a:ext cx="247155" cy="429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9C68C44B-D69E-4946-9A6B-2DCDD3B78EA5}"/>
                  </a:ext>
                </a:extLst>
              </p:cNvPr>
              <p:cNvCxnSpPr>
                <a:stCxn id="45" idx="5"/>
                <a:endCxn id="47" idx="0"/>
              </p:cNvCxnSpPr>
              <p:nvPr/>
            </p:nvCxnSpPr>
            <p:spPr bwMode="auto">
              <a:xfrm>
                <a:off x="11028449" y="2792495"/>
                <a:ext cx="223909" cy="4270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Oval 43">
                <a:extLst>
                  <a:ext uri="{FF2B5EF4-FFF2-40B4-BE49-F238E27FC236}">
                    <a16:creationId xmlns:a16="http://schemas.microsoft.com/office/drawing/2014/main" id="{FE88764D-1C6B-3B45-991C-ABCC304FAA8A}"/>
                  </a:ext>
                </a:extLst>
              </p:cNvPr>
              <p:cNvSpPr/>
              <p:nvPr/>
            </p:nvSpPr>
            <p:spPr bwMode="auto">
              <a:xfrm>
                <a:off x="10162899" y="254534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68" name="Rectangle 67">
              <a:extLst>
                <a:ext uri="{FF2B5EF4-FFF2-40B4-BE49-F238E27FC236}">
                  <a16:creationId xmlns:a16="http://schemas.microsoft.com/office/drawing/2014/main" id="{E7615946-0E46-7344-82D8-AB5389A069FC}"/>
                </a:ext>
              </a:extLst>
            </p:cNvPr>
            <p:cNvSpPr/>
            <p:nvPr/>
          </p:nvSpPr>
          <p:spPr bwMode="auto">
            <a:xfrm>
              <a:off x="9316631" y="3853784"/>
              <a:ext cx="2575785" cy="23751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cxnSp>
        <p:nvCxnSpPr>
          <p:cNvPr id="71" name="Straight Connector 70">
            <a:extLst>
              <a:ext uri="{FF2B5EF4-FFF2-40B4-BE49-F238E27FC236}">
                <a16:creationId xmlns:a16="http://schemas.microsoft.com/office/drawing/2014/main" id="{97CDA49B-328F-1A45-99CC-532AA0A7BD21}"/>
              </a:ext>
            </a:extLst>
          </p:cNvPr>
          <p:cNvCxnSpPr>
            <a:cxnSpLocks/>
          </p:cNvCxnSpPr>
          <p:nvPr/>
        </p:nvCxnSpPr>
        <p:spPr bwMode="auto">
          <a:xfrm>
            <a:off x="7230057" y="2262019"/>
            <a:ext cx="2110792" cy="160726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1" name="Oval 50">
            <a:extLst>
              <a:ext uri="{FF2B5EF4-FFF2-40B4-BE49-F238E27FC236}">
                <a16:creationId xmlns:a16="http://schemas.microsoft.com/office/drawing/2014/main" id="{9A891854-F8B2-DE4B-B57E-6F2370115BBA}"/>
              </a:ext>
            </a:extLst>
          </p:cNvPr>
          <p:cNvSpPr/>
          <p:nvPr/>
        </p:nvSpPr>
        <p:spPr bwMode="auto">
          <a:xfrm>
            <a:off x="3886020" y="2674520"/>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3" name="Oval 52">
            <a:extLst>
              <a:ext uri="{FF2B5EF4-FFF2-40B4-BE49-F238E27FC236}">
                <a16:creationId xmlns:a16="http://schemas.microsoft.com/office/drawing/2014/main" id="{8DA4EA1D-855C-F54F-B429-C4D2B48E7311}"/>
              </a:ext>
            </a:extLst>
          </p:cNvPr>
          <p:cNvSpPr/>
          <p:nvPr/>
        </p:nvSpPr>
        <p:spPr bwMode="auto">
          <a:xfrm>
            <a:off x="5231546" y="308124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57632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p:txBody>
          <a:bodyPr/>
          <a:lstStyle/>
          <a:p>
            <a:r>
              <a:rPr lang="en-US" sz="2800" dirty="0"/>
              <a:t>Use Case Driven by Deployment: Multi-domain Path Distance/Ranking</a:t>
            </a:r>
            <a:br>
              <a:rPr lang="en-US" sz="2800" dirty="0"/>
            </a:br>
            <a:r>
              <a:rPr lang="en-US" sz="2800" dirty="0"/>
              <a:t>(Example: </a:t>
            </a:r>
            <a:r>
              <a:rPr lang="en-US" sz="2800" dirty="0" err="1"/>
              <a:t>Rucio</a:t>
            </a:r>
            <a:r>
              <a:rPr lang="en-US" sz="2800" dirty="0"/>
              <a:t> Distance/Flow Director)</a:t>
            </a:r>
          </a:p>
        </p:txBody>
      </p:sp>
      <p:sp>
        <p:nvSpPr>
          <p:cNvPr id="8" name="Content Placeholder 7">
            <a:extLst>
              <a:ext uri="{FF2B5EF4-FFF2-40B4-BE49-F238E27FC236}">
                <a16:creationId xmlns:a16="http://schemas.microsoft.com/office/drawing/2014/main" id="{B93C7589-A165-5E4B-B2A7-178BA0E96A00}"/>
              </a:ext>
            </a:extLst>
          </p:cNvPr>
          <p:cNvSpPr>
            <a:spLocks noGrp="1"/>
          </p:cNvSpPr>
          <p:nvPr>
            <p:ph idx="1"/>
          </p:nvPr>
        </p:nvSpPr>
        <p:spPr/>
        <p:txBody>
          <a:bodyPr/>
          <a:lstStyle/>
          <a:p>
            <a:endParaRPr lang="en-US"/>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1001543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7" name="TextBox 6">
            <a:extLst>
              <a:ext uri="{FF2B5EF4-FFF2-40B4-BE49-F238E27FC236}">
                <a16:creationId xmlns:a16="http://schemas.microsoft.com/office/drawing/2014/main" id="{0E247B35-9AEA-134B-AF74-47F7FB7244F9}"/>
              </a:ext>
            </a:extLst>
          </p:cNvPr>
          <p:cNvSpPr txBox="1"/>
          <p:nvPr/>
        </p:nvSpPr>
        <p:spPr>
          <a:xfrm>
            <a:off x="430370" y="4614040"/>
            <a:ext cx="8436925" cy="1200329"/>
          </a:xfrm>
          <a:prstGeom prst="rect">
            <a:avLst/>
          </a:prstGeom>
          <a:noFill/>
        </p:spPr>
        <p:txBody>
          <a:bodyPr wrap="none" rtlCol="0">
            <a:spAutoFit/>
          </a:bodyPr>
          <a:lstStyle/>
          <a:p>
            <a:pPr marL="342900" indent="-342900">
              <a:buFont typeface="Arial" panose="020B0604020202020204" pitchFamily="34" charset="0"/>
              <a:buChar char="•"/>
            </a:pPr>
            <a:r>
              <a:rPr lang="en-US" baseline="0" dirty="0"/>
              <a:t>Node X has 6 potential sources, Node [1-3]A, Node [1-3]B</a:t>
            </a:r>
          </a:p>
          <a:p>
            <a:pPr marL="342900" indent="-342900">
              <a:buFont typeface="Arial" panose="020B0604020202020204" pitchFamily="34" charset="0"/>
              <a:buChar char="•"/>
            </a:pPr>
            <a:r>
              <a:rPr lang="en-US" baseline="0" dirty="0"/>
              <a:t>Sources span multiple domains</a:t>
            </a:r>
          </a:p>
          <a:p>
            <a:pPr marL="342900" indent="-342900">
              <a:buFont typeface="Arial" panose="020B0604020202020204" pitchFamily="34" charset="0"/>
              <a:buChar char="•"/>
            </a:pPr>
            <a:r>
              <a:rPr lang="en-US" baseline="0" dirty="0"/>
              <a:t>How to compute distance/ranking for Node X?</a:t>
            </a:r>
          </a:p>
        </p:txBody>
      </p:sp>
      <p:pic>
        <p:nvPicPr>
          <p:cNvPr id="25" name="Picture 24">
            <a:extLst>
              <a:ext uri="{FF2B5EF4-FFF2-40B4-BE49-F238E27FC236}">
                <a16:creationId xmlns:a16="http://schemas.microsoft.com/office/drawing/2014/main" id="{807A3AAE-0900-6049-86A6-453AAF1319DF}"/>
              </a:ext>
            </a:extLst>
          </p:cNvPr>
          <p:cNvPicPr>
            <a:picLocks noChangeAspect="1"/>
          </p:cNvPicPr>
          <p:nvPr/>
        </p:nvPicPr>
        <p:blipFill>
          <a:blip r:embed="rId3"/>
          <a:stretch>
            <a:fillRect/>
          </a:stretch>
        </p:blipFill>
        <p:spPr>
          <a:xfrm>
            <a:off x="9130447" y="4408549"/>
            <a:ext cx="2939071" cy="1866748"/>
          </a:xfrm>
          <a:prstGeom prst="rect">
            <a:avLst/>
          </a:prstGeom>
        </p:spPr>
      </p:pic>
    </p:spTree>
    <p:extLst>
      <p:ext uri="{BB962C8B-B14F-4D97-AF65-F5344CB8AC3E}">
        <p14:creationId xmlns:p14="http://schemas.microsoft.com/office/powerpoint/2010/main" val="211477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r>
              <a:rPr lang="en" sz="2800" dirty="0"/>
              <a:t>Use Case: Multi-domain Co-Flow Resource Discovery </a:t>
            </a:r>
            <a:br>
              <a:rPr lang="en" sz="2800" dirty="0"/>
            </a:br>
            <a:r>
              <a:rPr lang="en" sz="2800" dirty="0"/>
              <a:t>(Example: </a:t>
            </a:r>
            <a:r>
              <a:rPr lang="en" sz="2800" dirty="0" err="1"/>
              <a:t>AutoGOLE</a:t>
            </a:r>
            <a:r>
              <a:rPr lang="en" sz="2800" dirty="0"/>
              <a:t>/SENSE)</a:t>
            </a:r>
            <a:endParaRPr sz="2800" dirty="0"/>
          </a:p>
        </p:txBody>
      </p:sp>
      <p:pic>
        <p:nvPicPr>
          <p:cNvPr id="223" name="Google Shape;223;p32"/>
          <p:cNvPicPr preferRelativeResize="0"/>
          <p:nvPr/>
        </p:nvPicPr>
        <p:blipFill>
          <a:blip r:embed="rId3">
            <a:alphaModFix/>
          </a:blip>
          <a:stretch>
            <a:fillRect/>
          </a:stretch>
        </p:blipFill>
        <p:spPr>
          <a:xfrm>
            <a:off x="5764040" y="1018706"/>
            <a:ext cx="6117931" cy="3845533"/>
          </a:xfrm>
          <a:prstGeom prst="rect">
            <a:avLst/>
          </a:prstGeom>
          <a:noFill/>
          <a:ln>
            <a:noFill/>
          </a:ln>
        </p:spPr>
      </p:pic>
      <p:sp>
        <p:nvSpPr>
          <p:cNvPr id="224" name="Google Shape;224;p32"/>
          <p:cNvSpPr txBox="1"/>
          <p:nvPr/>
        </p:nvSpPr>
        <p:spPr>
          <a:xfrm>
            <a:off x="-56297" y="6080379"/>
            <a:ext cx="12192000" cy="425200"/>
          </a:xfrm>
          <a:prstGeom prst="rect">
            <a:avLst/>
          </a:prstGeom>
          <a:noFill/>
          <a:ln>
            <a:noFill/>
          </a:ln>
        </p:spPr>
        <p:txBody>
          <a:bodyPr spcFirstLastPara="1" wrap="square" lIns="121900" tIns="121900" rIns="121900" bIns="121900" anchor="t" anchorCtr="0">
            <a:noAutofit/>
          </a:bodyPr>
          <a:lstStyle/>
          <a:p>
            <a:pPr defTabSz="1219170">
              <a:spcBef>
                <a:spcPts val="0"/>
              </a:spcBef>
              <a:spcAft>
                <a:spcPts val="0"/>
              </a:spcAft>
            </a:pPr>
            <a:r>
              <a:rPr lang="en" sz="1467" b="1" dirty="0">
                <a:solidFill>
                  <a:srgbClr val="666666"/>
                </a:solidFill>
              </a:rPr>
              <a:t>"Fine-grained, multi-domain network resource abstraction as a fundamental primitive to enable high-performance, collaborative data sciences." ACM/IEEE Supercomputing 2018.</a:t>
            </a:r>
            <a:endParaRPr sz="3200" b="1" dirty="0">
              <a:solidFill>
                <a:srgbClr val="666666"/>
              </a:solidFill>
            </a:endParaRPr>
          </a:p>
        </p:txBody>
      </p:sp>
      <p:sp>
        <p:nvSpPr>
          <p:cNvPr id="225" name="Google Shape;225;p32"/>
          <p:cNvSpPr/>
          <p:nvPr/>
        </p:nvSpPr>
        <p:spPr>
          <a:xfrm>
            <a:off x="9143500" y="767397"/>
            <a:ext cx="1942400" cy="1841200"/>
          </a:xfrm>
          <a:prstGeom prst="ellipse">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13" name="Google Shape;381;p41">
            <a:extLst>
              <a:ext uri="{FF2B5EF4-FFF2-40B4-BE49-F238E27FC236}">
                <a16:creationId xmlns:a16="http://schemas.microsoft.com/office/drawing/2014/main" id="{8E3B49D3-FC7C-B84E-B474-AB49812792BE}"/>
              </a:ext>
            </a:extLst>
          </p:cNvPr>
          <p:cNvPicPr preferRelativeResize="0"/>
          <p:nvPr/>
        </p:nvPicPr>
        <p:blipFill>
          <a:blip r:embed="rId4">
            <a:alphaModFix/>
          </a:blip>
          <a:stretch>
            <a:fillRect/>
          </a:stretch>
        </p:blipFill>
        <p:spPr>
          <a:xfrm>
            <a:off x="415600" y="1356969"/>
            <a:ext cx="5086041" cy="1841199"/>
          </a:xfrm>
          <a:prstGeom prst="rect">
            <a:avLst/>
          </a:prstGeom>
          <a:noFill/>
          <a:ln>
            <a:noFill/>
          </a:ln>
        </p:spPr>
      </p:pic>
      <p:pic>
        <p:nvPicPr>
          <p:cNvPr id="14" name="Google Shape;379;p41">
            <a:extLst>
              <a:ext uri="{FF2B5EF4-FFF2-40B4-BE49-F238E27FC236}">
                <a16:creationId xmlns:a16="http://schemas.microsoft.com/office/drawing/2014/main" id="{AEE694F8-11BE-BD4A-87A1-B89861507320}"/>
              </a:ext>
            </a:extLst>
          </p:cNvPr>
          <p:cNvPicPr preferRelativeResize="0"/>
          <p:nvPr/>
        </p:nvPicPr>
        <p:blipFill>
          <a:blip r:embed="rId5">
            <a:alphaModFix/>
          </a:blip>
          <a:stretch>
            <a:fillRect/>
          </a:stretch>
        </p:blipFill>
        <p:spPr>
          <a:xfrm>
            <a:off x="269122" y="3276147"/>
            <a:ext cx="5232519" cy="1147788"/>
          </a:xfrm>
          <a:prstGeom prst="rect">
            <a:avLst/>
          </a:prstGeom>
          <a:noFill/>
          <a:ln>
            <a:noFill/>
          </a:ln>
        </p:spPr>
      </p:pic>
      <p:sp>
        <p:nvSpPr>
          <p:cNvPr id="15" name="Google Shape;382;p41">
            <a:extLst>
              <a:ext uri="{FF2B5EF4-FFF2-40B4-BE49-F238E27FC236}">
                <a16:creationId xmlns:a16="http://schemas.microsoft.com/office/drawing/2014/main" id="{1A20CDED-5FD3-5542-88C1-05F2842C024F}"/>
              </a:ext>
            </a:extLst>
          </p:cNvPr>
          <p:cNvSpPr txBox="1"/>
          <p:nvPr/>
        </p:nvSpPr>
        <p:spPr>
          <a:xfrm>
            <a:off x="0" y="4864239"/>
            <a:ext cx="1202436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Large-scale data analytics jobs span multiple networks</a:t>
            </a:r>
          </a:p>
          <a:p>
            <a:pPr marL="609585" indent="-457189" algn="just" defTabSz="1219170">
              <a:lnSpc>
                <a:spcPct val="115000"/>
              </a:lnSpc>
              <a:spcBef>
                <a:spcPts val="0"/>
              </a:spcBef>
              <a:spcAft>
                <a:spcPts val="0"/>
              </a:spcAft>
              <a:buClr>
                <a:srgbClr val="666666"/>
              </a:buClr>
              <a:buSzPts val="1800"/>
              <a:buFont typeface="Proxima Nova"/>
              <a:buChar char="●"/>
            </a:pPr>
            <a:r>
              <a:rPr lang="en-US" sz="1800" baseline="0" dirty="0">
                <a:solidFill>
                  <a:srgbClr val="666666"/>
                </a:solidFill>
                <a:latin typeface="Proxima Nova"/>
                <a:ea typeface="Proxima Nova"/>
                <a:cs typeface="Proxima Nova"/>
                <a:sym typeface="Proxima Nova"/>
              </a:rPr>
              <a:t>Compute QoS (possible bandwidth) to optimize co-flow finishing time</a:t>
            </a:r>
          </a:p>
        </p:txBody>
      </p:sp>
    </p:spTree>
    <p:extLst>
      <p:ext uri="{BB962C8B-B14F-4D97-AF65-F5344CB8AC3E}">
        <p14:creationId xmlns:p14="http://schemas.microsoft.com/office/powerpoint/2010/main" val="299698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AD7-EEAE-2D4A-A6C7-FED443DADE91}"/>
              </a:ext>
            </a:extLst>
          </p:cNvPr>
          <p:cNvSpPr>
            <a:spLocks noGrp="1"/>
          </p:cNvSpPr>
          <p:nvPr>
            <p:ph type="title"/>
          </p:nvPr>
        </p:nvSpPr>
        <p:spPr/>
        <p:txBody>
          <a:bodyPr/>
          <a:lstStyle/>
          <a:p>
            <a:r>
              <a:rPr lang="en-US" dirty="0"/>
              <a:t>Additional Use Case</a:t>
            </a:r>
          </a:p>
        </p:txBody>
      </p:sp>
      <p:sp>
        <p:nvSpPr>
          <p:cNvPr id="3" name="Content Placeholder 2">
            <a:extLst>
              <a:ext uri="{FF2B5EF4-FFF2-40B4-BE49-F238E27FC236}">
                <a16:creationId xmlns:a16="http://schemas.microsoft.com/office/drawing/2014/main" id="{E63463DB-5A85-8046-BF41-4BF66A9B22EC}"/>
              </a:ext>
            </a:extLst>
          </p:cNvPr>
          <p:cNvSpPr>
            <a:spLocks noGrp="1"/>
          </p:cNvSpPr>
          <p:nvPr>
            <p:ph idx="1"/>
          </p:nvPr>
        </p:nvSpPr>
        <p:spPr/>
        <p:txBody>
          <a:bodyPr/>
          <a:lstStyle/>
          <a:p>
            <a:r>
              <a:rPr lang="en-US" dirty="0"/>
              <a:t>Multi-domain bottleneck structure</a:t>
            </a:r>
          </a:p>
          <a:p>
            <a:r>
              <a:rPr lang="en-US" dirty="0"/>
              <a:t>Details see </a:t>
            </a:r>
            <a:r>
              <a:rPr lang="en-US" dirty="0">
                <a:hlinkClick r:id="rId2"/>
              </a:rPr>
              <a:t>https://datatracker.ietf.org/doc/draft-giraltyellamraju-alto-bsg-multidomain/</a:t>
            </a:r>
            <a:endParaRPr lang="en-US" dirty="0"/>
          </a:p>
        </p:txBody>
      </p:sp>
    </p:spTree>
    <p:extLst>
      <p:ext uri="{BB962C8B-B14F-4D97-AF65-F5344CB8AC3E}">
        <p14:creationId xmlns:p14="http://schemas.microsoft.com/office/powerpoint/2010/main" val="193705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ALTO/Routing Systems</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2925518"/>
            <a:ext cx="11808883" cy="3052711"/>
          </a:xfrm>
        </p:spPr>
        <p:txBody>
          <a:bodyPr/>
          <a:lstStyle/>
          <a:p>
            <a:r>
              <a:rPr lang="en-US" sz="2800" dirty="0"/>
              <a:t>For the same (</a:t>
            </a:r>
            <a:r>
              <a:rPr lang="en-US" sz="2800" dirty="0" err="1"/>
              <a:t>src-dst</a:t>
            </a:r>
            <a:r>
              <a:rPr lang="en-US" sz="2800" dirty="0"/>
              <a:t>) flow path, </a:t>
            </a:r>
          </a:p>
          <a:p>
            <a:pPr lvl="1"/>
            <a:r>
              <a:rPr lang="en-US" sz="2400" dirty="0"/>
              <a:t>Information propagation is upstream</a:t>
            </a:r>
          </a:p>
          <a:p>
            <a:pPr lvl="2"/>
            <a:r>
              <a:rPr lang="en-US" sz="2400" dirty="0"/>
              <a:t>AS S can see the whole AS path S A B D; AS A sees only A B D</a:t>
            </a:r>
          </a:p>
          <a:p>
            <a:pPr lvl="1"/>
            <a:r>
              <a:rPr lang="en-US" sz="2400" dirty="0"/>
              <a:t>upstream does not notify downstream choice (egress, corresponding ingress at downstream)</a:t>
            </a:r>
          </a:p>
          <a:p>
            <a:pPr lvl="2"/>
            <a:r>
              <a:rPr lang="en-US" sz="2400" dirty="0"/>
              <a:t>AS A does not know (by protocol) AS S chooses se1-&gt;ai1 or se2-&gt;ai2</a:t>
            </a:r>
          </a:p>
          <a:p>
            <a:pPr lvl="2"/>
            <a:r>
              <a:rPr lang="en-US" sz="2400" dirty="0"/>
              <a:t>BGP does not have a CHOSEN message; ALTO has no resource to provide the info</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893616"/>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34890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Basic ALTO Extension</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a:bodyPr>
          <a:lstStyle/>
          <a:p>
            <a:r>
              <a:rPr lang="en-US" sz="2800" dirty="0"/>
              <a:t>New ALTO service providing egress-notification resource (EN)</a:t>
            </a:r>
          </a:p>
          <a:p>
            <a:pPr lvl="1"/>
            <a:r>
              <a:rPr lang="en-US" sz="2400" dirty="0"/>
              <a:t>&lt;flow-info, [ingress]&gt;</a:t>
            </a:r>
            <a:br>
              <a:rPr lang="en-US" sz="2400" dirty="0"/>
            </a:br>
            <a:r>
              <a:rPr lang="en-US" sz="2400" dirty="0"/>
              <a:t>-&gt; </a:t>
            </a:r>
            <a:br>
              <a:rPr lang="en-US" sz="2400" dirty="0"/>
            </a:br>
            <a:r>
              <a:rPr lang="en-US" sz="2400" dirty="0"/>
              <a:t>&lt;</a:t>
            </a:r>
            <a:r>
              <a:rPr lang="en-US" sz="2400" dirty="0">
                <a:solidFill>
                  <a:srgbClr val="FF0000"/>
                </a:solidFill>
              </a:rPr>
              <a:t>egress</a:t>
            </a:r>
            <a:r>
              <a:rPr lang="en-US" sz="2400" dirty="0"/>
              <a:t>, </a:t>
            </a:r>
            <a:r>
              <a:rPr lang="en-US" sz="2400" dirty="0" err="1">
                <a:solidFill>
                  <a:srgbClr val="FF0000"/>
                </a:solidFill>
              </a:rPr>
              <a:t>domid:next-ingress</a:t>
            </a:r>
            <a:r>
              <a:rPr lang="en-US" sz="2400" dirty="0"/>
              <a:t>; [Sebastian proposal: next-alto-server-</a:t>
            </a:r>
            <a:r>
              <a:rPr lang="en-US" sz="2400" dirty="0" err="1"/>
              <a:t>uri</a:t>
            </a:r>
            <a:r>
              <a:rPr lang="en-US" sz="2400" dirty="0"/>
              <a:t>; handle blackhole…]&gt;</a:t>
            </a:r>
          </a:p>
          <a:p>
            <a:r>
              <a:rPr lang="en-US" sz="2800" dirty="0"/>
              <a:t>Useful beyond ALTO (egress/ingress verification)</a:t>
            </a:r>
          </a:p>
          <a:p>
            <a:r>
              <a:rPr lang="en-US" sz="2800" dirty="0"/>
              <a:t>An east-west interface between ALTO/AS</a:t>
            </a:r>
          </a:p>
        </p:txBody>
      </p:sp>
      <p:sp>
        <p:nvSpPr>
          <p:cNvPr id="4" name="Rectangle 3">
            <a:extLst>
              <a:ext uri="{FF2B5EF4-FFF2-40B4-BE49-F238E27FC236}">
                <a16:creationId xmlns:a16="http://schemas.microsoft.com/office/drawing/2014/main" id="{484FA08C-9C83-554F-8800-B6652688384D}"/>
              </a:ext>
            </a:extLst>
          </p:cNvPr>
          <p:cNvSpPr/>
          <p:nvPr/>
        </p:nvSpPr>
        <p:spPr>
          <a:xfrm>
            <a:off x="1607608" y="4094018"/>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415201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26EB-44C8-0542-B438-253CF243DBA6}"/>
              </a:ext>
            </a:extLst>
          </p:cNvPr>
          <p:cNvSpPr>
            <a:spLocks noGrp="1"/>
          </p:cNvSpPr>
          <p:nvPr>
            <p:ph type="title"/>
          </p:nvPr>
        </p:nvSpPr>
        <p:spPr/>
        <p:txBody>
          <a:bodyPr/>
          <a:lstStyle/>
          <a:p>
            <a:r>
              <a:rPr lang="en-US" dirty="0"/>
              <a:t>Multidomain Endpoint Cost Service using EN</a:t>
            </a:r>
          </a:p>
        </p:txBody>
      </p:sp>
      <p:sp>
        <p:nvSpPr>
          <p:cNvPr id="3" name="Content Placeholder 2">
            <a:extLst>
              <a:ext uri="{FF2B5EF4-FFF2-40B4-BE49-F238E27FC236}">
                <a16:creationId xmlns:a16="http://schemas.microsoft.com/office/drawing/2014/main" id="{109E72D3-5E62-1540-87E2-F6693E755DC4}"/>
              </a:ext>
            </a:extLst>
          </p:cNvPr>
          <p:cNvSpPr>
            <a:spLocks noGrp="1"/>
          </p:cNvSpPr>
          <p:nvPr>
            <p:ph idx="1"/>
          </p:nvPr>
        </p:nvSpPr>
        <p:spPr/>
        <p:txBody>
          <a:bodyPr/>
          <a:lstStyle/>
          <a:p>
            <a:r>
              <a:rPr lang="en-US" dirty="0"/>
              <a:t>Option 1 (Horizontal)</a:t>
            </a:r>
          </a:p>
          <a:p>
            <a:pPr lvl="1"/>
            <a:r>
              <a:rPr lang="en-US" dirty="0"/>
              <a:t>ALTO server coordination: Downstream queries upstream for ingress point (can detect anyway; but protocol convey intent, not error, before traffic)</a:t>
            </a:r>
          </a:p>
          <a:p>
            <a:r>
              <a:rPr lang="en-US" dirty="0"/>
              <a:t>Option 2 (Vertical)</a:t>
            </a:r>
          </a:p>
          <a:p>
            <a:pPr lvl="1"/>
            <a:r>
              <a:rPr lang="en-US" dirty="0"/>
              <a:t>ALTO client goes from upstream to downstream, collecting and informing info along the way</a:t>
            </a:r>
          </a:p>
        </p:txBody>
      </p:sp>
      <p:sp>
        <p:nvSpPr>
          <p:cNvPr id="4" name="Rectangle 3">
            <a:extLst>
              <a:ext uri="{FF2B5EF4-FFF2-40B4-BE49-F238E27FC236}">
                <a16:creationId xmlns:a16="http://schemas.microsoft.com/office/drawing/2014/main" id="{A4D62929-80EB-894A-9D4A-B4579AECBED4}"/>
              </a:ext>
            </a:extLst>
          </p:cNvPr>
          <p:cNvSpPr/>
          <p:nvPr/>
        </p:nvSpPr>
        <p:spPr>
          <a:xfrm>
            <a:off x="1607608" y="4094018"/>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1897056579"/>
      </p:ext>
    </p:extLst>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dimacs-2011-12-08-template.pot</Template>
  <TotalTime>3249</TotalTime>
  <Words>2222</Words>
  <Application>Microsoft Macintosh PowerPoint</Application>
  <PresentationFormat>Widescreen</PresentationFormat>
  <Paragraphs>240</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Proxima Nova</vt:lpstr>
      <vt:lpstr>Arial</vt:lpstr>
      <vt:lpstr>Calibri</vt:lpstr>
      <vt:lpstr>Courier New</vt:lpstr>
      <vt:lpstr>Georgia</vt:lpstr>
      <vt:lpstr>Blank Presentation</vt:lpstr>
      <vt:lpstr>1_Blank Presentation</vt:lpstr>
      <vt:lpstr>ALTO Multi-Domain Use Cases and Services</vt:lpstr>
      <vt:lpstr>Problem (Relevance)</vt:lpstr>
      <vt:lpstr>Use Case Driven by Deployment: Multi-Domain Path-&gt;Link Usage  (Example: CERN FTS Scheduling Integration)</vt:lpstr>
      <vt:lpstr>Use Case Driven by Deployment: Multi-domain Path Distance/Ranking (Example: Rucio Distance/Flow Director)</vt:lpstr>
      <vt:lpstr>Use Case: Multi-domain Co-Flow Resource Discovery  (Example: AutoGOLE/SENSE)</vt:lpstr>
      <vt:lpstr>Additional Use Case</vt:lpstr>
      <vt:lpstr>Gap in Current ALTO/Routing Systems</vt:lpstr>
      <vt:lpstr>Basic ALTO Extension</vt:lpstr>
      <vt:lpstr>Multidomain Endpoint Cost Service using EN</vt:lpstr>
      <vt:lpstr>Important Technical Detail: Query and Trust Model</vt:lpstr>
      <vt:lpstr>Important Technical Detail: Incremental Deployment</vt:lpstr>
      <vt:lpstr>Related References on Multidomain</vt:lpstr>
      <vt:lpstr>Next Steps</vt:lpstr>
      <vt:lpstr>Backup Slides</vt:lpstr>
      <vt:lpstr>Additional Questions</vt:lpstr>
      <vt:lpstr>(R)PV: Mathematical Programming as Abstraction Representation to Support Third Use Case</vt:lpstr>
      <vt:lpstr>The Reverse View: Mathematical Constraints as Virtual Network Representation</vt:lpstr>
      <vt:lpstr>Use Case: Multi-domain Path Distance/Ranking (Cost Map/Flow Director/Rucio Distance)</vt:lpstr>
      <vt:lpstr>Feasibility: Simple ALTO Multi-Domain Abstraction</vt:lpstr>
      <vt:lpstr>Gap in Current ALTO/Routing Systems</vt:lpstr>
      <vt:lpstr>Important Technical Detail: Multi-Domain Path Ranking</vt:lpstr>
      <vt:lpstr>Additional Issues</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subject/>
  <dc:creator>Patrick J. Lynch</dc:creator>
  <cp:keywords/>
  <dc:description/>
  <cp:lastModifiedBy>Microsoft Office User</cp:lastModifiedBy>
  <cp:revision>1560</cp:revision>
  <cp:lastPrinted>2023-03-25T22:06:08Z</cp:lastPrinted>
  <dcterms:modified xsi:type="dcterms:W3CDTF">2023-03-27T03:55:24Z</dcterms:modified>
  <cp:category/>
</cp:coreProperties>
</file>