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3"/>
  </p:sldMasterIdLst>
  <p:notesMasterIdLst>
    <p:notesMasterId r:id="rId5"/>
  </p:notesMasterIdLst>
  <p:sldIdLst>
    <p:sldId id="259" r:id="rId4"/>
    <p:sldId id="302" r:id="rId6"/>
    <p:sldId id="329" r:id="rId7"/>
    <p:sldId id="331" r:id="rId8"/>
    <p:sldId id="330" r:id="rId9"/>
    <p:sldId id="335" r:id="rId10"/>
    <p:sldId id="338" r:id="rId11"/>
    <p:sldId id="336" r:id="rId12"/>
    <p:sldId id="339" r:id="rId13"/>
    <p:sldId id="332" r:id="rId14"/>
    <p:sldId id="333" r:id="rId15"/>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86395" autoAdjust="0"/>
  </p:normalViewPr>
  <p:slideViewPr>
    <p:cSldViewPr showGuides="1">
      <p:cViewPr varScale="1">
        <p:scale>
          <a:sx n="106" d="100"/>
          <a:sy n="106" d="100"/>
        </p:scale>
        <p:origin x="660" y="96"/>
      </p:cViewPr>
      <p:guideLst>
        <p:guide orient="horz" pos="2138"/>
        <p:guide pos="3744"/>
      </p:guideLst>
    </p:cSldViewPr>
  </p:slideViewPr>
  <p:outlineViewPr>
    <p:cViewPr>
      <p:scale>
        <a:sx n="33" d="100"/>
        <a:sy n="33" d="100"/>
      </p:scale>
      <p:origin x="32" y="824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DBF3C-9635-4E97-9AA7-0A3790E3F916}" type="datetimeFigureOut">
              <a:rPr lang="en-US" smtClean="0"/>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9216B4-0A9C-4F0B-A419-DB087F0AAAD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p:cNvSpPr>
            <a:spLocks noGrp="1" noChangeArrowheads="1"/>
          </p:cNvSpPr>
          <p:nvPr>
            <p:ph type="sldNum" sz="quarter"/>
          </p:nvPr>
        </p:nvSpPr>
        <p:spPr>
          <a:noFill/>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5pPr>
            <a:lvl6pPr marL="25146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6pPr>
            <a:lvl7pPr marL="29718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7pPr>
            <a:lvl8pPr marL="34290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8pPr>
            <a:lvl9pPr marL="38862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9pPr>
          </a:lstStyle>
          <a:p>
            <a:pPr eaLnBrk="1" hangingPunct="1"/>
            <a:fld id="{5FCE6F07-0ACB-4637-9840-ACA8BEB505C5}" type="slidenum">
              <a:rPr lang="en-GB" smtClean="0">
                <a:solidFill>
                  <a:srgbClr val="000000"/>
                </a:solidFill>
              </a:rPr>
            </a:fld>
            <a:endParaRPr lang="en-GB">
              <a:solidFill>
                <a:srgbClr val="000000"/>
              </a:solidFill>
            </a:endParaRPr>
          </a:p>
        </p:txBody>
      </p:sp>
      <p:sp>
        <p:nvSpPr>
          <p:cNvPr id="7171" name="Rectangle 1"/>
          <p:cNvSpPr>
            <a:spLocks noGrp="1" noRot="1" noChangeAspect="1" noChangeArrowheads="1" noTextEdit="1"/>
          </p:cNvSpPr>
          <p:nvPr>
            <p:ph type="sldImg"/>
          </p:nvPr>
        </p:nvSpPr>
        <p:spPr>
          <a:xfrm>
            <a:off x="457200" y="685800"/>
            <a:ext cx="59436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p:cNvSpPr>
            <a:spLocks noGrp="1" noChangeArrowheads="1"/>
          </p:cNvSpPr>
          <p:nvPr>
            <p:ph type="body" idx="1"/>
          </p:nvPr>
        </p:nvSpPr>
        <p:spPr>
          <a:xfrm>
            <a:off x="685800" y="4343400"/>
            <a:ext cx="5486400" cy="42084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9216B4-0A9C-4F0B-A419-DB087F0AAADF}"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40"/>
            <a:ext cx="10104120" cy="1470025"/>
          </a:xfrm>
        </p:spPr>
        <p:txBody>
          <a:bodyPr/>
          <a:lstStyle/>
          <a:p>
            <a:r>
              <a:rPr lang="en-US"/>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08FB7B9-CDF6-44DF-B377-FB3417B45298}" type="datetime1">
              <a:rPr lang="en-US" smtClean="0"/>
            </a:fld>
            <a:endParaRPr lang="en-US" dirty="0"/>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9BA4932-167A-4B65-9C10-0369B156410A}"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3"/>
            <a:ext cx="267462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94360" y="274653"/>
            <a:ext cx="782574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7313B5A-09C5-4F31-8D84-AB88BD532662}"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40"/>
            <a:ext cx="10104120" cy="1470025"/>
          </a:xfrm>
        </p:spPr>
        <p:txBody>
          <a:bodyPr/>
          <a:lstStyle/>
          <a:p>
            <a:r>
              <a:rPr lang="en-US"/>
              <a:t>Click to edit Master title style</a:t>
            </a:r>
            <a:endParaRPr lang="en-US"/>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81E5866D-5641-44ED-840F-DD7735F0B045}" type="datetime1">
              <a:rPr lang="en-US" smtClean="0"/>
            </a:fld>
            <a:endParaRPr lang="en-US" dirty="0"/>
          </a:p>
        </p:txBody>
      </p:sp>
      <p:sp>
        <p:nvSpPr>
          <p:cNvPr id="5" name="Footer Placeholder 4"/>
          <p:cNvSpPr>
            <a:spLocks noGrp="1"/>
          </p:cNvSpPr>
          <p:nvPr>
            <p:ph type="ftr" sz="quarter" idx="11"/>
          </p:nvPr>
        </p:nvSpPr>
        <p:spPr/>
        <p:txBody>
          <a:bodyPr/>
          <a:lstStyle/>
          <a:p>
            <a:r>
              <a:rPr lang="en-US"/>
              <a:t>IETF 102 - TEAS Working Group</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0"/>
            <a:ext cx="10698480" cy="1143000"/>
          </a:xfrm>
        </p:spPr>
        <p:txBody>
          <a:bodyPr/>
          <a:lstStyle/>
          <a:p>
            <a:r>
              <a:rPr lang="en-US"/>
              <a:t>Click to edit Master title style</a:t>
            </a:r>
            <a:endParaRPr lang="en-US"/>
          </a:p>
        </p:txBody>
      </p:sp>
      <p:sp>
        <p:nvSpPr>
          <p:cNvPr id="3" name="Content Placeholder 2"/>
          <p:cNvSpPr>
            <a:spLocks noGrp="1"/>
          </p:cNvSpPr>
          <p:nvPr>
            <p:ph idx="1"/>
          </p:nvPr>
        </p:nvSpPr>
        <p:spPr>
          <a:xfrm>
            <a:off x="152400" y="1143000"/>
            <a:ext cx="11582400" cy="5426075"/>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594360" y="6569075"/>
            <a:ext cx="2773680" cy="365125"/>
          </a:xfrm>
        </p:spPr>
        <p:txBody>
          <a:bodyPr/>
          <a:lstStyle/>
          <a:p>
            <a:fld id="{B2D60695-F28B-4C21-B8FC-BE10FBDFBB9E}" type="datetime1">
              <a:rPr lang="en-US" smtClean="0"/>
            </a:fld>
            <a:endParaRPr lang="en-US"/>
          </a:p>
        </p:txBody>
      </p:sp>
      <p:sp>
        <p:nvSpPr>
          <p:cNvPr id="6" name="Slide Number Placeholder 5"/>
          <p:cNvSpPr>
            <a:spLocks noGrp="1"/>
          </p:cNvSpPr>
          <p:nvPr>
            <p:ph type="sldNum" sz="quarter" idx="12"/>
          </p:nvPr>
        </p:nvSpPr>
        <p:spPr>
          <a:xfrm>
            <a:off x="8519160" y="6569075"/>
            <a:ext cx="2773680" cy="365125"/>
          </a:xfrm>
        </p:spPr>
        <p:txBody>
          <a:bodyPr/>
          <a:lstStyle/>
          <a:p>
            <a:fld id="{BA9B540C-44DA-4F69-89C9-7C84606640D3}" type="slidenum">
              <a:rPr lang="en-US" smtClean="0"/>
            </a:fld>
            <a:endParaRPr lang="en-US"/>
          </a:p>
        </p:txBody>
      </p:sp>
      <p:sp>
        <p:nvSpPr>
          <p:cNvPr id="7" name="Footer Placeholder 3"/>
          <p:cNvSpPr>
            <a:spLocks noGrp="1"/>
          </p:cNvSpPr>
          <p:nvPr>
            <p:ph type="ftr" sz="quarter" idx="11"/>
          </p:nvPr>
        </p:nvSpPr>
        <p:spPr>
          <a:xfrm>
            <a:off x="4061460" y="6492875"/>
            <a:ext cx="3764280" cy="365125"/>
          </a:xfrm>
        </p:spPr>
        <p:txBody>
          <a:bodyPr/>
          <a:lstStyle/>
          <a:p>
            <a:r>
              <a:rPr lang="en-US" dirty="0"/>
              <a:t>CATS WG - IETF 117, San Francisco – July 2023</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5"/>
            <a:ext cx="1010412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92A408C-5E5C-4076-8C99-346C954FEA5B}" type="datetime1">
              <a:rPr lang="en-US" smtClean="0"/>
            </a:fld>
            <a:endParaRPr lang="en-US"/>
          </a:p>
        </p:txBody>
      </p:sp>
      <p:sp>
        <p:nvSpPr>
          <p:cNvPr id="5" name="Footer Placeholder 4"/>
          <p:cNvSpPr>
            <a:spLocks noGrp="1"/>
          </p:cNvSpPr>
          <p:nvPr>
            <p:ph type="ftr" sz="quarter" idx="11"/>
          </p:nvPr>
        </p:nvSpPr>
        <p:spPr/>
        <p:txBody>
          <a:bodyPr/>
          <a:lstStyle/>
          <a:p>
            <a:r>
              <a:rPr lang="en-US"/>
              <a:t>IETF 102 - TEAS Working Group</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943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0426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6EFF467-1375-4C87-9D83-FAEBFC91401A}" type="datetime1">
              <a:rPr lang="en-US" smtClean="0"/>
            </a:fld>
            <a:endParaRPr lang="en-US"/>
          </a:p>
        </p:txBody>
      </p:sp>
      <p:sp>
        <p:nvSpPr>
          <p:cNvPr id="6" name="Footer Placeholder 5"/>
          <p:cNvSpPr>
            <a:spLocks noGrp="1"/>
          </p:cNvSpPr>
          <p:nvPr>
            <p:ph type="ftr" sz="quarter" idx="11"/>
          </p:nvPr>
        </p:nvSpPr>
        <p:spPr/>
        <p:txBody>
          <a:bodyPr/>
          <a:lstStyle/>
          <a:p>
            <a:r>
              <a:rPr lang="en-US"/>
              <a:t>IETF 102 - TEAS Working Group</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038534"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038534"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BEDD30F6-4C44-44E4-8C0D-976C85036E0C}" type="datetime1">
              <a:rPr lang="en-US" smtClean="0"/>
            </a:fld>
            <a:endParaRPr lang="en-US"/>
          </a:p>
        </p:txBody>
      </p:sp>
      <p:sp>
        <p:nvSpPr>
          <p:cNvPr id="8" name="Footer Placeholder 7"/>
          <p:cNvSpPr>
            <a:spLocks noGrp="1"/>
          </p:cNvSpPr>
          <p:nvPr>
            <p:ph type="ftr" sz="quarter" idx="11"/>
          </p:nvPr>
        </p:nvSpPr>
        <p:spPr/>
        <p:txBody>
          <a:bodyPr/>
          <a:lstStyle/>
          <a:p>
            <a:r>
              <a:rPr lang="en-US"/>
              <a:t>IETF 102 - TEAS Working Group</a:t>
            </a:r>
            <a:endParaRPr lang="en-US"/>
          </a:p>
        </p:txBody>
      </p:sp>
      <p:sp>
        <p:nvSpPr>
          <p:cNvPr id="9" name="Slide Number Placeholder 8"/>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822CCF4-6CB5-42C4-9E7A-D7F65BB8B1E5}" type="datetime1">
              <a:rPr lang="en-US" smtClean="0"/>
            </a:fld>
            <a:endParaRPr lang="en-US"/>
          </a:p>
        </p:txBody>
      </p:sp>
      <p:sp>
        <p:nvSpPr>
          <p:cNvPr id="4" name="Footer Placeholder 3"/>
          <p:cNvSpPr>
            <a:spLocks noGrp="1"/>
          </p:cNvSpPr>
          <p:nvPr>
            <p:ph type="ftr" sz="quarter" idx="11"/>
          </p:nvPr>
        </p:nvSpPr>
        <p:spPr/>
        <p:txBody>
          <a:bodyPr/>
          <a:lstStyle/>
          <a:p>
            <a:r>
              <a:rPr lang="en-US"/>
              <a:t>IETF 102 - TEAS Working Group</a:t>
            </a:r>
            <a:endParaRPr lang="en-US"/>
          </a:p>
        </p:txBody>
      </p:sp>
      <p:sp>
        <p:nvSpPr>
          <p:cNvPr id="5" name="Slide Number Placeholder 4"/>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4C9F2-13AD-44BE-BDD3-5AFC951617C7}" type="datetime1">
              <a:rPr lang="en-US" smtClean="0"/>
            </a:fld>
            <a:endParaRPr lang="en-US"/>
          </a:p>
        </p:txBody>
      </p:sp>
      <p:sp>
        <p:nvSpPr>
          <p:cNvPr id="3" name="Footer Placeholder 2"/>
          <p:cNvSpPr>
            <a:spLocks noGrp="1"/>
          </p:cNvSpPr>
          <p:nvPr>
            <p:ph type="ftr" sz="quarter" idx="11"/>
          </p:nvPr>
        </p:nvSpPr>
        <p:spPr/>
        <p:txBody>
          <a:bodyPr/>
          <a:lstStyle/>
          <a:p>
            <a:r>
              <a:rPr lang="en-US"/>
              <a:t>IETF 102 - TEAS Working Group</a:t>
            </a:r>
            <a:endParaRPr lang="en-US"/>
          </a:p>
        </p:txBody>
      </p:sp>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0" y="273050"/>
            <a:ext cx="3910807"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647565" y="273065"/>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594370"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ACCDDB0-34C2-452D-8692-C03481A88C65}" type="datetime1">
              <a:rPr lang="en-US" smtClean="0"/>
            </a:fld>
            <a:endParaRPr lang="en-US"/>
          </a:p>
        </p:txBody>
      </p:sp>
      <p:sp>
        <p:nvSpPr>
          <p:cNvPr id="6" name="Footer Placeholder 5"/>
          <p:cNvSpPr>
            <a:spLocks noGrp="1"/>
          </p:cNvSpPr>
          <p:nvPr>
            <p:ph type="ftr" sz="quarter" idx="11"/>
          </p:nvPr>
        </p:nvSpPr>
        <p:spPr/>
        <p:txBody>
          <a:bodyPr/>
          <a:lstStyle/>
          <a:p>
            <a:r>
              <a:rPr lang="en-US"/>
              <a:t>IETF 102 - TEAS Working Group</a:t>
            </a:r>
            <a:endParaRPr lang="en-US"/>
          </a:p>
        </p:txBody>
      </p:sp>
      <p:sp>
        <p:nvSpPr>
          <p:cNvPr id="7" name="Slide Number Placeholder 6"/>
          <p:cNvSpPr>
            <a:spLocks noGrp="1"/>
          </p:cNvSpPr>
          <p:nvPr>
            <p:ph type="sldNum" sz="quarter" idx="12"/>
          </p:nvPr>
        </p:nvSpPr>
        <p:spPr/>
        <p:txBody>
          <a:bodyPr/>
          <a:lstStyle/>
          <a:p>
            <a:fld id="{2754ED01-E2A0-4C1E-8E21-014B99041579}"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0"/>
            <a:ext cx="10698480" cy="1143000"/>
          </a:xfrm>
        </p:spPr>
        <p:txBody>
          <a:bodyPr/>
          <a:lstStyle/>
          <a:p>
            <a:r>
              <a:rPr lang="en-US"/>
              <a:t>Click to edit Master title style</a:t>
            </a:r>
            <a:endParaRPr lang="en-US"/>
          </a:p>
        </p:txBody>
      </p:sp>
      <p:sp>
        <p:nvSpPr>
          <p:cNvPr id="3" name="Content Placeholder 2"/>
          <p:cNvSpPr>
            <a:spLocks noGrp="1"/>
          </p:cNvSpPr>
          <p:nvPr>
            <p:ph idx="1"/>
          </p:nvPr>
        </p:nvSpPr>
        <p:spPr>
          <a:xfrm>
            <a:off x="152400" y="1143000"/>
            <a:ext cx="11582400" cy="5426075"/>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594360" y="6569075"/>
            <a:ext cx="2773680" cy="365125"/>
          </a:xfrm>
        </p:spPr>
        <p:txBody>
          <a:bodyPr/>
          <a:lstStyle/>
          <a:p>
            <a:fld id="{0F6EB82D-4B16-418F-A37F-CF51BA370D10}" type="datetime1">
              <a:rPr lang="en-US" smtClean="0"/>
            </a:fld>
            <a:endParaRPr lang="en-US"/>
          </a:p>
        </p:txBody>
      </p:sp>
      <p:sp>
        <p:nvSpPr>
          <p:cNvPr id="6" name="Slide Number Placeholder 5"/>
          <p:cNvSpPr>
            <a:spLocks noGrp="1"/>
          </p:cNvSpPr>
          <p:nvPr>
            <p:ph type="sldNum" sz="quarter" idx="12"/>
          </p:nvPr>
        </p:nvSpPr>
        <p:spPr>
          <a:xfrm>
            <a:off x="8519160" y="6569075"/>
            <a:ext cx="2773680" cy="365125"/>
          </a:xfrm>
        </p:spPr>
        <p:txBody>
          <a:bodyPr/>
          <a:lstStyle/>
          <a:p>
            <a:fld id="{BA9B540C-44DA-4F69-89C9-7C84606640D3}" type="slidenum">
              <a:rPr lang="en-US" smtClean="0"/>
            </a:fld>
            <a:endParaRPr lang="en-US"/>
          </a:p>
        </p:txBody>
      </p:sp>
      <p:sp>
        <p:nvSpPr>
          <p:cNvPr id="7" name="Footer Placeholder 3"/>
          <p:cNvSpPr>
            <a:spLocks noGrp="1"/>
          </p:cNvSpPr>
          <p:nvPr>
            <p:ph type="ftr" sz="quarter" idx="11"/>
          </p:nvPr>
        </p:nvSpPr>
        <p:spPr>
          <a:xfrm>
            <a:off x="4061460" y="6492875"/>
            <a:ext cx="3764280" cy="365125"/>
          </a:xfrm>
        </p:spPr>
        <p:txBody>
          <a:bodyPr/>
          <a:lstStyle/>
          <a:p>
            <a:r>
              <a:rPr lang="en-GB" dirty="0"/>
              <a:t>CATS WG - IETF 119, Brisbane – March 2024</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C13C87E-04B0-4C8F-A155-819F8B8A5BF1}" type="datetime1">
              <a:rPr lang="en-US" smtClean="0"/>
            </a:fld>
            <a:endParaRPr lang="en-US"/>
          </a:p>
        </p:txBody>
      </p:sp>
      <p:sp>
        <p:nvSpPr>
          <p:cNvPr id="6" name="Footer Placeholder 5"/>
          <p:cNvSpPr>
            <a:spLocks noGrp="1"/>
          </p:cNvSpPr>
          <p:nvPr>
            <p:ph type="ftr" sz="quarter" idx="11"/>
          </p:nvPr>
        </p:nvSpPr>
        <p:spPr/>
        <p:txBody>
          <a:bodyPr/>
          <a:lstStyle/>
          <a:p>
            <a:r>
              <a:rPr lang="en-US"/>
              <a:t>IETF 102 - TEAS Working Group</a:t>
            </a:r>
            <a:endParaRPr lang="en-US"/>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5E87191-61A2-49CA-8D6F-AEDDE30FAE1D}" type="datetime1">
              <a:rPr lang="en-US" smtClean="0"/>
            </a:fld>
            <a:endParaRPr lang="en-US"/>
          </a:p>
        </p:txBody>
      </p:sp>
      <p:sp>
        <p:nvSpPr>
          <p:cNvPr id="5" name="Footer Placeholder 4"/>
          <p:cNvSpPr>
            <a:spLocks noGrp="1"/>
          </p:cNvSpPr>
          <p:nvPr>
            <p:ph type="ftr" sz="quarter" idx="11"/>
          </p:nvPr>
        </p:nvSpPr>
        <p:spPr/>
        <p:txBody>
          <a:bodyPr/>
          <a:lstStyle/>
          <a:p>
            <a:r>
              <a:rPr lang="en-US"/>
              <a:t>IETF 102 - TEAS Working Group</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3"/>
            <a:ext cx="267462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94360" y="274653"/>
            <a:ext cx="782574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5C54829-A756-48DE-A685-962DD6A388A9}" type="datetime1">
              <a:rPr lang="en-US" smtClean="0"/>
            </a:fld>
            <a:endParaRPr lang="en-US"/>
          </a:p>
        </p:txBody>
      </p:sp>
      <p:sp>
        <p:nvSpPr>
          <p:cNvPr id="5" name="Footer Placeholder 4"/>
          <p:cNvSpPr>
            <a:spLocks noGrp="1"/>
          </p:cNvSpPr>
          <p:nvPr>
            <p:ph type="ftr" sz="quarter" idx="11"/>
          </p:nvPr>
        </p:nvSpPr>
        <p:spPr/>
        <p:txBody>
          <a:bodyPr/>
          <a:lstStyle/>
          <a:p>
            <a:r>
              <a:rPr lang="en-US"/>
              <a:t>IETF 102 - TEAS Working Group</a:t>
            </a:r>
            <a:endParaRPr lang="en-US"/>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5"/>
            <a:ext cx="1010412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D41F7B4-BF16-4CEF-BEDC-0C78B255D130}" type="datetime1">
              <a:rPr lang="en-US" smtClean="0"/>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943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0426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A486F84-487B-4418-AC20-7849B4A30C33}"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038534"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038534"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3C2F84AA-7EF0-4A1A-92C7-D7F3BD1BF984}" type="datetime1">
              <a:rPr lang="en-US" smtClean="0"/>
            </a:fld>
            <a:endParaRPr lang="en-US"/>
          </a:p>
        </p:txBody>
      </p:sp>
      <p:sp>
        <p:nvSpPr>
          <p:cNvPr id="8" name="Footer Placeholder 7"/>
          <p:cNvSpPr>
            <a:spLocks noGrp="1"/>
          </p:cNvSpPr>
          <p:nvPr>
            <p:ph type="ftr" sz="quarter" idx="11"/>
          </p:nvPr>
        </p:nvSpPr>
        <p:spPr/>
        <p:txBody>
          <a:bodyPr/>
          <a:lstStyle/>
          <a:p>
            <a:r>
              <a:rPr lang="en-GB" dirty="0"/>
              <a:t>CATS WG - IETF 119, Brisbane – March 2024</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9779F8A-AB61-4533-9282-10CE902E349C}" type="datetime1">
              <a:rPr lang="en-US" smtClean="0"/>
            </a:fld>
            <a:endParaRPr lang="en-US"/>
          </a:p>
        </p:txBody>
      </p:sp>
      <p:sp>
        <p:nvSpPr>
          <p:cNvPr id="4" name="Footer Placeholder 3"/>
          <p:cNvSpPr>
            <a:spLocks noGrp="1"/>
          </p:cNvSpPr>
          <p:nvPr>
            <p:ph type="ftr" sz="quarter" idx="11"/>
          </p:nvPr>
        </p:nvSpPr>
        <p:spPr/>
        <p:txBody>
          <a:bodyPr/>
          <a:lstStyle/>
          <a:p>
            <a:r>
              <a:rPr lang="en-GB" dirty="0"/>
              <a:t>CATS WG - IETF 119, Brisbane – March 2024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049F8-8A85-4656-9FB1-4C3D60B1C469}" type="datetime1">
              <a:rPr lang="en-US" smtClean="0"/>
            </a:fld>
            <a:endParaRPr lang="en-US"/>
          </a:p>
        </p:txBody>
      </p:sp>
      <p:sp>
        <p:nvSpPr>
          <p:cNvPr id="3" name="Footer Placeholder 2"/>
          <p:cNvSpPr>
            <a:spLocks noGrp="1"/>
          </p:cNvSpPr>
          <p:nvPr>
            <p:ph type="ftr" sz="quarter" idx="11"/>
          </p:nvPr>
        </p:nvSpPr>
        <p:spPr/>
        <p:txBody>
          <a:bodyPr/>
          <a:lstStyle/>
          <a:p>
            <a:r>
              <a:rPr lang="en-GB" dirty="0"/>
              <a:t>CATS WG - IETF 119, Brisbane – March 2024</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0" y="273050"/>
            <a:ext cx="3910807"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647565" y="273065"/>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594370"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B01534A-165A-4E88-A28A-B443DA9E4C1A}"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580F26-5908-4740-9B70-C9D9FF13FAD1}" type="datetime1">
              <a:rPr lang="en-US" smtClean="0"/>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0"/>
            <a:ext cx="1069848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52400" y="1166018"/>
            <a:ext cx="11506200" cy="538718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594360" y="6553200"/>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91C9E-4CBA-4056-BF9D-24C0DB07D3F2}" type="datetime1">
              <a:rPr lang="en-US" smtClean="0"/>
            </a:fld>
            <a:endParaRPr lang="en-US" dirty="0"/>
          </a:p>
        </p:txBody>
      </p:sp>
      <p:sp>
        <p:nvSpPr>
          <p:cNvPr id="5" name="Footer Placeholder 4"/>
          <p:cNvSpPr>
            <a:spLocks noGrp="1"/>
          </p:cNvSpPr>
          <p:nvPr>
            <p:ph type="ftr" sz="quarter" idx="3"/>
          </p:nvPr>
        </p:nvSpPr>
        <p:spPr>
          <a:xfrm>
            <a:off x="4061460" y="6553200"/>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CATS WG - IETF 119, Brisbane – March 2024</a:t>
            </a:r>
            <a:endParaRPr lang="en-US" dirty="0"/>
          </a:p>
        </p:txBody>
      </p:sp>
      <p:sp>
        <p:nvSpPr>
          <p:cNvPr id="6" name="Slide Number Placeholder 5"/>
          <p:cNvSpPr>
            <a:spLocks noGrp="1"/>
          </p:cNvSpPr>
          <p:nvPr>
            <p:ph type="sldNum" sz="quarter" idx="4"/>
          </p:nvPr>
        </p:nvSpPr>
        <p:spPr>
          <a:xfrm>
            <a:off x="8519160" y="6553200"/>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0"/>
            <a:ext cx="1069848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52400" y="1166018"/>
            <a:ext cx="11506200" cy="5387182"/>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594360" y="6553200"/>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A383B-15E8-4902-B2FA-541FF73A0BA7}" type="datetime1">
              <a:rPr lang="en-US" smtClean="0"/>
            </a:fld>
            <a:endParaRPr lang="en-US" dirty="0"/>
          </a:p>
        </p:txBody>
      </p:sp>
      <p:sp>
        <p:nvSpPr>
          <p:cNvPr id="5" name="Footer Placeholder 4"/>
          <p:cNvSpPr>
            <a:spLocks noGrp="1"/>
          </p:cNvSpPr>
          <p:nvPr>
            <p:ph type="ftr" sz="quarter" idx="3"/>
          </p:nvPr>
        </p:nvSpPr>
        <p:spPr>
          <a:xfrm>
            <a:off x="4061460" y="6553200"/>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IETF 102 - TEAS Working Group</a:t>
            </a:r>
            <a:endParaRPr lang="en-US" dirty="0"/>
          </a:p>
        </p:txBody>
      </p:sp>
      <p:sp>
        <p:nvSpPr>
          <p:cNvPr id="6" name="Slide Number Placeholder 5"/>
          <p:cNvSpPr>
            <a:spLocks noGrp="1"/>
          </p:cNvSpPr>
          <p:nvPr>
            <p:ph type="sldNum" sz="quarter" idx="4"/>
          </p:nvPr>
        </p:nvSpPr>
        <p:spPr>
          <a:xfrm>
            <a:off x="8519160" y="6553200"/>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3.png"/><Relationship Id="rId7" Type="http://schemas.openxmlformats.org/officeDocument/2006/relationships/image" Target="../media/image2.svg"/><Relationship Id="rId6" Type="http://schemas.openxmlformats.org/officeDocument/2006/relationships/image" Target="../media/image1.png"/><Relationship Id="rId5" Type="http://schemas.openxmlformats.org/officeDocument/2006/relationships/hyperlink" Target="mailto:james.n.guichard@futurewei.com" TargetMode="External"/><Relationship Id="rId4" Type="http://schemas.openxmlformats.org/officeDocument/2006/relationships/hyperlink" Target="mailto:c.l@huawei.com" TargetMode="External"/><Relationship Id="rId3" Type="http://schemas.openxmlformats.org/officeDocument/2006/relationships/hyperlink" Target="mailto:liupengyjy@chinamobile.com" TargetMode="External"/><Relationship Id="rId2" Type="http://schemas.openxmlformats.org/officeDocument/2006/relationships/hyperlink" Target="mailto:mohamed.boucadair@orange.com" TargetMode="External"/><Relationship Id="rId10" Type="http://schemas.openxmlformats.org/officeDocument/2006/relationships/notesSlide" Target="../notesSlides/notesSlide1.xml"/><Relationship Id="rId1" Type="http://schemas.openxmlformats.org/officeDocument/2006/relationships/hyperlink" Target="mailto:adrian@olddog.co.uk" TargetMode="External"/></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hyperlink" Target="https://datatracker.ietf.org/doc/draft-yuan-cats-end-to-end-problem-requirement/" TargetMode="External"/><Relationship Id="rId7" Type="http://schemas.openxmlformats.org/officeDocument/2006/relationships/hyperlink" Target="https://datatracker.ietf.org/doc/draft-ysl-cats-metric-definition/" TargetMode="External"/><Relationship Id="rId6" Type="http://schemas.openxmlformats.org/officeDocument/2006/relationships/hyperlink" Target="https://datatracker.ietf.org/doc/draft-ietf-cats-framework/" TargetMode="External"/><Relationship Id="rId5" Type="http://schemas.openxmlformats.org/officeDocument/2006/relationships/hyperlink" Target="https://datatracker.ietf.org/doc/draft-lcmw-cats-midhaul/%0d" TargetMode="External"/><Relationship Id="rId4" Type="http://schemas.openxmlformats.org/officeDocument/2006/relationships/hyperlink" Target="https://datatracker.ietf.org/doc/draft-jeong-cats-its-use-cases/" TargetMode="External"/><Relationship Id="rId3" Type="http://schemas.openxmlformats.org/officeDocument/2006/relationships/hyperlink" Target="https://datatracker.ietf.org/doc/draft-rcr-opsawg-operational-compute-metrics/" TargetMode="External"/><Relationship Id="rId2" Type="http://schemas.openxmlformats.org/officeDocument/2006/relationships/hyperlink" Target="https://datatracker.ietf.org/doc/draft-ietf-cats-usecases-requirements/" TargetMode="External"/><Relationship Id="rId10" Type="http://schemas.openxmlformats.org/officeDocument/2006/relationships/notesSlide" Target="../notesSlides/notesSlide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2.xml"/><Relationship Id="rId7" Type="http://schemas.openxmlformats.org/officeDocument/2006/relationships/hyperlink" Target="https://datatracker.ietf.org/doc/html/draft-fu-cats-muti-dp-solution/%0d" TargetMode="External"/><Relationship Id="rId6" Type="http://schemas.openxmlformats.org/officeDocument/2006/relationships/hyperlink" Target="https://datatracker.ietf.org/doc/html/draft-yuan-cats-hierarchical-loop-prevention/%0d" TargetMode="External"/><Relationship Id="rId5" Type="http://schemas.openxmlformats.org/officeDocument/2006/relationships/hyperlink" Target="https://datatracker.ietf.org/doc/html/draft-lu-cats-smam-security/%0d" TargetMode="External"/><Relationship Id="rId4" Type="http://schemas.openxmlformats.org/officeDocument/2006/relationships/hyperlink" Target="https://datatracker.ietf.org/doc/draft-rcr-opsawg-operational-compute-metrics/" TargetMode="External"/><Relationship Id="rId3" Type="http://schemas.openxmlformats.org/officeDocument/2006/relationships/hyperlink" Target="https://datatracker.ietf.org/doc/html/draft-wang-cats-security-considerations/%0d" TargetMode="External"/><Relationship Id="rId2" Type="http://schemas.openxmlformats.org/officeDocument/2006/relationships/hyperlink" Target="https://datatracker.ietf.org/doc/draft-ietf-cats-usecases-requirements/" TargetMode="External"/><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hyperlink" Target="http://www.ietf.org/about/note-well.html" TargetMode="External"/><Relationship Id="rId2" Type="http://schemas.openxmlformats.org/officeDocument/2006/relationships/hyperlink" Target="https://www.ietf.org/privacy-policy/" TargetMode="External"/><Relationship Id="rId1" Type="http://schemas.openxmlformats.org/officeDocument/2006/relationships/hyperlink" Target="https://www.ietf.org/contact/ombudstea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hyperlink" Target="https://zulip.ietf.org/#narrow/stream/teas" TargetMode="External"/><Relationship Id="rId4" Type="http://schemas.openxmlformats.org/officeDocument/2006/relationships/hyperlink" Target="https://zulip.ietf.org/#narrow/stream/cats" TargetMode="External"/><Relationship Id="rId3" Type="http://schemas.openxmlformats.org/officeDocument/2006/relationships/hyperlink" Target="http://datatracker.ietf.org/wg/cats/" TargetMode="External"/><Relationship Id="rId2" Type="http://schemas.openxmlformats.org/officeDocument/2006/relationships/hyperlink" Target="https://datatracker.ietf.org/meeting/121/session/cats" TargetMode="External"/><Relationship Id="rId1" Type="http://schemas.openxmlformats.org/officeDocument/2006/relationships/hyperlink" Target="https://notes.ietf.org/notes-ietf-121-cats" TargetMode="Externa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hyperlink" Target="https://meetings.conf.meetecho.com/onsite121/?group=cats&amp;short=&amp;item=1%0d" TargetMode="Externa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ctrTitle"/>
          </p:nvPr>
        </p:nvSpPr>
        <p:spPr>
          <a:xfrm>
            <a:off x="457200" y="1233805"/>
            <a:ext cx="11285220" cy="1394460"/>
          </a:xfrm>
        </p:spPr>
        <p:txBody>
          <a:bodyPr>
            <a:noAutofit/>
          </a:bodyPr>
          <a:lstStyle/>
          <a:p>
            <a:pPr algn="ctr"/>
            <a:r>
              <a:rPr lang="en-GB" b="1" i="0" dirty="0">
                <a:effectLst/>
                <a:cs typeface="Aharoni" panose="02010803020104030203" pitchFamily="2" charset="-79"/>
              </a:rPr>
              <a:t>Computing-Aware Traffic Steering (cats)</a:t>
            </a:r>
            <a:br>
              <a:rPr lang="en-US" b="1" dirty="0"/>
            </a:br>
            <a:r>
              <a:rPr lang="en-US" b="1" dirty="0"/>
              <a:t>IETF 121, Dublin</a:t>
            </a:r>
            <a:endParaRPr lang="en-US" b="1" dirty="0"/>
          </a:p>
        </p:txBody>
      </p:sp>
      <p:sp>
        <p:nvSpPr>
          <p:cNvPr id="2051" name="Rectangle 2"/>
          <p:cNvSpPr>
            <a:spLocks noGrp="1" noChangeArrowheads="1"/>
          </p:cNvSpPr>
          <p:nvPr>
            <p:ph type="subTitle" idx="1"/>
          </p:nvPr>
        </p:nvSpPr>
        <p:spPr>
          <a:xfrm>
            <a:off x="838200" y="3200544"/>
            <a:ext cx="9296400" cy="3033886"/>
          </a:xfrm>
        </p:spPr>
        <p:txBody>
          <a:bodyPr vert="horz" lIns="91440" tIns="45720" rIns="91440" bIns="45720" rtlCol="0" anchor="t">
            <a:normAutofit/>
          </a:bodyPr>
          <a:lstStyle/>
          <a:p>
            <a:pPr algn="l"/>
            <a:r>
              <a:rPr lang="en-GB" sz="2400" dirty="0">
                <a:solidFill>
                  <a:schemeClr val="tx1"/>
                </a:solidFill>
              </a:rPr>
              <a:t>Chairs:	A</a:t>
            </a:r>
            <a:r>
              <a:rPr lang="en-GB" sz="2400" dirty="0">
                <a:solidFill>
                  <a:schemeClr val="tx1"/>
                </a:solidFill>
                <a:sym typeface="+mn-ea"/>
              </a:rPr>
              <a:t>drian Farrel (</a:t>
            </a:r>
            <a:r>
              <a:rPr lang="en-GB" sz="2400" dirty="0">
                <a:solidFill>
                  <a:schemeClr val="tx1"/>
                </a:solidFill>
                <a:sym typeface="+mn-ea"/>
                <a:hlinkClick r:id="rId1"/>
              </a:rPr>
              <a:t>adrian@olddog.co.uk</a:t>
            </a:r>
            <a:r>
              <a:rPr lang="en-GB" sz="2400" dirty="0">
                <a:solidFill>
                  <a:schemeClr val="tx1"/>
                </a:solidFill>
                <a:sym typeface="+mn-ea"/>
              </a:rPr>
              <a:t>) </a:t>
            </a:r>
            <a:endParaRPr lang="en-GB" sz="2400" dirty="0">
              <a:solidFill>
                <a:schemeClr val="tx1"/>
              </a:solidFill>
              <a:sym typeface="+mn-ea"/>
            </a:endParaRPr>
          </a:p>
          <a:p>
            <a:pPr algn="l"/>
            <a:r>
              <a:rPr lang="en-US" altLang="en-GB" sz="2400" dirty="0">
                <a:solidFill>
                  <a:schemeClr val="tx1"/>
                </a:solidFill>
              </a:rPr>
              <a:t>             </a:t>
            </a:r>
            <a:r>
              <a:rPr lang="en-GB" sz="2400" dirty="0">
                <a:solidFill>
                  <a:schemeClr val="tx1"/>
                </a:solidFill>
              </a:rPr>
              <a:t>Mohamed Boucadair</a:t>
            </a:r>
            <a:r>
              <a:rPr lang="en-US" altLang="en-GB" sz="2400" dirty="0">
                <a:solidFill>
                  <a:schemeClr val="tx1"/>
                </a:solidFill>
              </a:rPr>
              <a:t>(</a:t>
            </a:r>
            <a:r>
              <a:rPr lang="en-US" altLang="en-GB" sz="2400" dirty="0">
                <a:solidFill>
                  <a:schemeClr val="tx1"/>
                </a:solidFill>
                <a:hlinkClick r:id="rId2"/>
              </a:rPr>
              <a:t>mohamed.boucadair@orange.com</a:t>
            </a:r>
            <a:r>
              <a:rPr lang="en-US" altLang="en-GB" sz="2400" dirty="0">
                <a:solidFill>
                  <a:schemeClr val="tx1"/>
                </a:solidFill>
              </a:rPr>
              <a:t>)</a:t>
            </a:r>
            <a:endParaRPr lang="en-GB" sz="2400" dirty="0">
              <a:solidFill>
                <a:schemeClr val="tx1"/>
              </a:solidFill>
            </a:endParaRPr>
          </a:p>
          <a:p>
            <a:pPr algn="l"/>
            <a:r>
              <a:rPr lang="en-US" altLang="en-GB" sz="2400" dirty="0">
                <a:solidFill>
                  <a:schemeClr val="tx1"/>
                </a:solidFill>
                <a:sym typeface="+mn-ea"/>
              </a:rPr>
              <a:t>		P</a:t>
            </a:r>
            <a:r>
              <a:rPr lang="en-GB" sz="2400" dirty="0" err="1">
                <a:solidFill>
                  <a:schemeClr val="tx1"/>
                </a:solidFill>
                <a:sym typeface="+mn-ea"/>
              </a:rPr>
              <a:t>en</a:t>
            </a:r>
            <a:r>
              <a:rPr lang="en-US" altLang="en-GB" sz="2400" dirty="0">
                <a:solidFill>
                  <a:schemeClr val="tx1"/>
                </a:solidFill>
                <a:sym typeface="+mn-ea"/>
              </a:rPr>
              <a:t>g</a:t>
            </a:r>
            <a:r>
              <a:rPr lang="en-GB" sz="2400" dirty="0">
                <a:solidFill>
                  <a:schemeClr val="tx1"/>
                </a:solidFill>
                <a:sym typeface="+mn-ea"/>
              </a:rPr>
              <a:t> Liu (</a:t>
            </a:r>
            <a:r>
              <a:rPr lang="nb-NO" sz="2400" dirty="0">
                <a:solidFill>
                  <a:schemeClr val="tx1"/>
                </a:solidFill>
                <a:sym typeface="+mn-ea"/>
                <a:hlinkClick r:id="rId3"/>
              </a:rPr>
              <a:t>liupengyjy@chinamobile.com</a:t>
            </a:r>
            <a:r>
              <a:rPr lang="en-GB" sz="2400" dirty="0">
                <a:solidFill>
                  <a:schemeClr val="tx1"/>
                </a:solidFill>
                <a:sym typeface="+mn-ea"/>
              </a:rPr>
              <a:t>) </a:t>
            </a:r>
            <a:endParaRPr lang="en-GB" sz="2400" dirty="0">
              <a:solidFill>
                <a:schemeClr val="tx1"/>
              </a:solidFill>
              <a:sym typeface="+mn-ea"/>
            </a:endParaRPr>
          </a:p>
          <a:p>
            <a:pPr algn="l"/>
            <a:endParaRPr lang="en-GB" sz="2400" dirty="0">
              <a:solidFill>
                <a:schemeClr val="tx1"/>
              </a:solidFill>
            </a:endParaRPr>
          </a:p>
          <a:p>
            <a:pPr algn="l"/>
            <a:r>
              <a:rPr lang="en-GB" sz="2400" dirty="0">
                <a:solidFill>
                  <a:schemeClr val="tx1"/>
                </a:solidFill>
              </a:rPr>
              <a:t>Secretary:	Cheng Li (</a:t>
            </a:r>
            <a:r>
              <a:rPr lang="en-GB" sz="2400" dirty="0">
                <a:solidFill>
                  <a:schemeClr val="tx1"/>
                </a:solidFill>
                <a:hlinkClick r:id="rId4"/>
              </a:rPr>
              <a:t>c.l@huawei.com</a:t>
            </a:r>
            <a:r>
              <a:rPr lang="en-GB" sz="2400" dirty="0">
                <a:solidFill>
                  <a:schemeClr val="tx1"/>
                </a:solidFill>
              </a:rPr>
              <a:t>) </a:t>
            </a:r>
            <a:endParaRPr lang="en-GB" sz="2400" dirty="0">
              <a:solidFill>
                <a:schemeClr val="tx1"/>
              </a:solidFill>
            </a:endParaRPr>
          </a:p>
          <a:p>
            <a:pPr algn="l"/>
            <a:r>
              <a:rPr lang="en-GB" sz="2400" dirty="0">
                <a:solidFill>
                  <a:schemeClr val="tx1"/>
                </a:solidFill>
              </a:rPr>
              <a:t>AD:	 Jim Guichard (</a:t>
            </a:r>
            <a:r>
              <a:rPr lang="en-GB" sz="2400" dirty="0">
                <a:solidFill>
                  <a:schemeClr val="tx1"/>
                </a:solidFill>
                <a:hlinkClick r:id="rId5"/>
              </a:rPr>
              <a:t>james.n.guichard@futurewei.com</a:t>
            </a:r>
            <a:r>
              <a:rPr lang="en-GB" sz="2400" dirty="0">
                <a:solidFill>
                  <a:schemeClr val="tx1"/>
                </a:solidFill>
              </a:rPr>
              <a:t>)</a:t>
            </a:r>
            <a:endParaRPr lang="en-US" sz="2400" dirty="0">
              <a:solidFill>
                <a:schemeClr val="tx1"/>
              </a:solidFill>
            </a:endParaRPr>
          </a:p>
        </p:txBody>
      </p:sp>
      <p:pic>
        <p:nvPicPr>
          <p:cNvPr id="3" name="Graphic 2"/>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715" y="0"/>
            <a:ext cx="1886400" cy="1080000"/>
          </a:xfrm>
          <a:prstGeom prst="rect">
            <a:avLst/>
          </a:prstGeom>
        </p:spPr>
      </p:pic>
      <p:sp>
        <p:nvSpPr>
          <p:cNvPr id="2" name="TextBox 1"/>
          <p:cNvSpPr txBox="1"/>
          <p:nvPr/>
        </p:nvSpPr>
        <p:spPr>
          <a:xfrm>
            <a:off x="0" y="6324600"/>
            <a:ext cx="11892915" cy="368300"/>
          </a:xfrm>
          <a:prstGeom prst="rect">
            <a:avLst/>
          </a:prstGeom>
          <a:noFill/>
        </p:spPr>
        <p:txBody>
          <a:bodyPr wrap="square" rtlCol="0">
            <a:spAutoFit/>
          </a:bodyPr>
          <a:lstStyle/>
          <a:p>
            <a:pPr algn="ctr"/>
            <a:r>
              <a:rPr lang="en-GB" b="1" dirty="0">
                <a:solidFill>
                  <a:srgbClr val="FF0000"/>
                </a:solidFill>
              </a:rPr>
              <a:t>THIS MEETING WILL BE RECORDED</a:t>
            </a:r>
            <a:endParaRPr lang="en-GB" b="1" dirty="0">
              <a:solidFill>
                <a:srgbClr val="FF0000"/>
              </a:solidFill>
            </a:endParaRPr>
          </a:p>
        </p:txBody>
      </p:sp>
      <p:pic>
        <p:nvPicPr>
          <p:cNvPr id="4" name="图片 3"/>
          <p:cNvPicPr>
            <a:picLocks noChangeAspect="1"/>
          </p:cNvPicPr>
          <p:nvPr/>
        </p:nvPicPr>
        <p:blipFill>
          <a:blip r:embed="rId8"/>
          <a:stretch>
            <a:fillRect/>
          </a:stretch>
        </p:blipFill>
        <p:spPr>
          <a:xfrm>
            <a:off x="9144000" y="3124200"/>
            <a:ext cx="2452370" cy="3057525"/>
          </a:xfrm>
          <a:prstGeom prst="rect">
            <a:avLst/>
          </a:prstGeom>
        </p:spPr>
      </p:pic>
      <p:sp>
        <p:nvSpPr>
          <p:cNvPr id="5" name="TextBox 4"/>
          <p:cNvSpPr txBox="1"/>
          <p:nvPr/>
        </p:nvSpPr>
        <p:spPr>
          <a:xfrm>
            <a:off x="9144000" y="6107668"/>
            <a:ext cx="2438400" cy="369332"/>
          </a:xfrm>
          <a:prstGeom prst="rect">
            <a:avLst/>
          </a:prstGeom>
          <a:noFill/>
        </p:spPr>
        <p:txBody>
          <a:bodyPr wrap="square" rtlCol="0">
            <a:spAutoFit/>
          </a:bodyPr>
          <a:lstStyle/>
          <a:p>
            <a:pPr algn="ctr"/>
            <a:r>
              <a:rPr lang="en-GB" dirty="0"/>
              <a:t>6</a:t>
            </a:r>
            <a:r>
              <a:rPr lang="en-GB" baseline="30000" dirty="0"/>
              <a:t>th</a:t>
            </a:r>
            <a:r>
              <a:rPr lang="en-GB" dirty="0"/>
              <a:t> Meeting of CATS WG</a:t>
            </a:r>
            <a:endParaRPr lang="en-GB"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graphicFrame>
        <p:nvGraphicFramePr>
          <p:cNvPr id="6" name="Table 6"/>
          <p:cNvGraphicFramePr>
            <a:graphicFrameLocks noGrp="1"/>
          </p:cNvGraphicFramePr>
          <p:nvPr>
            <p:custDataLst>
              <p:tags r:id="rId1"/>
            </p:custDataLst>
          </p:nvPr>
        </p:nvGraphicFramePr>
        <p:xfrm>
          <a:off x="178820" y="1066800"/>
          <a:ext cx="11529559" cy="5324430"/>
        </p:xfrm>
        <a:graphic>
          <a:graphicData uri="http://schemas.openxmlformats.org/drawingml/2006/table">
            <a:tbl>
              <a:tblPr firstRow="1" bandRow="1">
                <a:tableStyleId>{0660B408-B3CF-4A94-85FC-2B1E0A45F4A2}</a:tableStyleId>
              </a:tblPr>
              <a:tblGrid>
                <a:gridCol w="537331"/>
                <a:gridCol w="778419"/>
                <a:gridCol w="970250"/>
                <a:gridCol w="7910585"/>
                <a:gridCol w="1332974"/>
              </a:tblGrid>
              <a:tr h="335280">
                <a:tc>
                  <a:txBody>
                    <a:bodyPr/>
                    <a:lstStyle/>
                    <a:p>
                      <a:r>
                        <a:rPr lang="en-GB" sz="1600" dirty="0"/>
                        <a:t>Slot</a:t>
                      </a:r>
                      <a:endParaRPr lang="en-GB" sz="1600" dirty="0"/>
                    </a:p>
                  </a:txBody>
                  <a:tcPr/>
                </a:tc>
                <a:tc>
                  <a:txBody>
                    <a:bodyPr/>
                    <a:lstStyle/>
                    <a:p>
                      <a:r>
                        <a:rPr lang="en-GB" sz="1600" dirty="0"/>
                        <a:t>Start</a:t>
                      </a:r>
                      <a:endParaRPr lang="en-GB" sz="1600" dirty="0"/>
                    </a:p>
                  </a:txBody>
                  <a:tcPr/>
                </a:tc>
                <a:tc>
                  <a:txBody>
                    <a:bodyPr/>
                    <a:lstStyle/>
                    <a:p>
                      <a:r>
                        <a:rPr lang="en-GB" sz="1600" dirty="0"/>
                        <a:t>Duration</a:t>
                      </a:r>
                      <a:endParaRPr lang="en-GB" sz="1600" dirty="0"/>
                    </a:p>
                  </a:txBody>
                  <a:tcPr/>
                </a:tc>
                <a:tc>
                  <a:txBody>
                    <a:bodyPr/>
                    <a:lstStyle/>
                    <a:p>
                      <a:r>
                        <a:rPr lang="en-GB" sz="1600"/>
                        <a:t>Information</a:t>
                      </a:r>
                      <a:endParaRPr lang="en-GB" sz="1600" dirty="0"/>
                    </a:p>
                  </a:txBody>
                  <a:tcPr/>
                </a:tc>
                <a:tc>
                  <a:txBody>
                    <a:bodyPr/>
                    <a:lstStyle/>
                    <a:p>
                      <a:r>
                        <a:rPr lang="en-GB" sz="1600" dirty="0"/>
                        <a:t>Presenter</a:t>
                      </a:r>
                      <a:endParaRPr lang="en-GB" sz="1600" dirty="0"/>
                    </a:p>
                  </a:txBody>
                  <a:tcPr/>
                </a:tc>
              </a:tr>
              <a:tr h="274320">
                <a:tc>
                  <a:txBody>
                    <a:bodyPr/>
                    <a:lstStyle/>
                    <a:p>
                      <a:r>
                        <a:rPr lang="en-GB" sz="1400" dirty="0"/>
                        <a:t>1</a:t>
                      </a:r>
                      <a:endParaRPr lang="en-GB" sz="1400" dirty="0"/>
                    </a:p>
                  </a:txBody>
                  <a:tcPr marT="36000" marB="36000" anchor="ctr"/>
                </a:tc>
                <a:tc>
                  <a:txBody>
                    <a:bodyPr/>
                    <a:lstStyle/>
                    <a:p>
                      <a:r>
                        <a:rPr lang="en-US" altLang="en-GB" sz="1400" dirty="0"/>
                        <a:t>13:00</a:t>
                      </a:r>
                      <a:endParaRPr lang="en-US" altLang="en-GB" sz="1400" dirty="0"/>
                    </a:p>
                  </a:txBody>
                  <a:tcPr marT="36000" marB="36000" anchor="ctr"/>
                </a:tc>
                <a:tc>
                  <a:txBody>
                    <a:bodyPr/>
                    <a:lstStyle/>
                    <a:p>
                      <a:r>
                        <a:rPr lang="en-GB" sz="1400"/>
                        <a:t>5 mins</a:t>
                      </a:r>
                      <a:endParaRPr lang="en-GB" sz="1400" dirty="0"/>
                    </a:p>
                  </a:txBody>
                  <a:tcPr marT="36000" marB="36000" anchor="ctr"/>
                </a:tc>
                <a:tc>
                  <a:txBody>
                    <a:bodyPr/>
                    <a:lstStyle/>
                    <a:p>
                      <a:r>
                        <a:rPr lang="en-GB" sz="1400" b="1"/>
                        <a:t>Title</a:t>
                      </a:r>
                      <a:r>
                        <a:rPr lang="en-GB" sz="1400"/>
                        <a:t>:	</a:t>
                      </a:r>
                      <a:r>
                        <a:rPr lang="en-GB" sz="1400" b="0" i="0" kern="1200">
                          <a:solidFill>
                            <a:schemeClr val="dk1"/>
                          </a:solidFill>
                          <a:effectLst/>
                          <a:latin typeface="+mn-lt"/>
                          <a:ea typeface="+mn-ea"/>
                          <a:cs typeface="+mn-cs"/>
                        </a:rPr>
                        <a:t>Meeting admin</a:t>
                      </a:r>
                      <a:endParaRPr lang="en-GB" sz="1400" dirty="0"/>
                    </a:p>
                  </a:txBody>
                  <a:tcPr marT="36000" marB="36000" anchor="ctr"/>
                </a:tc>
                <a:tc>
                  <a:txBody>
                    <a:bodyPr/>
                    <a:lstStyle/>
                    <a:p>
                      <a:r>
                        <a:rPr lang="en-GB" sz="1400" dirty="0"/>
                        <a:t>Chairs</a:t>
                      </a:r>
                      <a:endParaRPr lang="en-GB" sz="1400" dirty="0"/>
                    </a:p>
                  </a:txBody>
                  <a:tcPr marT="36000" marB="36000" anchor="ctr"/>
                </a:tc>
              </a:tr>
              <a:tr h="217170">
                <a:tc>
                  <a:txBody>
                    <a:bodyPr/>
                    <a:lstStyle/>
                    <a:p>
                      <a:r>
                        <a:rPr lang="en-GB" altLang="en-GB" sz="1400" dirty="0"/>
                        <a:t>2</a:t>
                      </a:r>
                      <a:endParaRPr lang="en-GB" altLang="en-GB" sz="1400" dirty="0"/>
                    </a:p>
                  </a:txBody>
                  <a:tcPr marT="36000" marB="36000" anchor="ctr">
                    <a:solidFill>
                      <a:srgbClr val="FFC000"/>
                    </a:solidFill>
                  </a:tcPr>
                </a:tc>
                <a:tc>
                  <a:txBody>
                    <a:bodyPr/>
                    <a:lstStyle/>
                    <a:p>
                      <a:r>
                        <a:rPr lang="en-US" altLang="en-GB" sz="1400" dirty="0"/>
                        <a:t>13:05</a:t>
                      </a:r>
                      <a:endParaRPr lang="en-US" altLang="en-GB" sz="1400" dirty="0"/>
                    </a:p>
                  </a:txBody>
                  <a:tcPr marT="36000" marB="36000" anchor="ctr">
                    <a:solidFill>
                      <a:srgbClr val="FFC000"/>
                    </a:solidFill>
                  </a:tcPr>
                </a:tc>
                <a:tc>
                  <a:txBody>
                    <a:bodyPr/>
                    <a:lstStyle/>
                    <a:p>
                      <a:r>
                        <a:rPr lang="en-GB" sz="1400" dirty="0"/>
                        <a:t>45 mins</a:t>
                      </a:r>
                      <a:endParaRPr lang="en-GB" altLang="en-GB" sz="1400" u="none" dirty="0">
                        <a:sym typeface="+mn-ea"/>
                        <a:hlinkClick r:id="rId2"/>
                      </a:endParaRPr>
                    </a:p>
                  </a:txBody>
                  <a:tcPr marT="36000" marB="36000" anchor="ctr">
                    <a:solidFill>
                      <a:srgbClr val="FFC000"/>
                    </a:solidFill>
                  </a:tcPr>
                </a:tc>
                <a:tc>
                  <a:txBody>
                    <a:bodyPr/>
                    <a:lstStyle/>
                    <a:p>
                      <a:r>
                        <a:rPr lang="en-GB" altLang="en-GB" sz="1400" b="1" u="none" dirty="0">
                          <a:sym typeface="+mn-ea"/>
                        </a:rPr>
                        <a:t>Title</a:t>
                      </a:r>
                      <a:r>
                        <a:rPr lang="en-GB" altLang="en-GB" sz="1400" u="none" dirty="0">
                          <a:sym typeface="+mn-ea"/>
                        </a:rPr>
                        <a:t>: </a:t>
                      </a:r>
                      <a:r>
                        <a:rPr lang="en-US" altLang="en-GB" sz="1400" u="none" dirty="0">
                          <a:sym typeface="+mn-ea"/>
                        </a:rPr>
                        <a:t> </a:t>
                      </a:r>
                      <a:r>
                        <a:rPr lang="en-GB" altLang="en-GB" sz="1400" u="none" dirty="0">
                          <a:sym typeface="+mn-ea"/>
                        </a:rPr>
                        <a:t>CATS Use Cases and Requirements</a:t>
                      </a:r>
                      <a:endParaRPr lang="en-GB" altLang="en-GB" sz="1400" u="none" dirty="0">
                        <a:sym typeface="+mn-ea"/>
                      </a:endParaRPr>
                    </a:p>
                  </a:txBody>
                  <a:tcPr marT="36000" marB="36000" anchor="ctr">
                    <a:solidFill>
                      <a:srgbClr val="FFC000"/>
                    </a:solidFill>
                  </a:tcPr>
                </a:tc>
                <a:tc>
                  <a:txBody>
                    <a:bodyPr/>
                    <a:lstStyle/>
                    <a:p>
                      <a:endParaRPr lang="en-GB" altLang="en-GB" sz="1400" u="none" dirty="0">
                        <a:sym typeface="+mn-ea"/>
                        <a:hlinkClick r:id="rId2"/>
                      </a:endParaRPr>
                    </a:p>
                  </a:txBody>
                  <a:tcPr marT="36000" marB="36000" anchor="ctr">
                    <a:solidFill>
                      <a:srgbClr val="FFC000"/>
                    </a:solidFill>
                  </a:tcPr>
                </a:tc>
              </a:tr>
              <a:tr h="499110">
                <a:tc>
                  <a:txBody>
                    <a:bodyPr/>
                    <a:lstStyle/>
                    <a:p>
                      <a:r>
                        <a:rPr lang="en-GB" altLang="en-GB" sz="1400" dirty="0"/>
                        <a:t>2.1</a:t>
                      </a:r>
                      <a:endParaRPr lang="en-GB" altLang="en-GB" sz="1400" dirty="0"/>
                    </a:p>
                  </a:txBody>
                  <a:tcPr marT="36000" marB="36000" anchor="ctr"/>
                </a:tc>
                <a:tc>
                  <a:txBody>
                    <a:bodyPr/>
                    <a:lstStyle/>
                    <a:p>
                      <a:r>
                        <a:rPr lang="en-US" altLang="en-GB" sz="1400" dirty="0"/>
                        <a:t>13:05</a:t>
                      </a:r>
                      <a:endParaRPr lang="en-US" altLang="en-GB" sz="1400" dirty="0"/>
                    </a:p>
                  </a:txBody>
                  <a:tcPr marT="36000" marB="36000" anchor="ctr"/>
                </a:tc>
                <a:tc>
                  <a:txBody>
                    <a:bodyPr/>
                    <a:lstStyle/>
                    <a:p>
                      <a:r>
                        <a:rPr lang="en-US" altLang="en-GB" sz="1400"/>
                        <a:t>10</a:t>
                      </a:r>
                      <a:r>
                        <a:rPr lang="en-GB" sz="1400"/>
                        <a:t> mins</a:t>
                      </a:r>
                      <a:endParaRPr lang="en-GB" altLang="en-GB" sz="1400" dirty="0">
                        <a:sym typeface="+mn-ea"/>
                        <a:hlinkClick r:id="rId2"/>
                      </a:endParaRPr>
                    </a:p>
                  </a:txBody>
                  <a:tcPr marT="36000" marB="36000" anchor="ctr"/>
                </a:tc>
                <a:tc>
                  <a:txBody>
                    <a:bodyPr/>
                    <a:lstStyle/>
                    <a:p>
                      <a:r>
                        <a:rPr lang="en-GB" sz="1400" b="1"/>
                        <a:t>Title</a:t>
                      </a:r>
                      <a:r>
                        <a:rPr lang="en-GB" sz="1400"/>
                        <a:t>:	Status update</a:t>
                      </a:r>
                      <a:endParaRPr lang="en-GB" sz="1400"/>
                    </a:p>
                    <a:p>
                      <a:r>
                        <a:rPr lang="en-GB" sz="1400" b="1">
                          <a:sym typeface="+mn-ea"/>
                        </a:rPr>
                        <a:t>Draft</a:t>
                      </a:r>
                      <a:r>
                        <a:rPr lang="en-GB" sz="1400">
                          <a:sym typeface="+mn-ea"/>
                        </a:rPr>
                        <a:t>: </a:t>
                      </a:r>
                      <a:r>
                        <a:rPr lang="sv-SE" sz="1400">
                          <a:sym typeface="+mn-ea"/>
                          <a:hlinkClick r:id="rId2"/>
                        </a:rPr>
                        <a:t>https://datatracker.ietf.org/doc/draft-ietf-cats-usecases-requirements/</a:t>
                      </a:r>
                      <a:r>
                        <a:rPr lang="sv-SE" sz="1400">
                          <a:sym typeface="+mn-ea"/>
                        </a:rPr>
                        <a:t> </a:t>
                      </a:r>
                      <a:endParaRPr lang="en-GB" altLang="en-GB" sz="1400" dirty="0">
                        <a:sym typeface="+mn-ea"/>
                        <a:hlinkClick r:id="rId2"/>
                      </a:endParaRPr>
                    </a:p>
                  </a:txBody>
                  <a:tcPr marT="36000" marB="36000" anchor="ctr"/>
                </a:tc>
                <a:tc>
                  <a:txBody>
                    <a:bodyPr/>
                    <a:lstStyle/>
                    <a:p>
                      <a:r>
                        <a:rPr lang="en-GB" altLang="en-GB" sz="1400" dirty="0">
                          <a:sym typeface="+mn-ea"/>
                        </a:rPr>
                        <a:t>Kehan Yao</a:t>
                      </a:r>
                      <a:endParaRPr lang="en-GB" altLang="en-GB" sz="1400" dirty="0">
                        <a:sym typeface="+mn-ea"/>
                        <a:hlinkClick r:id="rId2"/>
                      </a:endParaRPr>
                    </a:p>
                  </a:txBody>
                  <a:tcPr marT="36000" marB="36000" anchor="ctr"/>
                </a:tc>
              </a:tr>
              <a:tr h="499110">
                <a:tc>
                  <a:txBody>
                    <a:bodyPr/>
                    <a:lstStyle/>
                    <a:p>
                      <a:r>
                        <a:rPr lang="en-US" altLang="en-GB" sz="1400" dirty="0"/>
                        <a:t>2.2</a:t>
                      </a:r>
                      <a:endParaRPr lang="en-US" altLang="en-GB" sz="1400" dirty="0"/>
                    </a:p>
                  </a:txBody>
                  <a:tcPr marT="36000" marB="36000" anchor="ctr"/>
                </a:tc>
                <a:tc>
                  <a:txBody>
                    <a:bodyPr/>
                    <a:lstStyle/>
                    <a:p>
                      <a:r>
                        <a:rPr lang="en-US" altLang="en-GB" sz="1400" dirty="0"/>
                        <a:t>13:15</a:t>
                      </a:r>
                      <a:endParaRPr lang="en-US" altLang="en-GB" sz="1400" dirty="0"/>
                    </a:p>
                  </a:txBody>
                  <a:tcPr marT="36000" marB="36000" anchor="ctr"/>
                </a:tc>
                <a:tc>
                  <a:txBody>
                    <a:bodyPr/>
                    <a:lstStyle/>
                    <a:p>
                      <a:r>
                        <a:rPr lang="en-GB" sz="1400" dirty="0"/>
                        <a:t>1</a:t>
                      </a:r>
                      <a:r>
                        <a:rPr lang="en-US" altLang="en-GB" sz="1400" dirty="0"/>
                        <a:t>5</a:t>
                      </a:r>
                      <a:r>
                        <a:rPr lang="en-GB" sz="1400" dirty="0"/>
                        <a:t> mins</a:t>
                      </a:r>
                      <a:endParaRPr lang="en-GB" sz="1400" b="0" i="0" kern="1200" dirty="0">
                        <a:solidFill>
                          <a:schemeClr val="dk1"/>
                        </a:solidFill>
                        <a:effectLst/>
                        <a:latin typeface="+mn-lt"/>
                        <a:ea typeface="+mn-ea"/>
                        <a:cs typeface="+mn-cs"/>
                        <a:hlinkClick r:id="rId3"/>
                      </a:endParaRPr>
                    </a:p>
                  </a:txBody>
                  <a:tcPr marT="36000" marB="36000" anchor="ctr"/>
                </a:tc>
                <a:tc>
                  <a:txBody>
                    <a:bodyPr/>
                    <a:lstStyle/>
                    <a:p>
                      <a:r>
                        <a:rPr lang="en-GB" sz="1400" b="1" dirty="0"/>
                        <a:t>Title</a:t>
                      </a:r>
                      <a:r>
                        <a:rPr lang="en-GB" sz="1400" dirty="0"/>
                        <a:t>:	Clarify the requirements and how these are derived/applicable to the various Use Cases</a:t>
                      </a:r>
                      <a:endParaRPr lang="en-GB" sz="1400" dirty="0"/>
                    </a:p>
                    <a:p>
                      <a:r>
                        <a:rPr lang="en-GB" sz="1400" b="1" dirty="0"/>
                        <a:t>Draft</a:t>
                      </a:r>
                      <a:r>
                        <a:rPr lang="en-GB" sz="1400" dirty="0"/>
                        <a:t>:</a:t>
                      </a:r>
                      <a:r>
                        <a:rPr lang="en-GB" altLang="en-GB" sz="1400" dirty="0"/>
                        <a:t> </a:t>
                      </a:r>
                      <a:r>
                        <a:rPr lang="en-GB" altLang="en-GB" sz="1400" dirty="0">
                          <a:hlinkClick r:id="rId2"/>
                        </a:rPr>
                        <a:t>https://datatracker.ietf.org/doc/draft-ietf-cats-usecases-requirements/</a:t>
                      </a:r>
                      <a:r>
                        <a:rPr lang="en-GB" altLang="en-GB" sz="1400" dirty="0"/>
                        <a:t> </a:t>
                      </a:r>
                      <a:endParaRPr lang="en-GB" sz="1400" b="0" i="0" kern="1200" dirty="0">
                        <a:solidFill>
                          <a:schemeClr val="dk1"/>
                        </a:solidFill>
                        <a:effectLst/>
                        <a:latin typeface="+mn-lt"/>
                        <a:ea typeface="+mn-ea"/>
                        <a:cs typeface="+mn-cs"/>
                        <a:hlinkClick r:id="rId3"/>
                      </a:endParaRPr>
                    </a:p>
                  </a:txBody>
                  <a:tcPr marT="36000" marB="36000" anchor="ctr"/>
                </a:tc>
                <a:tc>
                  <a:txBody>
                    <a:bodyPr/>
                    <a:lstStyle/>
                    <a:p>
                      <a:r>
                        <a:rPr lang="en-GB" altLang="en-GB" sz="1400" dirty="0">
                          <a:sym typeface="+mn-ea"/>
                        </a:rPr>
                        <a:t>Kehan Yao</a:t>
                      </a:r>
                      <a:endParaRPr lang="en-GB" sz="1400" b="0" i="0" kern="1200" dirty="0">
                        <a:solidFill>
                          <a:schemeClr val="dk1"/>
                        </a:solidFill>
                        <a:effectLst/>
                        <a:latin typeface="+mn-lt"/>
                        <a:ea typeface="+mn-ea"/>
                        <a:cs typeface="+mn-cs"/>
                      </a:endParaRPr>
                    </a:p>
                  </a:txBody>
                  <a:tcPr marT="36000" marB="36000" anchor="ctr"/>
                </a:tc>
              </a:tr>
              <a:tr h="1009650">
                <a:tc>
                  <a:txBody>
                    <a:bodyPr/>
                    <a:lstStyle/>
                    <a:p>
                      <a:r>
                        <a:rPr lang="en-US" altLang="en-GB" sz="1400" dirty="0"/>
                        <a:t>2.3</a:t>
                      </a:r>
                      <a:endParaRPr lang="en-US" altLang="en-GB" sz="1400" dirty="0"/>
                    </a:p>
                  </a:txBody>
                  <a:tcPr marT="36000" marB="36000" anchor="ctr"/>
                </a:tc>
                <a:tc>
                  <a:txBody>
                    <a:bodyPr/>
                    <a:lstStyle/>
                    <a:p>
                      <a:r>
                        <a:rPr lang="en-US" altLang="en-GB" sz="1400" dirty="0"/>
                        <a:t>13:30</a:t>
                      </a:r>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0 mins</a:t>
                      </a:r>
                      <a:endParaRPr lang="en-GB" sz="1400" b="0" i="0" kern="1200" dirty="0">
                        <a:solidFill>
                          <a:schemeClr val="dk1"/>
                        </a:solidFill>
                        <a:effectLst/>
                        <a:latin typeface="+mn-lt"/>
                        <a:ea typeface="+mn-ea"/>
                        <a:cs typeface="+mn-cs"/>
                        <a:hlinkClick r:id="rId3"/>
                      </a:endParaRPr>
                    </a:p>
                  </a:txBody>
                  <a:tcPr marT="36000" marB="36000" anchor="ctr"/>
                </a:tc>
                <a:tc>
                  <a:txBody>
                    <a:bodyPr/>
                    <a:lstStyle/>
                    <a:p>
                      <a:r>
                        <a:rPr lang="en-GB" sz="1400" b="1" dirty="0"/>
                        <a:t>Title</a:t>
                      </a:r>
                      <a:r>
                        <a:rPr lang="en-GB" sz="1400" dirty="0"/>
                        <a:t>:	Discussion about how use cases in I-Ds are overlapping with existing UCs/have to be captured</a:t>
                      </a:r>
                      <a:endParaRPr lang="en-GB" sz="1400" dirty="0"/>
                    </a:p>
                    <a:p>
                      <a:r>
                        <a:rPr lang="en-GB" sz="1400" b="1" dirty="0"/>
                        <a:t>Draft</a:t>
                      </a:r>
                      <a:r>
                        <a:rPr lang="en-GB" sz="1400" dirty="0"/>
                        <a:t>:</a:t>
                      </a:r>
                      <a:r>
                        <a:rPr lang="en-GB" altLang="en-GB" sz="1400" dirty="0"/>
                        <a:t> </a:t>
                      </a:r>
                      <a:r>
                        <a:rPr lang="en-GB" altLang="en-GB" sz="1400" dirty="0">
                          <a:hlinkClick r:id="rId4"/>
                        </a:rPr>
                        <a:t>https://datatracker.ietf.org/doc/draft-jeong-cats-its-use-cases/</a:t>
                      </a:r>
                      <a:r>
                        <a:rPr lang="en-GB" altLang="en-GB" sz="1400" dirty="0"/>
                        <a:t> </a:t>
                      </a:r>
                      <a:r>
                        <a:rPr lang="en-US" altLang="en-GB" sz="1400" dirty="0"/>
                        <a:t>                   5mins</a:t>
                      </a:r>
                      <a:endParaRPr lang="en-GB" altLang="en-GB" sz="1400" dirty="0"/>
                    </a:p>
                    <a:p>
                      <a:r>
                        <a:rPr lang="en-GB" sz="1400" b="1" dirty="0">
                          <a:sym typeface="+mn-ea"/>
                        </a:rPr>
                        <a:t>Draft</a:t>
                      </a:r>
                      <a:r>
                        <a:rPr lang="en-GB" sz="1400" dirty="0">
                          <a:sym typeface="+mn-ea"/>
                        </a:rPr>
                        <a:t>:</a:t>
                      </a:r>
                      <a:r>
                        <a:rPr lang="en-GB" altLang="en-GB" sz="1400" dirty="0">
                          <a:sym typeface="+mn-ea"/>
                        </a:rPr>
                        <a:t> </a:t>
                      </a:r>
                      <a:r>
                        <a:rPr lang="en-GB" sz="1400" b="0" i="0" kern="1200" dirty="0">
                          <a:solidFill>
                            <a:schemeClr val="dk1"/>
                          </a:solidFill>
                          <a:effectLst/>
                          <a:latin typeface="+mn-lt"/>
                          <a:ea typeface="+mn-ea"/>
                          <a:cs typeface="+mn-cs"/>
                          <a:hlinkClick r:id="rId3"/>
                        </a:rPr>
                        <a:t>https://datatracker.ietf.org/doc/draft-jiang-cats-usecase-5gedge/</a:t>
                      </a:r>
                      <a:r>
                        <a:rPr lang="en-US" altLang="en-GB" sz="1400" dirty="0">
                          <a:sym typeface="+mn-ea"/>
                        </a:rPr>
                        <a:t>                5mins</a:t>
                      </a:r>
                      <a:endParaRPr lang="en-GB" sz="1400" b="0" i="0" kern="1200" dirty="0">
                        <a:solidFill>
                          <a:schemeClr val="dk1"/>
                        </a:solidFill>
                        <a:effectLst/>
                        <a:latin typeface="+mn-lt"/>
                        <a:ea typeface="+mn-ea"/>
                        <a:cs typeface="+mn-cs"/>
                        <a:hlinkClick r:id="rId3"/>
                      </a:endParaRPr>
                    </a:p>
                    <a:p>
                      <a:r>
                        <a:rPr lang="en-GB" sz="1400" b="1" dirty="0">
                          <a:sym typeface="+mn-ea"/>
                        </a:rPr>
                        <a:t>Draft</a:t>
                      </a:r>
                      <a:r>
                        <a:rPr lang="en-GB" sz="1400" dirty="0">
                          <a:sym typeface="+mn-ea"/>
                        </a:rPr>
                        <a:t>:</a:t>
                      </a:r>
                      <a:r>
                        <a:rPr lang="en-GB" altLang="en-GB" sz="1400" dirty="0">
                          <a:sym typeface="+mn-ea"/>
                        </a:rPr>
                        <a:t> </a:t>
                      </a:r>
                      <a:r>
                        <a:rPr lang="en-GB" altLang="en-GB" sz="1400" dirty="0">
                          <a:sym typeface="+mn-ea"/>
                          <a:hlinkClick r:id="rId5" action="ppaction://hlinkfile"/>
                        </a:rPr>
                        <a:t>https://datatracker.ietf.org/doc/draft-lcmw-cats-midhaul/</a:t>
                      </a:r>
                      <a:r>
                        <a:rPr lang="en-US" altLang="en-GB" sz="1400" dirty="0">
                          <a:sym typeface="+mn-ea"/>
                        </a:rPr>
                        <a:t>                             5mins</a:t>
                      </a:r>
                      <a:endParaRPr lang="en-US" altLang="en-GB" sz="1400" dirty="0">
                        <a:sym typeface="+mn-ea"/>
                      </a:endParaRPr>
                    </a:p>
                    <a:p>
                      <a:r>
                        <a:rPr lang="en-US" altLang="en-GB" sz="1400" dirty="0">
                          <a:sym typeface="+mn-ea"/>
                        </a:rPr>
                        <a:t>Discussion                                                                                                                              5mins</a:t>
                      </a:r>
                      <a:endParaRPr lang="en-US" altLang="en-GB" sz="1400" dirty="0">
                        <a:sym typeface="+mn-ea"/>
                      </a:endParaRPr>
                    </a:p>
                  </a:txBody>
                  <a:tcPr marT="36000" marB="36000" anchor="ctr"/>
                </a:tc>
                <a:tc>
                  <a:txBody>
                    <a:bodyPr/>
                    <a:lstStyle/>
                    <a:p>
                      <a:r>
                        <a:rPr lang="en-GB" sz="1400" b="0" i="0" kern="1200" dirty="0">
                          <a:solidFill>
                            <a:schemeClr val="dk1"/>
                          </a:solidFill>
                          <a:effectLst/>
                          <a:latin typeface="+mn-lt"/>
                          <a:ea typeface="+mn-ea"/>
                          <a:cs typeface="+mn-cs"/>
                        </a:rPr>
                        <a:t>Jaehoon Jeong</a:t>
                      </a:r>
                      <a:r>
                        <a:rPr lang="en-US" altLang="en-GB" sz="1400" b="0" i="0" kern="1200" dirty="0">
                          <a:solidFill>
                            <a:schemeClr val="dk1"/>
                          </a:solidFill>
                          <a:effectLst/>
                          <a:latin typeface="+mn-lt"/>
                          <a:ea typeface="+mn-ea"/>
                          <a:cs typeface="+mn-cs"/>
                        </a:rPr>
                        <a:t> </a:t>
                      </a:r>
                      <a:endParaRPr lang="en-US" altLang="en-GB" sz="1400" b="0" i="0" kern="1200" dirty="0">
                        <a:solidFill>
                          <a:schemeClr val="dk1"/>
                        </a:solidFill>
                        <a:effectLst/>
                        <a:latin typeface="+mn-lt"/>
                        <a:ea typeface="+mn-ea"/>
                        <a:cs typeface="+mn-cs"/>
                      </a:endParaRPr>
                    </a:p>
                    <a:p>
                      <a:r>
                        <a:rPr lang="en-US" altLang="en-GB" sz="1400" b="0" i="0" kern="1200" dirty="0">
                          <a:solidFill>
                            <a:schemeClr val="dk1"/>
                          </a:solidFill>
                          <a:effectLst/>
                          <a:latin typeface="+mn-lt"/>
                          <a:ea typeface="+mn-ea"/>
                          <a:cs typeface="+mn-cs"/>
                        </a:rPr>
                        <a:t>Tianji Jiang</a:t>
                      </a:r>
                      <a:endParaRPr lang="en-US" altLang="en-GB" sz="1400" b="0" i="0" kern="1200" dirty="0">
                        <a:solidFill>
                          <a:schemeClr val="dk1"/>
                        </a:solidFill>
                        <a:effectLst/>
                        <a:latin typeface="+mn-lt"/>
                        <a:ea typeface="+mn-ea"/>
                        <a:cs typeface="+mn-cs"/>
                      </a:endParaRPr>
                    </a:p>
                    <a:p>
                      <a:r>
                        <a:rPr lang="en-GB" sz="1400" b="0" i="0" kern="1200" dirty="0">
                          <a:solidFill>
                            <a:schemeClr val="dk1"/>
                          </a:solidFill>
                          <a:effectLst/>
                          <a:latin typeface="+mn-lt"/>
                          <a:ea typeface="+mn-ea"/>
                          <a:cs typeface="+mn-cs"/>
                        </a:rPr>
                        <a:t>Luis M.Contreras</a:t>
                      </a:r>
                      <a:endParaRPr lang="en-GB" sz="1400" b="0" i="0" kern="1200" dirty="0">
                        <a:solidFill>
                          <a:schemeClr val="dk1"/>
                        </a:solidFill>
                        <a:effectLst/>
                        <a:latin typeface="+mn-lt"/>
                        <a:ea typeface="+mn-ea"/>
                        <a:cs typeface="+mn-cs"/>
                      </a:endParaRPr>
                    </a:p>
                    <a:p>
                      <a:r>
                        <a:rPr lang="en-US" altLang="en-GB" sz="1400" b="0" i="0" kern="1200" dirty="0">
                          <a:solidFill>
                            <a:schemeClr val="dk1"/>
                          </a:solidFill>
                          <a:effectLst/>
                          <a:latin typeface="+mn-lt"/>
                          <a:ea typeface="+mn-ea"/>
                          <a:cs typeface="+mn-cs"/>
                        </a:rPr>
                        <a:t>All</a:t>
                      </a:r>
                      <a:endParaRPr lang="en-US" altLang="en-GB" sz="1400" b="0" i="0" kern="1200" dirty="0">
                        <a:solidFill>
                          <a:schemeClr val="dk1"/>
                        </a:solidFill>
                        <a:effectLst/>
                        <a:latin typeface="+mn-lt"/>
                        <a:ea typeface="+mn-ea"/>
                        <a:cs typeface="+mn-cs"/>
                        <a:hlinkClick r:id="rId3"/>
                      </a:endParaRPr>
                    </a:p>
                  </a:txBody>
                  <a:tcPr marT="36000" marB="36000" anchor="ctr"/>
                </a:tc>
              </a:tr>
              <a:tr h="213360">
                <a:tc>
                  <a:txBody>
                    <a:bodyPr/>
                    <a:lstStyle/>
                    <a:p>
                      <a:r>
                        <a:rPr lang="en-GB" altLang="en-GB" sz="1400" dirty="0"/>
                        <a:t>3</a:t>
                      </a:r>
                      <a:endParaRPr lang="en-GB" altLang="en-GB" sz="1400" dirty="0"/>
                    </a:p>
                  </a:txBody>
                  <a:tcPr marT="36000" marB="36000" anchor="ctr">
                    <a:solidFill>
                      <a:schemeClr val="accent1">
                        <a:lumMod val="20000"/>
                        <a:lumOff val="80000"/>
                      </a:schemeClr>
                    </a:solidFill>
                  </a:tcPr>
                </a:tc>
                <a:tc>
                  <a:txBody>
                    <a:bodyPr/>
                    <a:lstStyle/>
                    <a:p>
                      <a:r>
                        <a:rPr lang="en-US" altLang="en-GB" sz="1400" dirty="0"/>
                        <a:t>13:50</a:t>
                      </a:r>
                      <a:endParaRPr lang="en-US" altLang="en-GB" sz="1400" dirty="0"/>
                    </a:p>
                  </a:txBody>
                  <a:tcPr marT="36000" marB="36000" anchor="ctr">
                    <a:solidFill>
                      <a:schemeClr val="accent1">
                        <a:lumMod val="20000"/>
                        <a:lumOff val="80000"/>
                      </a:schemeClr>
                    </a:solidFill>
                  </a:tcPr>
                </a:tc>
                <a:tc>
                  <a:txBody>
                    <a:bodyPr/>
                    <a:lstStyle/>
                    <a:p>
                      <a:r>
                        <a:rPr lang="en-GB" sz="1400" dirty="0"/>
                        <a:t>1</a:t>
                      </a:r>
                      <a:r>
                        <a:rPr lang="en-US" altLang="en-GB" sz="1400" dirty="0"/>
                        <a:t>5</a:t>
                      </a:r>
                      <a:r>
                        <a:rPr lang="en-GB" sz="1400" dirty="0"/>
                        <a:t> mins</a:t>
                      </a:r>
                      <a:endParaRPr lang="en-GB" altLang="en-GB" sz="1400" u="none" dirty="0">
                        <a:sym typeface="+mn-ea"/>
                        <a:hlinkClick r:id="rId2"/>
                      </a:endParaRPr>
                    </a:p>
                  </a:txBody>
                  <a:tcPr marT="36000" marB="36000" anchor="ctr">
                    <a:solidFill>
                      <a:schemeClr val="accent1">
                        <a:lumMod val="20000"/>
                        <a:lumOff val="80000"/>
                      </a:schemeClr>
                    </a:solidFill>
                  </a:tcPr>
                </a:tc>
                <a:tc>
                  <a:txBody>
                    <a:bodyPr/>
                    <a:lstStyle/>
                    <a:p>
                      <a:r>
                        <a:rPr lang="en-GB" altLang="en-GB" sz="1400" b="1" u="none" dirty="0">
                          <a:sym typeface="+mn-ea"/>
                        </a:rPr>
                        <a:t>Title</a:t>
                      </a:r>
                      <a:r>
                        <a:rPr lang="en-GB" altLang="en-GB" sz="1400" u="none" dirty="0">
                          <a:sym typeface="+mn-ea"/>
                        </a:rPr>
                        <a:t>: CATS Framework</a:t>
                      </a:r>
                      <a:endParaRPr lang="en-GB" altLang="en-GB" sz="1400" u="none" dirty="0">
                        <a:sym typeface="+mn-ea"/>
                      </a:endParaRPr>
                    </a:p>
                    <a:p>
                      <a:r>
                        <a:rPr lang="en-GB" sz="1400" b="1" dirty="0">
                          <a:sym typeface="+mn-ea"/>
                        </a:rPr>
                        <a:t>Draft</a:t>
                      </a:r>
                      <a:r>
                        <a:rPr lang="en-GB" sz="1400" dirty="0">
                          <a:sym typeface="+mn-ea"/>
                        </a:rPr>
                        <a:t>: </a:t>
                      </a:r>
                      <a:r>
                        <a:rPr lang="sv-SE" sz="1400" dirty="0">
                          <a:sym typeface="+mn-ea"/>
                          <a:hlinkClick r:id="rId6"/>
                        </a:rPr>
                        <a:t>https://datatracker.ietf.org/doc/draft-ietf-cats-framework/</a:t>
                      </a:r>
                      <a:r>
                        <a:rPr lang="sv-SE" sz="1400" dirty="0">
                          <a:sym typeface="+mn-ea"/>
                        </a:rPr>
                        <a:t> </a:t>
                      </a:r>
                      <a:endParaRPr lang="en-GB" altLang="en-GB" sz="1400" u="none" dirty="0">
                        <a:sym typeface="+mn-ea"/>
                        <a:hlinkClick r:id="rId2"/>
                      </a:endParaRPr>
                    </a:p>
                  </a:txBody>
                  <a:tcPr marT="36000" marB="36000" anchor="ctr">
                    <a:solidFill>
                      <a:schemeClr val="accent1">
                        <a:lumMod val="20000"/>
                        <a:lumOff val="80000"/>
                      </a:schemeClr>
                    </a:solidFill>
                  </a:tcPr>
                </a:tc>
                <a:tc>
                  <a:txBody>
                    <a:bodyPr/>
                    <a:lstStyle/>
                    <a:p>
                      <a:r>
                        <a:rPr lang="en-GB" sz="1400" dirty="0">
                          <a:sym typeface="+mn-ea"/>
                        </a:rPr>
                        <a:t>Cheng Li</a:t>
                      </a:r>
                      <a:endParaRPr lang="en-GB" altLang="en-GB" sz="1400" u="none" dirty="0">
                        <a:sym typeface="+mn-ea"/>
                        <a:hlinkClick r:id="rId2"/>
                      </a:endParaRPr>
                    </a:p>
                  </a:txBody>
                  <a:tcPr marT="36000" marB="36000" anchor="ctr">
                    <a:solidFill>
                      <a:schemeClr val="accent1">
                        <a:lumMod val="20000"/>
                        <a:lumOff val="80000"/>
                      </a:schemeClr>
                    </a:solidFill>
                  </a:tcPr>
                </a:tc>
              </a:tr>
              <a:tr h="262890">
                <a:tc>
                  <a:txBody>
                    <a:bodyPr/>
                    <a:lstStyle/>
                    <a:p>
                      <a:r>
                        <a:rPr lang="en-GB" altLang="en-GB" sz="1400" dirty="0"/>
                        <a:t>4</a:t>
                      </a:r>
                      <a:endParaRPr lang="en-GB" altLang="en-GB" sz="1400" dirty="0"/>
                    </a:p>
                  </a:txBody>
                  <a:tcPr marT="36000" marB="36000" anchor="ctr">
                    <a:solidFill>
                      <a:srgbClr val="FFC000"/>
                    </a:solidFill>
                  </a:tcPr>
                </a:tc>
                <a:tc>
                  <a:txBody>
                    <a:bodyPr/>
                    <a:lstStyle/>
                    <a:p>
                      <a:r>
                        <a:rPr lang="en-US" altLang="en-GB" sz="1400" dirty="0"/>
                        <a:t>14:05</a:t>
                      </a:r>
                      <a:endParaRPr lang="en-US" altLang="en-GB" sz="1400" dirty="0"/>
                    </a:p>
                  </a:txBody>
                  <a:tcPr marT="36000" marB="36000" anchor="ctr">
                    <a:solidFill>
                      <a:srgbClr val="FFC000"/>
                    </a:solidFill>
                  </a:tcPr>
                </a:tc>
                <a:tc>
                  <a:txBody>
                    <a:bodyPr/>
                    <a:lstStyle/>
                    <a:p>
                      <a:r>
                        <a:rPr lang="en-US" altLang="en-GB" sz="1400" dirty="0"/>
                        <a:t>45</a:t>
                      </a:r>
                      <a:r>
                        <a:rPr lang="en-GB" sz="1400" dirty="0"/>
                        <a:t> mins</a:t>
                      </a:r>
                      <a:endParaRPr lang="en-GB" altLang="en-GB" sz="1400" u="none" dirty="0">
                        <a:sym typeface="+mn-ea"/>
                        <a:hlinkClick r:id="rId2"/>
                      </a:endParaRPr>
                    </a:p>
                  </a:txBody>
                  <a:tcPr marT="36000" marB="36000" anchor="ctr">
                    <a:solidFill>
                      <a:srgbClr val="FFC000"/>
                    </a:solidFill>
                  </a:tcPr>
                </a:tc>
                <a:tc>
                  <a:txBody>
                    <a:bodyPr/>
                    <a:lstStyle/>
                    <a:p>
                      <a:r>
                        <a:rPr lang="en-GB" altLang="en-GB" sz="1400" b="1" u="none" dirty="0">
                          <a:sym typeface="+mn-ea"/>
                        </a:rPr>
                        <a:t>Title</a:t>
                      </a:r>
                      <a:r>
                        <a:rPr lang="en-GB" altLang="en-GB" sz="1400" u="none" dirty="0">
                          <a:sym typeface="+mn-ea"/>
                        </a:rPr>
                        <a:t>: </a:t>
                      </a:r>
                      <a:r>
                        <a:rPr lang="en-GB" altLang="en-GB" sz="1400" u="none">
                          <a:sym typeface="+mn-ea"/>
                        </a:rPr>
                        <a:t>CATS Metrics Discussion</a:t>
                      </a:r>
                      <a:endParaRPr lang="en-GB" altLang="en-GB" sz="1400" u="none">
                        <a:sym typeface="+mn-ea"/>
                      </a:endParaRPr>
                    </a:p>
                  </a:txBody>
                  <a:tcPr marT="36000" marB="36000" anchor="ctr">
                    <a:solidFill>
                      <a:srgbClr val="FFC000"/>
                    </a:solidFill>
                  </a:tcPr>
                </a:tc>
                <a:tc>
                  <a:txBody>
                    <a:bodyPr/>
                    <a:lstStyle/>
                    <a:p>
                      <a:endParaRPr lang="en-GB" altLang="en-GB" sz="1400" u="none" dirty="0">
                        <a:sym typeface="+mn-ea"/>
                        <a:hlinkClick r:id="rId2"/>
                      </a:endParaRPr>
                    </a:p>
                  </a:txBody>
                  <a:tcPr marT="36000" marB="36000" anchor="ctr">
                    <a:solidFill>
                      <a:srgbClr val="FFC000"/>
                    </a:solidFill>
                  </a:tcPr>
                </a:tc>
              </a:tr>
              <a:tr h="499110">
                <a:tc>
                  <a:txBody>
                    <a:bodyPr/>
                    <a:lstStyle/>
                    <a:p>
                      <a:r>
                        <a:rPr lang="en-US" altLang="en-GB" sz="1400" dirty="0"/>
                        <a:t>4.1</a:t>
                      </a:r>
                      <a:endParaRPr lang="en-US" altLang="en-GB" sz="1400" dirty="0"/>
                    </a:p>
                  </a:txBody>
                  <a:tcPr marT="36000" marB="36000" anchor="ctr"/>
                </a:tc>
                <a:tc>
                  <a:txBody>
                    <a:bodyPr/>
                    <a:lstStyle/>
                    <a:p>
                      <a:r>
                        <a:rPr lang="en-US" sz="1400" dirty="0"/>
                        <a:t>14:05</a:t>
                      </a:r>
                      <a:endParaRPr lang="en-US" altLang="en-US" sz="1400" dirty="0"/>
                    </a:p>
                  </a:txBody>
                  <a:tcPr marT="36000" marB="36000" anchor="ctr"/>
                </a:tc>
                <a:tc>
                  <a:txBody>
                    <a:bodyPr/>
                    <a:lstStyle/>
                    <a:p>
                      <a:r>
                        <a:rPr lang="en-US" altLang="en-GB" sz="1400" dirty="0"/>
                        <a:t>15</a:t>
                      </a:r>
                      <a:r>
                        <a:rPr lang="en-GB" sz="1400" dirty="0"/>
                        <a:t> mins</a:t>
                      </a:r>
                      <a:endParaRPr lang="en-GB" sz="1400" dirty="0">
                        <a:sym typeface="+mn-ea"/>
                      </a:endParaRPr>
                    </a:p>
                  </a:txBody>
                  <a:tcPr marT="36000" marB="36000" anchor="ctr"/>
                </a:tc>
                <a:tc>
                  <a:txBody>
                    <a:bodyPr/>
                    <a:lstStyle/>
                    <a:p>
                      <a:r>
                        <a:rPr lang="en-GB" sz="1400" b="1" dirty="0"/>
                        <a:t>Title</a:t>
                      </a:r>
                      <a:r>
                        <a:rPr lang="en-GB" sz="1400" dirty="0"/>
                        <a:t>:	CATS Metric Description and Definition</a:t>
                      </a:r>
                      <a:endParaRPr lang="en-GB" sz="1400" dirty="0"/>
                    </a:p>
                    <a:p>
                      <a:r>
                        <a:rPr lang="en-GB" sz="1400" b="1" dirty="0"/>
                        <a:t>Drafts</a:t>
                      </a:r>
                      <a:r>
                        <a:rPr lang="en-GB" sz="1400" dirty="0"/>
                        <a:t>:  </a:t>
                      </a:r>
                      <a:r>
                        <a:rPr lang="en-GB" sz="1400" dirty="0">
                          <a:hlinkClick r:id="rId7"/>
                        </a:rPr>
                        <a:t>https://datatracker.ietf.org/doc/draft-ysl-cats-metric-definition/</a:t>
                      </a:r>
                      <a:r>
                        <a:rPr lang="en-GB" sz="1400" dirty="0"/>
                        <a:t> </a:t>
                      </a:r>
                      <a:endParaRPr lang="en-GB" sz="1400" dirty="0"/>
                    </a:p>
                  </a:txBody>
                  <a:tcPr marT="36000" marB="36000" anchor="ctr"/>
                </a:tc>
                <a:tc>
                  <a:txBody>
                    <a:bodyPr/>
                    <a:lstStyle/>
                    <a:p>
                      <a:r>
                        <a:rPr lang="en-GB" sz="1400" dirty="0">
                          <a:sym typeface="+mn-ea"/>
                        </a:rPr>
                        <a:t>Kehan Yao</a:t>
                      </a:r>
                      <a:endParaRPr lang="en-GB" sz="1400" dirty="0">
                        <a:sym typeface="+mn-ea"/>
                      </a:endParaRPr>
                    </a:p>
                  </a:txBody>
                  <a:tcPr marT="36000" marB="36000" anchor="ctr"/>
                </a:tc>
              </a:tr>
              <a:tr h="499110">
                <a:tc>
                  <a:txBody>
                    <a:bodyPr/>
                    <a:lstStyle/>
                    <a:p>
                      <a:pPr>
                        <a:buNone/>
                      </a:pPr>
                      <a:r>
                        <a:rPr lang="en-US" altLang="en-GB" sz="1400" dirty="0">
                          <a:sym typeface="+mn-ea"/>
                        </a:rPr>
                        <a:t>4.2</a:t>
                      </a:r>
                      <a:endParaRPr lang="en-US" altLang="en-GB" sz="1400" dirty="0"/>
                    </a:p>
                  </a:txBody>
                  <a:tcPr marT="36000" marB="36000" anchor="ctr"/>
                </a:tc>
                <a:tc>
                  <a:txBody>
                    <a:bodyPr/>
                    <a:lstStyle/>
                    <a:p>
                      <a:pPr>
                        <a:buNone/>
                      </a:pPr>
                      <a:r>
                        <a:rPr lang="en-US" altLang="en-US" sz="1400" dirty="0"/>
                        <a:t>14:20</a:t>
                      </a:r>
                      <a:endParaRPr lang="en-US" altLang="en-US" sz="1400" dirty="0"/>
                    </a:p>
                  </a:txBody>
                  <a:tcPr marT="36000" marB="36000" anchor="ctr"/>
                </a:tc>
                <a:tc>
                  <a:txBody>
                    <a:bodyPr/>
                    <a:lstStyle/>
                    <a:p>
                      <a:pPr algn="l"/>
                      <a:r>
                        <a:rPr lang="en-GB" sz="1400" dirty="0"/>
                        <a:t>1</a:t>
                      </a:r>
                      <a:r>
                        <a:rPr lang="en-US" altLang="en-GB" sz="1400" dirty="0"/>
                        <a:t>0</a:t>
                      </a:r>
                      <a:r>
                        <a:rPr lang="en-GB" sz="1400" dirty="0"/>
                        <a:t> mins</a:t>
                      </a:r>
                      <a:endParaRPr lang="en-US" altLang="en-GB" sz="1400" dirty="0">
                        <a:effectLst/>
                        <a:sym typeface="+mn-ea"/>
                        <a:hlinkClick r:id="rId8"/>
                      </a:endParaRPr>
                    </a:p>
                  </a:txBody>
                  <a:tcPr marT="36000" marB="36000" anchor="ctr"/>
                </a:tc>
                <a:tc>
                  <a:txBody>
                    <a:bodyPr/>
                    <a:lstStyle/>
                    <a:p>
                      <a:pPr algn="l"/>
                      <a:r>
                        <a:rPr lang="en-GB" sz="1400" b="1" dirty="0"/>
                        <a:t>Title</a:t>
                      </a:r>
                      <a:r>
                        <a:rPr lang="en-GB" sz="1400" dirty="0"/>
                        <a:t>:	Joint Exposure of Network and Compute Information for Infrastructure-Aware Service Deployment</a:t>
                      </a:r>
                      <a:endParaRPr lang="en-GB" sz="1400" kern="1200" dirty="0">
                        <a:solidFill>
                          <a:schemeClr val="dk1"/>
                        </a:solidFill>
                        <a:effectLst/>
                        <a:latin typeface="+mn-lt"/>
                        <a:ea typeface="+mn-ea"/>
                        <a:cs typeface="+mn-cs"/>
                      </a:endParaRPr>
                    </a:p>
                    <a:p>
                      <a:r>
                        <a:rPr lang="en-GB" sz="1400" b="1" dirty="0"/>
                        <a:t>Draft</a:t>
                      </a:r>
                      <a:r>
                        <a:rPr lang="en-GB" sz="1400" dirty="0"/>
                        <a:t>: </a:t>
                      </a:r>
                      <a:r>
                        <a:rPr lang="en-GB" sz="1400" dirty="0">
                          <a:hlinkClick r:id="rId3"/>
                        </a:rPr>
                        <a:t>https://datatracker.ietf.org/doc/draft-rcr-opsawg-operational-compute-metrics/</a:t>
                      </a:r>
                      <a:r>
                        <a:rPr lang="en-GB" sz="1400" dirty="0"/>
                        <a:t> </a:t>
                      </a:r>
                      <a:endParaRPr lang="en-US" altLang="en-GB" sz="1400" dirty="0">
                        <a:effectLst/>
                        <a:sym typeface="+mn-ea"/>
                        <a:hlinkClick r:id="rId8"/>
                      </a:endParaRPr>
                    </a:p>
                  </a:txBody>
                  <a:tcPr marT="36000" marB="36000" anchor="ctr"/>
                </a:tc>
                <a:tc>
                  <a:txBody>
                    <a:bodyPr/>
                    <a:lstStyle/>
                    <a:p>
                      <a:r>
                        <a:rPr lang="en-US" altLang="en-GB" sz="1400" dirty="0">
                          <a:effectLst/>
                          <a:sym typeface="+mn-ea"/>
                        </a:rPr>
                        <a:t>Jordi Ros Giralt</a:t>
                      </a:r>
                      <a:endParaRPr lang="en-US" altLang="en-GB" sz="1400" dirty="0">
                        <a:effectLst/>
                        <a:sym typeface="+mn-ea"/>
                        <a:hlinkClick r:id="rId8"/>
                      </a:endParaRPr>
                    </a:p>
                  </a:txBody>
                  <a:tcPr marT="36000" marB="36000" anchor="ctr"/>
                </a:tc>
              </a:tr>
              <a:tr h="499110">
                <a:tc>
                  <a:txBody>
                    <a:bodyPr/>
                    <a:lstStyle/>
                    <a:p>
                      <a:r>
                        <a:rPr lang="en-US" altLang="en-GB" sz="1400" dirty="0"/>
                        <a:t>4.3</a:t>
                      </a:r>
                      <a:endParaRPr lang="en-US" altLang="en-GB" sz="1400" dirty="0"/>
                    </a:p>
                  </a:txBody>
                  <a:tcPr marT="36000" marB="36000" anchor="ctr"/>
                </a:tc>
                <a:tc>
                  <a:txBody>
                    <a:bodyPr/>
                    <a:lstStyle/>
                    <a:p>
                      <a:r>
                        <a:rPr lang="en-US" sz="1400" dirty="0"/>
                        <a:t>14:30</a:t>
                      </a:r>
                      <a:endParaRPr lang="en-US" altLang="en-US" sz="1400" dirty="0"/>
                    </a:p>
                  </a:txBody>
                  <a:tcPr marT="36000" marB="36000" anchor="ctr"/>
                </a:tc>
                <a:tc>
                  <a:txBody>
                    <a:bodyPr/>
                    <a:lstStyle/>
                    <a:p>
                      <a:pPr algn="l"/>
                      <a:r>
                        <a:rPr lang="en-US" altLang="en-GB" sz="1400" dirty="0">
                          <a:effectLst/>
                          <a:sym typeface="+mn-ea"/>
                        </a:rPr>
                        <a:t>20mins</a:t>
                      </a:r>
                      <a:endParaRPr lang="en-US" altLang="en-GB" sz="1400" dirty="0">
                        <a:effectLst/>
                        <a:sym typeface="+mn-ea"/>
                      </a:endParaRPr>
                    </a:p>
                  </a:txBody>
                  <a:tcPr marT="36000" marB="36000" anchor="ctr"/>
                </a:tc>
                <a:tc>
                  <a:txBody>
                    <a:bodyPr/>
                    <a:lstStyle/>
                    <a:p>
                      <a:pPr algn="l"/>
                      <a:r>
                        <a:rPr lang="en-US" altLang="en-GB" sz="1400" dirty="0">
                          <a:effectLst/>
                          <a:sym typeface="+mn-ea"/>
                        </a:rPr>
                        <a:t>Plan for the WG</a:t>
                      </a:r>
                      <a:endParaRPr lang="en-US" altLang="en-GB" sz="1400" dirty="0">
                        <a:effectLst/>
                        <a:sym typeface="+mn-ea"/>
                      </a:endParaRPr>
                    </a:p>
                  </a:txBody>
                  <a:tcPr marT="36000" marB="36000" anchor="ctr"/>
                </a:tc>
                <a:tc>
                  <a:txBody>
                    <a:bodyPr/>
                    <a:lstStyle/>
                    <a:p>
                      <a:r>
                        <a:rPr lang="en-US" altLang="en-GB" sz="1400" dirty="0">
                          <a:effectLst/>
                          <a:sym typeface="+mn-ea"/>
                        </a:rPr>
                        <a:t>Chairs and All</a:t>
                      </a:r>
                      <a:endParaRPr lang="en-US" altLang="en-GB" sz="1400" dirty="0">
                        <a:effectLst/>
                        <a:sym typeface="+mn-ea"/>
                      </a:endParaRPr>
                    </a:p>
                  </a:txBody>
                  <a:tcPr marT="36000" marB="36000" anchor="ctr"/>
                </a:tc>
              </a:tr>
            </a:tbl>
          </a:graphicData>
        </a:graphic>
      </p:graphicFrame>
      <p:sp>
        <p:nvSpPr>
          <p:cNvPr id="2" name="Title 1"/>
          <p:cNvSpPr>
            <a:spLocks noGrp="1"/>
          </p:cNvSpPr>
          <p:nvPr>
            <p:ph type="title"/>
          </p:nvPr>
        </p:nvSpPr>
        <p:spPr>
          <a:xfrm>
            <a:off x="457200" y="304800"/>
            <a:ext cx="10698480" cy="462580"/>
          </a:xfrm>
        </p:spPr>
        <p:txBody>
          <a:bodyPr>
            <a:noAutofit/>
          </a:bodyPr>
          <a:lstStyle/>
          <a:p>
            <a:r>
              <a:rPr lang="en-GB" dirty="0"/>
              <a:t>Detailed Agenda</a:t>
            </a:r>
            <a:endParaRPr lang="en-GB" dirty="0"/>
          </a:p>
        </p:txBody>
      </p:sp>
      <p:sp>
        <p:nvSpPr>
          <p:cNvPr id="7"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graphicFrame>
        <p:nvGraphicFramePr>
          <p:cNvPr id="6" name="Table 6"/>
          <p:cNvGraphicFramePr>
            <a:graphicFrameLocks noGrp="1"/>
          </p:cNvGraphicFramePr>
          <p:nvPr>
            <p:custDataLst>
              <p:tags r:id="rId1"/>
            </p:custDataLst>
          </p:nvPr>
        </p:nvGraphicFramePr>
        <p:xfrm>
          <a:off x="178820" y="1066800"/>
          <a:ext cx="11529559" cy="4327770"/>
        </p:xfrm>
        <a:graphic>
          <a:graphicData uri="http://schemas.openxmlformats.org/drawingml/2006/table">
            <a:tbl>
              <a:tblPr firstRow="1" bandRow="1">
                <a:tableStyleId>{0660B408-B3CF-4A94-85FC-2B1E0A45F4A2}</a:tableStyleId>
              </a:tblPr>
              <a:tblGrid>
                <a:gridCol w="537210"/>
                <a:gridCol w="778540"/>
                <a:gridCol w="970250"/>
                <a:gridCol w="7910585"/>
                <a:gridCol w="1332974"/>
              </a:tblGrid>
              <a:tr h="335280">
                <a:tc>
                  <a:txBody>
                    <a:bodyPr/>
                    <a:lstStyle/>
                    <a:p>
                      <a:r>
                        <a:rPr lang="en-GB" sz="1600" dirty="0"/>
                        <a:t>Slot</a:t>
                      </a:r>
                      <a:endParaRPr lang="en-GB" sz="1600" dirty="0"/>
                    </a:p>
                  </a:txBody>
                  <a:tcPr/>
                </a:tc>
                <a:tc>
                  <a:txBody>
                    <a:bodyPr/>
                    <a:lstStyle/>
                    <a:p>
                      <a:r>
                        <a:rPr lang="en-GB" sz="1600" dirty="0"/>
                        <a:t>Start</a:t>
                      </a:r>
                      <a:endParaRPr lang="en-GB" sz="1600" dirty="0"/>
                    </a:p>
                  </a:txBody>
                  <a:tcPr/>
                </a:tc>
                <a:tc>
                  <a:txBody>
                    <a:bodyPr/>
                    <a:lstStyle/>
                    <a:p>
                      <a:r>
                        <a:rPr lang="en-GB" sz="1600" dirty="0"/>
                        <a:t>Duration</a:t>
                      </a:r>
                      <a:endParaRPr lang="en-GB" sz="1600" dirty="0"/>
                    </a:p>
                  </a:txBody>
                  <a:tcPr/>
                </a:tc>
                <a:tc>
                  <a:txBody>
                    <a:bodyPr/>
                    <a:lstStyle/>
                    <a:p>
                      <a:r>
                        <a:rPr lang="en-GB" sz="1600"/>
                        <a:t>Information</a:t>
                      </a:r>
                      <a:endParaRPr lang="en-GB" sz="1600" dirty="0"/>
                    </a:p>
                  </a:txBody>
                  <a:tcPr/>
                </a:tc>
                <a:tc>
                  <a:txBody>
                    <a:bodyPr/>
                    <a:lstStyle/>
                    <a:p>
                      <a:r>
                        <a:rPr lang="en-GB" sz="1600" dirty="0"/>
                        <a:t>Presenter</a:t>
                      </a:r>
                      <a:endParaRPr lang="en-GB" sz="1600" dirty="0"/>
                    </a:p>
                  </a:txBody>
                  <a:tcPr/>
                </a:tc>
              </a:tr>
              <a:tr h="336550">
                <a:tc>
                  <a:txBody>
                    <a:bodyPr/>
                    <a:lstStyle/>
                    <a:p>
                      <a:r>
                        <a:rPr lang="en-GB" sz="1400" dirty="0">
                          <a:sym typeface="+mn-ea"/>
                        </a:rPr>
                        <a:t>5</a:t>
                      </a:r>
                      <a:endParaRPr lang="en-GB" altLang="en-GB" sz="1400" dirty="0"/>
                    </a:p>
                  </a:txBody>
                  <a:tcPr marT="36000" marB="36000" anchor="ctr">
                    <a:solidFill>
                      <a:srgbClr val="FFC000"/>
                    </a:solidFill>
                  </a:tcPr>
                </a:tc>
                <a:tc>
                  <a:txBody>
                    <a:bodyPr/>
                    <a:lstStyle/>
                    <a:p>
                      <a:r>
                        <a:rPr lang="en-US" altLang="en-GB" sz="1400" dirty="0"/>
                        <a:t>14:50</a:t>
                      </a:r>
                      <a:endParaRPr lang="en-US" altLang="en-GB" sz="1400" dirty="0"/>
                    </a:p>
                  </a:txBody>
                  <a:tcPr marT="36000" marB="36000" anchor="ctr">
                    <a:solidFill>
                      <a:srgbClr val="FFC000"/>
                    </a:solidFill>
                  </a:tcPr>
                </a:tc>
                <a:tc>
                  <a:txBody>
                    <a:bodyPr/>
                    <a:lstStyle/>
                    <a:p>
                      <a:r>
                        <a:rPr lang="en-GB" sz="1400" dirty="0"/>
                        <a:t>10 mins</a:t>
                      </a:r>
                      <a:endParaRPr lang="en-GB" sz="1400" dirty="0"/>
                    </a:p>
                  </a:txBody>
                  <a:tcPr marT="36000" marB="36000" anchor="ctr">
                    <a:solidFill>
                      <a:srgbClr val="FFC000"/>
                    </a:solidFill>
                  </a:tcPr>
                </a:tc>
                <a:tc>
                  <a:txBody>
                    <a:bodyPr/>
                    <a:lstStyle/>
                    <a:p>
                      <a:r>
                        <a:rPr lang="en-GB" sz="1400" dirty="0">
                          <a:sym typeface="+mn-ea"/>
                        </a:rPr>
                        <a:t>Flash Teasers (1-slide)</a:t>
                      </a:r>
                      <a:endParaRPr lang="en-GB" altLang="en-GB" sz="1400" u="none" dirty="0">
                        <a:sym typeface="+mn-ea"/>
                      </a:endParaRPr>
                    </a:p>
                  </a:txBody>
                  <a:tcPr marT="36000" marB="36000" anchor="ctr">
                    <a:solidFill>
                      <a:srgbClr val="FFC000"/>
                    </a:solidFill>
                  </a:tcPr>
                </a:tc>
                <a:tc>
                  <a:txBody>
                    <a:bodyPr/>
                    <a:lstStyle/>
                    <a:p>
                      <a:endParaRPr lang="en-GB" altLang="en-GB" sz="1400" u="none" dirty="0">
                        <a:sym typeface="+mn-ea"/>
                        <a:hlinkClick r:id="rId2"/>
                      </a:endParaRPr>
                    </a:p>
                  </a:txBody>
                  <a:tcPr marT="36000" marB="36000" anchor="ctr">
                    <a:solidFill>
                      <a:srgbClr val="FFC000"/>
                    </a:solidFill>
                  </a:tcPr>
                </a:tc>
              </a:tr>
              <a:tr h="499110">
                <a:tc>
                  <a:txBody>
                    <a:bodyPr/>
                    <a:lstStyle/>
                    <a:p>
                      <a:r>
                        <a:rPr lang="en-US" altLang="en-GB" sz="1400" dirty="0"/>
                        <a:t>5.</a:t>
                      </a:r>
                      <a:endParaRPr lang="en-US" altLang="en-GB" sz="1400" dirty="0"/>
                    </a:p>
                  </a:txBody>
                  <a:tcPr marT="36000" marB="36000" anchor="ctr"/>
                </a:tc>
                <a:tc>
                  <a:txBody>
                    <a:bodyPr/>
                    <a:lstStyle/>
                    <a:p>
                      <a:endParaRPr lang="en-US" altLang="en-GB" sz="1400" dirty="0"/>
                    </a:p>
                  </a:txBody>
                  <a:tcPr marT="36000" marB="36000" anchor="ctr"/>
                </a:tc>
                <a:tc>
                  <a:txBody>
                    <a:bodyPr/>
                    <a:lstStyle/>
                    <a:p>
                      <a:r>
                        <a:rPr lang="en-US" altLang="en-GB" sz="1400" dirty="0"/>
                        <a:t>2</a:t>
                      </a:r>
                      <a:r>
                        <a:rPr lang="en-GB" sz="1400" dirty="0"/>
                        <a:t> mins</a:t>
                      </a:r>
                      <a:endParaRPr lang="en-GB" altLang="en-GB" sz="1400" dirty="0">
                        <a:sym typeface="+mn-ea"/>
                        <a:hlinkClick r:id="rId2"/>
                      </a:endParaRPr>
                    </a:p>
                  </a:txBody>
                  <a:tcPr marT="36000" marB="36000" anchor="ctr"/>
                </a:tc>
                <a:tc>
                  <a:txBody>
                    <a:bodyPr/>
                    <a:lstStyle/>
                    <a:p>
                      <a:r>
                        <a:rPr lang="en-GB" sz="1400" b="1" dirty="0"/>
                        <a:t>Title</a:t>
                      </a:r>
                      <a:r>
                        <a:rPr lang="en-GB" sz="1400" dirty="0"/>
                        <a:t>:	Security Considerations for Computing-Aware Traffic Steering</a:t>
                      </a:r>
                      <a:endParaRPr lang="en-GB" sz="1400" dirty="0"/>
                    </a:p>
                    <a:p>
                      <a:r>
                        <a:rPr lang="en-GB" sz="1400" b="1" dirty="0">
                          <a:sym typeface="+mn-ea"/>
                        </a:rPr>
                        <a:t>Draft</a:t>
                      </a:r>
                      <a:r>
                        <a:rPr lang="en-GB" sz="1400" dirty="0">
                          <a:sym typeface="+mn-ea"/>
                        </a:rPr>
                        <a:t>: </a:t>
                      </a:r>
                      <a:r>
                        <a:rPr lang="en-GB" sz="1400" dirty="0">
                          <a:sym typeface="+mn-ea"/>
                          <a:hlinkClick r:id="rId3" action="ppaction://hlinkfile"/>
                        </a:rPr>
                        <a:t>draft-wang-cats-security-considerations</a:t>
                      </a:r>
                      <a:endParaRPr lang="en-GB" sz="1400" dirty="0">
                        <a:sym typeface="+mn-ea"/>
                      </a:endParaRPr>
                    </a:p>
                  </a:txBody>
                  <a:tcPr marT="36000" marB="36000" anchor="ctr"/>
                </a:tc>
                <a:tc>
                  <a:txBody>
                    <a:bodyPr/>
                    <a:lstStyle/>
                    <a:p>
                      <a:r>
                        <a:rPr lang="en-US" altLang="en-GB" sz="1400" dirty="0">
                          <a:sym typeface="+mn-ea"/>
                        </a:rPr>
                        <a:t>Yu Fu</a:t>
                      </a:r>
                      <a:endParaRPr lang="en-US" altLang="en-GB" sz="1400" dirty="0">
                        <a:sym typeface="+mn-ea"/>
                      </a:endParaRPr>
                    </a:p>
                  </a:txBody>
                  <a:tcPr marT="36000" marB="36000" anchor="ctr"/>
                </a:tc>
              </a:tr>
              <a:tr h="499110">
                <a:tc>
                  <a:txBody>
                    <a:bodyPr/>
                    <a:lstStyle/>
                    <a:p>
                      <a:r>
                        <a:rPr lang="en-US" altLang="en-GB" sz="1400" dirty="0">
                          <a:sym typeface="+mn-ea"/>
                        </a:rPr>
                        <a:t>5b</a:t>
                      </a:r>
                      <a:endParaRPr lang="en-US" altLang="en-GB" sz="1400" dirty="0"/>
                    </a:p>
                  </a:txBody>
                  <a:tcPr marT="36000" marB="36000" anchor="ctr"/>
                </a:tc>
                <a:tc>
                  <a:txBody>
                    <a:bodyPr/>
                    <a:lstStyle/>
                    <a:p>
                      <a:endParaRPr lang="en-US" altLang="en-GB" sz="1400" dirty="0"/>
                    </a:p>
                  </a:txBody>
                  <a:tcPr marT="36000" marB="36000" anchor="ctr"/>
                </a:tc>
                <a:tc>
                  <a:txBody>
                    <a:bodyPr/>
                    <a:lstStyle/>
                    <a:p>
                      <a:r>
                        <a:rPr lang="en-US" altLang="en-GB" sz="1400" dirty="0"/>
                        <a:t>2</a:t>
                      </a:r>
                      <a:r>
                        <a:rPr lang="en-GB" sz="1400" dirty="0"/>
                        <a:t> mins</a:t>
                      </a:r>
                      <a:endParaRPr lang="en-GB" sz="1400" b="0" i="0" kern="1200" dirty="0">
                        <a:solidFill>
                          <a:schemeClr val="dk1"/>
                        </a:solidFill>
                        <a:effectLst/>
                        <a:latin typeface="+mn-lt"/>
                        <a:ea typeface="+mn-ea"/>
                        <a:cs typeface="+mn-cs"/>
                        <a:hlinkClick r:id="rId4"/>
                      </a:endParaRPr>
                    </a:p>
                  </a:txBody>
                  <a:tcPr marT="36000" marB="36000" anchor="ctr"/>
                </a:tc>
                <a:tc>
                  <a:txBody>
                    <a:bodyPr/>
                    <a:lstStyle/>
                    <a:p>
                      <a:r>
                        <a:rPr lang="en-GB" sz="1400" b="1" dirty="0"/>
                        <a:t>Title</a:t>
                      </a:r>
                      <a:r>
                        <a:rPr lang="en-GB" sz="1400" dirty="0"/>
                        <a:t>: A mechanism of security monitoring and management for service resources in Computing-Aware Traffic Steering (CATS)</a:t>
                      </a:r>
                      <a:endParaRPr lang="en-GB" sz="1400" dirty="0"/>
                    </a:p>
                    <a:p>
                      <a:r>
                        <a:rPr lang="en-GB" sz="1400" b="1" dirty="0"/>
                        <a:t>Draft</a:t>
                      </a:r>
                      <a:r>
                        <a:rPr lang="en-GB" sz="1400" dirty="0"/>
                        <a:t>: </a:t>
                      </a:r>
                      <a:r>
                        <a:rPr lang="en-GB" sz="1400" dirty="0">
                          <a:hlinkClick r:id="rId5" action="ppaction://hlinkfile"/>
                        </a:rPr>
                        <a:t>draft-</a:t>
                      </a:r>
                      <a:r>
                        <a:rPr lang="en-GB" sz="1400" dirty="0" err="1">
                          <a:hlinkClick r:id="rId5" action="ppaction://hlinkfile"/>
                        </a:rPr>
                        <a:t>lu</a:t>
                      </a:r>
                      <a:r>
                        <a:rPr lang="en-GB" sz="1400" dirty="0">
                          <a:hlinkClick r:id="rId5" action="ppaction://hlinkfile"/>
                        </a:rPr>
                        <a:t>-cats-</a:t>
                      </a:r>
                      <a:r>
                        <a:rPr lang="en-GB" sz="1400" dirty="0" err="1">
                          <a:hlinkClick r:id="rId5" action="ppaction://hlinkfile"/>
                        </a:rPr>
                        <a:t>smam</a:t>
                      </a:r>
                      <a:r>
                        <a:rPr lang="en-GB" sz="1400" dirty="0">
                          <a:hlinkClick r:id="rId5" action="ppaction://hlinkfile"/>
                        </a:rPr>
                        <a:t>-security</a:t>
                      </a:r>
                      <a:endParaRPr lang="en-GB" sz="1400" dirty="0"/>
                    </a:p>
                  </a:txBody>
                  <a:tcPr marT="36000" marB="36000" anchor="ctr"/>
                </a:tc>
                <a:tc>
                  <a:txBody>
                    <a:bodyPr/>
                    <a:lstStyle/>
                    <a:p>
                      <a:r>
                        <a:rPr lang="en-GB" sz="1400" b="0" i="0" u="none" kern="1200" dirty="0">
                          <a:solidFill>
                            <a:schemeClr val="dk1"/>
                          </a:solidFill>
                          <a:effectLst/>
                          <a:latin typeface="+mn-lt"/>
                          <a:ea typeface="+mn-ea"/>
                          <a:cs typeface="+mn-cs"/>
                        </a:rPr>
                        <a:t>Meiling Chen</a:t>
                      </a:r>
                      <a:endParaRPr lang="en-GB" sz="1400" b="0" i="0" u="none" kern="1200" dirty="0">
                        <a:solidFill>
                          <a:schemeClr val="dk1"/>
                        </a:solidFill>
                        <a:effectLst/>
                        <a:latin typeface="+mn-lt"/>
                        <a:ea typeface="+mn-ea"/>
                        <a:cs typeface="+mn-cs"/>
                      </a:endParaRPr>
                    </a:p>
                  </a:txBody>
                  <a:tcPr marT="36000" marB="36000" anchor="ctr"/>
                </a:tc>
              </a:tr>
              <a:tr h="499110">
                <a:tc>
                  <a:txBody>
                    <a:bodyPr/>
                    <a:lstStyle/>
                    <a:p>
                      <a:r>
                        <a:rPr lang="en-US" altLang="en-GB" sz="1400" dirty="0"/>
                        <a:t>5c</a:t>
                      </a:r>
                      <a:endParaRPr lang="en-US" altLang="en-GB" sz="1400" dirty="0"/>
                    </a:p>
                  </a:txBody>
                  <a:tcPr marT="36000" marB="36000" anchor="ctr"/>
                </a:tc>
                <a:tc>
                  <a:txBody>
                    <a:bodyPr/>
                    <a:lstStyle/>
                    <a:p>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4"/>
                      </a:endParaRPr>
                    </a:p>
                  </a:txBody>
                  <a:tcPr marT="36000" marB="36000" anchor="ctr"/>
                </a:tc>
                <a:tc>
                  <a:txBody>
                    <a:bodyPr/>
                    <a:lstStyle/>
                    <a:p>
                      <a:r>
                        <a:rPr lang="en-GB" sz="1400" b="1" dirty="0"/>
                        <a:t>Title</a:t>
                      </a:r>
                      <a:r>
                        <a:rPr lang="en-GB" sz="1400" dirty="0"/>
                        <a:t>:	Microloop Prevention in a Hierarchical Segment Routing Solution for CATS</a:t>
                      </a:r>
                      <a:endParaRPr lang="en-GB" sz="1400" dirty="0"/>
                    </a:p>
                    <a:p>
                      <a:r>
                        <a:rPr lang="en-GB" sz="1400" b="1" dirty="0"/>
                        <a:t>Draft</a:t>
                      </a:r>
                      <a:r>
                        <a:rPr lang="en-GB" sz="1400" dirty="0"/>
                        <a:t>: </a:t>
                      </a:r>
                      <a:r>
                        <a:rPr lang="en-GB" sz="1400" dirty="0">
                          <a:hlinkClick r:id="rId6" action="ppaction://hlinkfile"/>
                        </a:rPr>
                        <a:t>draft-yuan-cats-hierarchical-loop-prevention</a:t>
                      </a:r>
                      <a:endParaRPr lang="en-GB" sz="1400" dirty="0"/>
                    </a:p>
                  </a:txBody>
                  <a:tcPr marT="36000" marB="36000" anchor="ctr"/>
                </a:tc>
                <a:tc>
                  <a:txBody>
                    <a:bodyPr/>
                    <a:lstStyle/>
                    <a:p>
                      <a:r>
                        <a:rPr lang="en-GB" sz="1400" b="0" i="0" kern="1200" dirty="0">
                          <a:solidFill>
                            <a:schemeClr val="dk1"/>
                          </a:solidFill>
                          <a:effectLst/>
                          <a:latin typeface="+mn-lt"/>
                          <a:ea typeface="+mn-ea"/>
                          <a:cs typeface="+mn-cs"/>
                        </a:rPr>
                        <a:t>Daniel Huang</a:t>
                      </a:r>
                      <a:endParaRPr lang="en-GB" sz="1400" b="0" i="0" kern="1200" dirty="0">
                        <a:solidFill>
                          <a:schemeClr val="dk1"/>
                        </a:solidFill>
                        <a:effectLst/>
                        <a:latin typeface="+mn-lt"/>
                        <a:ea typeface="+mn-ea"/>
                        <a:cs typeface="+mn-cs"/>
                      </a:endParaRPr>
                    </a:p>
                  </a:txBody>
                  <a:tcPr marT="36000" marB="36000" anchor="ctr"/>
                </a:tc>
              </a:tr>
              <a:tr h="499110">
                <a:tc>
                  <a:txBody>
                    <a:bodyPr/>
                    <a:lstStyle/>
                    <a:p>
                      <a:r>
                        <a:rPr lang="en-US" altLang="en-GB" sz="1400" dirty="0"/>
                        <a:t>5d</a:t>
                      </a:r>
                      <a:endParaRPr lang="en-US" altLang="en-GB" sz="1400" dirty="0"/>
                    </a:p>
                  </a:txBody>
                  <a:tcPr marT="36000" marB="36000" anchor="ctr"/>
                </a:tc>
                <a:tc>
                  <a:txBody>
                    <a:bodyPr/>
                    <a:lstStyle/>
                    <a:p>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4"/>
                      </a:endParaRPr>
                    </a:p>
                  </a:txBody>
                  <a:tcPr marT="36000" marB="36000" anchor="ctr"/>
                </a:tc>
                <a:tc>
                  <a:txBody>
                    <a:bodyPr/>
                    <a:lstStyle/>
                    <a:p>
                      <a:r>
                        <a:rPr lang="en-GB" sz="1400" b="1" dirty="0"/>
                        <a:t>Title</a:t>
                      </a:r>
                      <a:r>
                        <a:rPr lang="en-GB" sz="1400" dirty="0"/>
                        <a:t>:	Analysis for Multiple Data Plane Solutions of Computing-Aware Traffic Steering</a:t>
                      </a:r>
                      <a:endParaRPr lang="en-GB" sz="1400" dirty="0"/>
                    </a:p>
                    <a:p>
                      <a:r>
                        <a:rPr lang="en-GB" sz="1400" b="1" dirty="0"/>
                        <a:t>Draft</a:t>
                      </a:r>
                      <a:r>
                        <a:rPr lang="en-GB" sz="1400" dirty="0"/>
                        <a:t>: </a:t>
                      </a:r>
                      <a:r>
                        <a:rPr lang="en-GB" sz="1400" dirty="0">
                          <a:hlinkClick r:id="rId7" action="ppaction://hlinkfile"/>
                        </a:rPr>
                        <a:t>draft-fu-cats-muti-</a:t>
                      </a:r>
                      <a:r>
                        <a:rPr lang="en-GB" sz="1400" dirty="0" err="1">
                          <a:hlinkClick r:id="rId7" action="ppaction://hlinkfile"/>
                        </a:rPr>
                        <a:t>dp</a:t>
                      </a:r>
                      <a:r>
                        <a:rPr lang="en-GB" sz="1400" dirty="0">
                          <a:hlinkClick r:id="rId7" action="ppaction://hlinkfile"/>
                        </a:rPr>
                        <a:t>-solution</a:t>
                      </a:r>
                      <a:endParaRPr lang="en-GB" sz="1400" dirty="0"/>
                    </a:p>
                  </a:txBody>
                  <a:tcPr marT="36000" marB="36000" anchor="ctr"/>
                </a:tc>
                <a:tc>
                  <a:txBody>
                    <a:bodyPr/>
                    <a:lstStyle/>
                    <a:p>
                      <a:r>
                        <a:rPr lang="en-GB" sz="1400" b="0" i="0" kern="1200">
                          <a:solidFill>
                            <a:schemeClr val="dk1"/>
                          </a:solidFill>
                          <a:effectLst/>
                          <a:latin typeface="+mn-lt"/>
                          <a:ea typeface="+mn-ea"/>
                          <a:cs typeface="+mn-cs"/>
                        </a:rPr>
                        <a:t>Daniel Huang</a:t>
                      </a:r>
                      <a:endParaRPr lang="en-GB" sz="1400" b="0" i="0" kern="1200">
                        <a:solidFill>
                          <a:schemeClr val="dk1"/>
                        </a:solidFill>
                        <a:effectLst/>
                        <a:latin typeface="+mn-lt"/>
                        <a:ea typeface="+mn-ea"/>
                        <a:cs typeface="+mn-cs"/>
                      </a:endParaRPr>
                    </a:p>
                  </a:txBody>
                  <a:tcPr marT="36000" marB="36000" anchor="ctr"/>
                </a:tc>
              </a:tr>
              <a:tr h="499110">
                <a:tc>
                  <a:txBody>
                    <a:bodyPr/>
                    <a:lstStyle/>
                    <a:p>
                      <a:pPr>
                        <a:buNone/>
                      </a:pPr>
                      <a:r>
                        <a:rPr lang="en-US" altLang="en-GB" sz="1400" dirty="0"/>
                        <a:t>5e</a:t>
                      </a:r>
                      <a:endParaRPr lang="en-US" altLang="en-GB" sz="1400" dirty="0"/>
                    </a:p>
                  </a:txBody>
                  <a:tcPr marT="36000" marB="36000" anchor="ctr"/>
                </a:tc>
                <a:tc>
                  <a:txBody>
                    <a:bodyPr/>
                    <a:lstStyle/>
                    <a:p>
                      <a:pPr>
                        <a:buNone/>
                      </a:pPr>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4"/>
                      </a:endParaRPr>
                    </a:p>
                  </a:txBody>
                  <a:tcPr marT="36000" marB="36000" anchor="ctr"/>
                </a:tc>
                <a:tc>
                  <a:txBody>
                    <a:bodyPr/>
                    <a:lstStyle/>
                    <a:p>
                      <a:r>
                        <a:rPr lang="en-GB" sz="1400" b="1" dirty="0"/>
                        <a:t>Title</a:t>
                      </a:r>
                      <a:r>
                        <a:rPr lang="en-GB" sz="1400" dirty="0"/>
                        <a:t>:	Flow-Level Load Balancing of Computing-Aware Traffic Steering (CATS)</a:t>
                      </a:r>
                      <a:endParaRPr lang="en-GB" sz="1400" dirty="0"/>
                    </a:p>
                    <a:p>
                      <a:r>
                        <a:rPr lang="en-GB" sz="1400" b="1" dirty="0"/>
                        <a:t>Draft</a:t>
                      </a:r>
                      <a:r>
                        <a:rPr lang="en-GB" sz="1400" dirty="0"/>
                        <a:t>: </a:t>
                      </a:r>
                      <a:r>
                        <a:rPr lang="en-GB" sz="1400" dirty="0">
                          <a:hlinkClick r:id="rId7" action="ppaction://hlinkfile"/>
                        </a:rPr>
                        <a:t>draft-fu-cats-flow-lb</a:t>
                      </a:r>
                      <a:endParaRPr lang="en-GB" sz="1400" dirty="0"/>
                    </a:p>
                  </a:txBody>
                  <a:tcPr marT="36000" marB="36000" anchor="ctr"/>
                </a:tc>
                <a:tc>
                  <a:txBody>
                    <a:bodyPr/>
                    <a:lstStyle/>
                    <a:p>
                      <a:pPr>
                        <a:buNone/>
                      </a:pPr>
                      <a:r>
                        <a:rPr lang="en-GB" sz="1400">
                          <a:effectLst/>
                          <a:sym typeface="+mn-ea"/>
                        </a:rPr>
                        <a:t>Daniel Huang</a:t>
                      </a:r>
                      <a:endParaRPr lang="en-GB" altLang="en-US" sz="1400" b="0" i="0" kern="1200" dirty="0">
                        <a:solidFill>
                          <a:schemeClr val="dk1"/>
                        </a:solidFill>
                        <a:effectLst/>
                        <a:latin typeface="+mn-lt"/>
                        <a:ea typeface="+mn-ea"/>
                        <a:cs typeface="+mn-cs"/>
                      </a:endParaRPr>
                    </a:p>
                  </a:txBody>
                  <a:tcPr marT="36000" marB="36000" anchor="ctr"/>
                </a:tc>
              </a:tr>
              <a:tr h="499110">
                <a:tc>
                  <a:txBody>
                    <a:bodyPr/>
                    <a:lstStyle/>
                    <a:p>
                      <a:pPr>
                        <a:buNone/>
                      </a:pPr>
                      <a:r>
                        <a:rPr lang="en-US" altLang="en-GB" sz="1400" dirty="0"/>
                        <a:t>5f</a:t>
                      </a:r>
                      <a:endParaRPr lang="en-US" altLang="en-GB" sz="1400" dirty="0"/>
                    </a:p>
                  </a:txBody>
                  <a:tcPr marT="36000" marB="36000" anchor="ctr"/>
                </a:tc>
                <a:tc>
                  <a:txBody>
                    <a:bodyPr/>
                    <a:lstStyle/>
                    <a:p>
                      <a:pPr>
                        <a:buNone/>
                      </a:pPr>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4"/>
                      </a:endParaRPr>
                    </a:p>
                  </a:txBody>
                  <a:tcPr marT="36000" marB="36000" anchor="ctr"/>
                </a:tc>
                <a:tc>
                  <a:txBody>
                    <a:bodyPr/>
                    <a:lstStyle/>
                    <a:p>
                      <a:r>
                        <a:rPr lang="en-GB" sz="1400" b="1" dirty="0"/>
                        <a:t>Title</a:t>
                      </a:r>
                      <a:r>
                        <a:rPr lang="en-GB" sz="1400" dirty="0"/>
                        <a:t>:	CATS BGP Extension</a:t>
                      </a:r>
                      <a:endParaRPr lang="en-GB" sz="1400" dirty="0"/>
                    </a:p>
                    <a:p>
                      <a:r>
                        <a:rPr lang="en-GB" sz="1400" b="1" dirty="0"/>
                        <a:t>Draft</a:t>
                      </a:r>
                      <a:r>
                        <a:rPr lang="en-GB" sz="1400" dirty="0"/>
                        <a:t>: </a:t>
                      </a:r>
                      <a:r>
                        <a:rPr lang="en-GB" sz="1400" dirty="0">
                          <a:hlinkClick r:id="rId7" action="ppaction://hlinkfile"/>
                        </a:rPr>
                        <a:t>draft-</a:t>
                      </a:r>
                      <a:r>
                        <a:rPr lang="en-GB" sz="1400" dirty="0" err="1">
                          <a:hlinkClick r:id="rId7" action="ppaction://hlinkfile"/>
                        </a:rPr>
                        <a:t>ll</a:t>
                      </a:r>
                      <a:r>
                        <a:rPr lang="en-GB" sz="1400" dirty="0">
                          <a:hlinkClick r:id="rId7" action="ppaction://hlinkfile"/>
                        </a:rPr>
                        <a:t>-</a:t>
                      </a:r>
                      <a:r>
                        <a:rPr lang="en-GB" sz="1400" dirty="0" err="1">
                          <a:hlinkClick r:id="rId7" action="ppaction://hlinkfile"/>
                        </a:rPr>
                        <a:t>idr</a:t>
                      </a:r>
                      <a:r>
                        <a:rPr lang="en-GB" sz="1400" dirty="0">
                          <a:hlinkClick r:id="rId7" action="ppaction://hlinkfile"/>
                        </a:rPr>
                        <a:t>-cats-bgp-extension</a:t>
                      </a:r>
                      <a:endParaRPr lang="en-GB" sz="1400" dirty="0"/>
                    </a:p>
                  </a:txBody>
                  <a:tcPr marT="36000" marB="36000" anchor="ctr"/>
                </a:tc>
                <a:tc>
                  <a:txBody>
                    <a:bodyPr/>
                    <a:lstStyle/>
                    <a:p>
                      <a:pPr>
                        <a:buNone/>
                      </a:pPr>
                      <a:r>
                        <a:rPr lang="en-US" altLang="en-GB" sz="1400" b="0" i="0" kern="1200" dirty="0">
                          <a:solidFill>
                            <a:schemeClr val="dk1"/>
                          </a:solidFill>
                          <a:effectLst/>
                          <a:latin typeface="+mn-lt"/>
                          <a:ea typeface="+mn-ea"/>
                          <a:cs typeface="+mn-cs"/>
                        </a:rPr>
                        <a:t>Cheng Li</a:t>
                      </a:r>
                      <a:endParaRPr lang="en-US" altLang="en-GB" sz="1400" b="0" i="0" kern="1200" dirty="0">
                        <a:solidFill>
                          <a:schemeClr val="dk1"/>
                        </a:solidFill>
                        <a:effectLst/>
                        <a:latin typeface="+mn-lt"/>
                        <a:ea typeface="+mn-ea"/>
                        <a:cs typeface="+mn-cs"/>
                      </a:endParaRPr>
                    </a:p>
                  </a:txBody>
                  <a:tcPr marT="36000" marB="36000" anchor="ctr"/>
                </a:tc>
              </a:tr>
              <a:tr h="448310">
                <a:tc>
                  <a:txBody>
                    <a:bodyPr/>
                    <a:lstStyle/>
                    <a:p>
                      <a:pPr algn="l">
                        <a:buClrTx/>
                        <a:buSzTx/>
                        <a:buFontTx/>
                      </a:pPr>
                      <a:r>
                        <a:rPr lang="en-GB" altLang="en-GB" sz="1400" dirty="0"/>
                        <a:t>6</a:t>
                      </a:r>
                      <a:endParaRPr lang="en-GB" altLang="en-GB" sz="1400" dirty="0"/>
                    </a:p>
                  </a:txBody>
                  <a:tcPr marT="36000" marB="36000" anchor="ctr">
                    <a:solidFill>
                      <a:srgbClr val="FFC000"/>
                    </a:solidFill>
                  </a:tcPr>
                </a:tc>
                <a:tc>
                  <a:txBody>
                    <a:bodyPr/>
                    <a:lstStyle/>
                    <a:p>
                      <a:pPr algn="l">
                        <a:buClrTx/>
                        <a:buSzTx/>
                        <a:buFontTx/>
                      </a:pPr>
                      <a:endParaRPr lang="en-GB" altLang="en-GB" sz="1400" dirty="0"/>
                    </a:p>
                  </a:txBody>
                  <a:tcPr marT="36000" marB="36000" anchor="ctr">
                    <a:solidFill>
                      <a:srgbClr val="FFC000"/>
                    </a:solidFill>
                  </a:tcPr>
                </a:tc>
                <a:tc>
                  <a:txBody>
                    <a:bodyPr/>
                    <a:lstStyle/>
                    <a:p>
                      <a:pPr algn="l">
                        <a:buClrTx/>
                        <a:buSzTx/>
                        <a:buFontTx/>
                      </a:pPr>
                      <a:r>
                        <a:rPr lang="en-US" altLang="en-GB" sz="1400" b="0" i="0" kern="1200" dirty="0">
                          <a:solidFill>
                            <a:schemeClr val="dk1"/>
                          </a:solidFill>
                          <a:latin typeface="+mn-lt"/>
                          <a:ea typeface="+mn-ea"/>
                          <a:cs typeface="+mn-cs"/>
                        </a:rPr>
                        <a:t>/</a:t>
                      </a:r>
                      <a:endParaRPr lang="en-US" altLang="en-GB" sz="1400" b="0" i="0" kern="1200" dirty="0">
                        <a:solidFill>
                          <a:schemeClr val="dk1"/>
                        </a:solidFill>
                        <a:latin typeface="+mn-lt"/>
                        <a:ea typeface="+mn-ea"/>
                        <a:cs typeface="+mn-cs"/>
                      </a:endParaRPr>
                    </a:p>
                  </a:txBody>
                  <a:tcPr marT="36000" marB="36000" anchor="ctr">
                    <a:solidFill>
                      <a:srgbClr val="FFC000"/>
                    </a:solidFill>
                  </a:tcPr>
                </a:tc>
                <a:tc>
                  <a:txBody>
                    <a:bodyPr/>
                    <a:lstStyle/>
                    <a:p>
                      <a:pPr algn="l">
                        <a:buClrTx/>
                        <a:buSzTx/>
                        <a:buFontTx/>
                      </a:pPr>
                      <a:r>
                        <a:rPr lang="en-GB" altLang="en-GB" sz="1400" i="0" kern="1200" dirty="0">
                          <a:solidFill>
                            <a:schemeClr val="dk1"/>
                          </a:solidFill>
                          <a:latin typeface="+mn-lt"/>
                          <a:ea typeface="+mn-ea"/>
                          <a:cs typeface="+mn-cs"/>
                        </a:rPr>
                        <a:t>Title</a:t>
                      </a:r>
                      <a:r>
                        <a:rPr lang="en-GB" altLang="en-GB" sz="1400" b="0" i="0" kern="1200" dirty="0">
                          <a:solidFill>
                            <a:schemeClr val="dk1"/>
                          </a:solidFill>
                          <a:latin typeface="+mn-lt"/>
                          <a:ea typeface="+mn-ea"/>
                          <a:cs typeface="+mn-cs"/>
                        </a:rPr>
                        <a:t>: Open Discussion and Next Steps  </a:t>
                      </a:r>
                      <a:endParaRPr lang="en-GB" altLang="en-GB" sz="1400" b="0" i="0" kern="1200" dirty="0">
                        <a:solidFill>
                          <a:schemeClr val="dk1"/>
                        </a:solidFill>
                        <a:latin typeface="+mn-lt"/>
                        <a:ea typeface="+mn-ea"/>
                        <a:cs typeface="+mn-cs"/>
                        <a:hlinkClick r:id="rId4"/>
                      </a:endParaRPr>
                    </a:p>
                  </a:txBody>
                  <a:tcPr marT="36000" marB="36000" anchor="ctr">
                    <a:solidFill>
                      <a:srgbClr val="FFC000"/>
                    </a:solidFill>
                  </a:tcPr>
                </a:tc>
                <a:tc>
                  <a:txBody>
                    <a:bodyPr/>
                    <a:lstStyle/>
                    <a:p>
                      <a:pPr algn="l">
                        <a:buClrTx/>
                        <a:buSzTx/>
                        <a:buFontTx/>
                      </a:pPr>
                      <a:r>
                        <a:rPr lang="en-GB" altLang="en-GB" sz="1400" b="0" i="0" kern="1200" dirty="0">
                          <a:solidFill>
                            <a:schemeClr val="dk1"/>
                          </a:solidFill>
                          <a:latin typeface="+mn-lt"/>
                          <a:ea typeface="+mn-ea"/>
                          <a:cs typeface="+mn-cs"/>
                        </a:rPr>
                        <a:t>Chairs</a:t>
                      </a:r>
                      <a:r>
                        <a:rPr lang="en-US" altLang="en-GB" sz="1400" b="0" i="0" kern="1200" dirty="0">
                          <a:solidFill>
                            <a:schemeClr val="dk1"/>
                          </a:solidFill>
                          <a:latin typeface="+mn-lt"/>
                          <a:ea typeface="+mn-ea"/>
                          <a:cs typeface="+mn-cs"/>
                        </a:rPr>
                        <a:t> and </a:t>
                      </a:r>
                      <a:r>
                        <a:rPr lang="en-GB" altLang="en-GB" sz="1400" dirty="0">
                          <a:sym typeface="+mn-ea"/>
                        </a:rPr>
                        <a:t>All</a:t>
                      </a:r>
                      <a:r>
                        <a:rPr lang="en-US" altLang="en-GB" sz="1400" dirty="0">
                          <a:sym typeface="+mn-ea"/>
                        </a:rPr>
                        <a:t> </a:t>
                      </a:r>
                      <a:endParaRPr lang="en-US" altLang="en-GB" sz="1400" b="0" i="0" kern="1200" dirty="0">
                        <a:solidFill>
                          <a:schemeClr val="dk1"/>
                        </a:solidFill>
                        <a:latin typeface="+mn-lt"/>
                        <a:ea typeface="+mn-ea"/>
                        <a:cs typeface="+mn-cs"/>
                        <a:hlinkClick r:id="rId4"/>
                      </a:endParaRPr>
                    </a:p>
                  </a:txBody>
                  <a:tcPr marT="36000" marB="36000" anchor="ctr">
                    <a:solidFill>
                      <a:srgbClr val="FFC000"/>
                    </a:solidFill>
                  </a:tcPr>
                </a:tc>
              </a:tr>
            </a:tbl>
          </a:graphicData>
        </a:graphic>
      </p:graphicFrame>
      <p:sp>
        <p:nvSpPr>
          <p:cNvPr id="2" name="Title 1"/>
          <p:cNvSpPr>
            <a:spLocks noGrp="1"/>
          </p:cNvSpPr>
          <p:nvPr>
            <p:ph type="title"/>
          </p:nvPr>
        </p:nvSpPr>
        <p:spPr>
          <a:xfrm>
            <a:off x="457200" y="304800"/>
            <a:ext cx="10698480" cy="462580"/>
          </a:xfrm>
        </p:spPr>
        <p:txBody>
          <a:bodyPr>
            <a:noAutofit/>
          </a:bodyPr>
          <a:lstStyle/>
          <a:p>
            <a:r>
              <a:rPr lang="en-GB" sz="3200" dirty="0"/>
              <a:t>Agenda 2 of 2</a:t>
            </a:r>
            <a:endParaRPr lang="en-GB" sz="3200" dirty="0"/>
          </a:p>
        </p:txBody>
      </p:sp>
      <p:sp>
        <p:nvSpPr>
          <p:cNvPr id="7"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6626"/>
            <a:ext cx="10698480" cy="1143000"/>
          </a:xfrm>
        </p:spPr>
        <p:txBody>
          <a:bodyPr/>
          <a:lstStyle/>
          <a:p>
            <a:r>
              <a:rPr lang="en-GB" dirty="0"/>
              <a:t>IETF Note Well</a:t>
            </a:r>
            <a:endParaRPr lang="en-US" dirty="0"/>
          </a:p>
        </p:txBody>
      </p:sp>
      <p:sp>
        <p:nvSpPr>
          <p:cNvPr id="3" name="Content Placeholder 2"/>
          <p:cNvSpPr>
            <a:spLocks noGrp="1"/>
          </p:cNvSpPr>
          <p:nvPr>
            <p:ph idx="1"/>
          </p:nvPr>
        </p:nvSpPr>
        <p:spPr>
          <a:xfrm>
            <a:off x="594360" y="990600"/>
            <a:ext cx="10698480" cy="5486400"/>
          </a:xfrm>
        </p:spPr>
        <p:txBody>
          <a:bodyPr>
            <a:normAutofit fontScale="47500" lnSpcReduction="20000"/>
          </a:bodyPr>
          <a:lstStyle/>
          <a:p>
            <a:pPr marL="0" indent="0">
              <a:buNone/>
            </a:pPr>
            <a:r>
              <a:rPr lang="en-US" altLang="en-US" dirty="0"/>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lang="en-US" altLang="en-US" dirty="0"/>
          </a:p>
          <a:p>
            <a:pPr marL="0" indent="0">
              <a:buNone/>
            </a:pPr>
            <a:endParaRPr lang="en-US" altLang="en-US" dirty="0"/>
          </a:p>
          <a:p>
            <a:pPr marL="0" indent="0">
              <a:buNone/>
            </a:pPr>
            <a:r>
              <a:rPr lang="en-US" altLang="en-US" dirty="0"/>
              <a:t>As a reminder:</a:t>
            </a:r>
            <a:endParaRPr lang="en-US" altLang="en-US" dirty="0"/>
          </a:p>
          <a:p>
            <a:r>
              <a:rPr lang="en-US" altLang="en-US" dirty="0"/>
              <a:t>By participating in the IETF, you agree to follow IETF processes and policies.</a:t>
            </a:r>
            <a:endParaRPr lang="en-US" altLang="en-US" dirty="0"/>
          </a:p>
          <a:p>
            <a:r>
              <a:rPr lang="en-US" altLang="en-US" dirty="0"/>
              <a:t>If you are aware that any IETF contribution is covered by patents or patent applications that are owned or controlled by you or your sponsor, you must disclose that fact, or not participate in the discussion.</a:t>
            </a:r>
            <a:endParaRPr lang="en-US" altLang="en-US" dirty="0"/>
          </a:p>
          <a:p>
            <a:r>
              <a:rPr lang="en-US" altLang="en-US" dirty="0"/>
              <a:t>As a participant in or attendee to any IETF activity you acknowledge that written, audio, video, and photographic records of meetings may be made public.</a:t>
            </a:r>
            <a:endParaRPr lang="en-US" altLang="en-US" dirty="0"/>
          </a:p>
          <a:p>
            <a:r>
              <a:rPr lang="en-US" altLang="en-US" dirty="0"/>
              <a:t>Personal information that you provide to IETF will be handled in accordance with the IETF Privacy Statement.</a:t>
            </a:r>
            <a:endParaRPr lang="en-US" altLang="en-US" dirty="0"/>
          </a:p>
          <a:p>
            <a:r>
              <a:rPr lang="en-US" altLang="en-US" dirty="0"/>
              <a:t>As a participant or attendee, you agree to work respectfully with other participants; please contact the </a:t>
            </a:r>
            <a:r>
              <a:rPr lang="en-US" altLang="en-US" dirty="0" err="1"/>
              <a:t>ombudsteam</a:t>
            </a:r>
            <a:r>
              <a:rPr lang="en-US" altLang="en-US" dirty="0"/>
              <a:t> </a:t>
            </a:r>
            <a:br>
              <a:rPr lang="en-US" altLang="en-US" dirty="0"/>
            </a:br>
            <a:r>
              <a:rPr lang="en-US" altLang="en-US" dirty="0"/>
              <a:t>(</a:t>
            </a:r>
            <a:r>
              <a:rPr lang="en-US" altLang="en-US" dirty="0">
                <a:hlinkClick r:id="rId1"/>
              </a:rPr>
              <a:t>https://www.ietf.org/contact/ombudsteam/</a:t>
            </a:r>
            <a:r>
              <a:rPr lang="en-US" altLang="en-US" dirty="0"/>
              <a:t>) if you have questions or concerns about this.</a:t>
            </a:r>
            <a:endParaRPr lang="en-US" altLang="en-US" dirty="0"/>
          </a:p>
          <a:p>
            <a:endParaRPr lang="en-US" altLang="en-US" dirty="0"/>
          </a:p>
          <a:p>
            <a:pPr marL="0" indent="0">
              <a:buNone/>
            </a:pPr>
            <a:r>
              <a:rPr lang="en-US" altLang="en-US" dirty="0"/>
              <a:t>Definitive information is in the documents listed below and other IETF BCPs. For advice, please talk to WG chairs or ADs:</a:t>
            </a:r>
            <a:endParaRPr lang="en-US" altLang="en-US" dirty="0"/>
          </a:p>
          <a:p>
            <a:r>
              <a:rPr lang="en-US" altLang="en-US" dirty="0"/>
              <a:t>BCP 9 (Internet Standards Process)</a:t>
            </a:r>
            <a:endParaRPr lang="en-US" altLang="en-US" dirty="0"/>
          </a:p>
          <a:p>
            <a:r>
              <a:rPr lang="en-US" altLang="en-US" dirty="0"/>
              <a:t>BCP 25 (Working Group processes)</a:t>
            </a:r>
            <a:endParaRPr lang="en-US" altLang="en-US" dirty="0"/>
          </a:p>
          <a:p>
            <a:r>
              <a:rPr lang="en-US" altLang="en-US" dirty="0"/>
              <a:t>BCP 25 (Anti-Harassment Procedures) </a:t>
            </a:r>
            <a:endParaRPr lang="en-US" altLang="en-US" dirty="0"/>
          </a:p>
          <a:p>
            <a:r>
              <a:rPr lang="en-US" altLang="en-US" dirty="0"/>
              <a:t>BCP 54 (Code of Conduct)</a:t>
            </a:r>
            <a:endParaRPr lang="en-US" altLang="en-US" dirty="0"/>
          </a:p>
          <a:p>
            <a:r>
              <a:rPr lang="en-US" altLang="en-US" dirty="0"/>
              <a:t>BCP 78 (Copyright)</a:t>
            </a:r>
            <a:endParaRPr lang="en-US" altLang="en-US" dirty="0"/>
          </a:p>
          <a:p>
            <a:r>
              <a:rPr lang="en-US" altLang="en-US" dirty="0"/>
              <a:t>BCP 79 (Patents, Participation)</a:t>
            </a:r>
            <a:endParaRPr lang="en-US" altLang="en-US" dirty="0"/>
          </a:p>
          <a:p>
            <a:r>
              <a:rPr lang="en-US" altLang="en-US" dirty="0">
                <a:hlinkClick r:id="rId2"/>
              </a:rPr>
              <a:t>https://www.ietf.org/privacy-policy/</a:t>
            </a:r>
            <a:r>
              <a:rPr lang="en-US" altLang="en-US" dirty="0"/>
              <a:t> (Privacy Policy)</a:t>
            </a:r>
            <a:endParaRPr lang="en-US" altLang="en-US" dirty="0"/>
          </a:p>
          <a:p>
            <a:endParaRPr lang="en-US" altLang="en-US" dirty="0"/>
          </a:p>
          <a:p>
            <a:pPr marL="0" indent="0">
              <a:buNone/>
            </a:pPr>
            <a:r>
              <a:rPr lang="en-US" dirty="0"/>
              <a:t>Also see: </a:t>
            </a:r>
            <a:r>
              <a:rPr lang="en-US" dirty="0">
                <a:hlinkClick r:id="rId3"/>
              </a:rPr>
              <a:t>http://www.ietf.org/about/note-well.html</a:t>
            </a:r>
            <a:endParaRPr lang="en-US" dirty="0"/>
          </a:p>
          <a:p>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fld>
            <a:endParaRPr lang="en-US"/>
          </a:p>
        </p:txBody>
      </p:sp>
      <p:sp>
        <p:nvSpPr>
          <p:cNvPr id="4"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sp>
        <p:nvSpPr>
          <p:cNvPr id="6" name="Title 1"/>
          <p:cNvSpPr txBox="1"/>
          <p:nvPr/>
        </p:nvSpPr>
        <p:spPr>
          <a:xfrm>
            <a:off x="746760" y="152400"/>
            <a:ext cx="1069848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IETF Conduct Guidelines</a:t>
            </a:r>
            <a:endParaRPr lang="en-US" dirty="0"/>
          </a:p>
        </p:txBody>
      </p:sp>
      <p:sp>
        <p:nvSpPr>
          <p:cNvPr id="7" name="Content Placeholder 2"/>
          <p:cNvSpPr txBox="1"/>
          <p:nvPr/>
        </p:nvSpPr>
        <p:spPr>
          <a:xfrm>
            <a:off x="153035" y="1295400"/>
            <a:ext cx="11581130" cy="54260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t>The IESG has asked all chairs to remind their working groups of the need for appropriate behavior. This is described in more detail in BCP 54. In summary:</a:t>
            </a:r>
            <a:endParaRPr lang="en-US"/>
          </a:p>
          <a:p>
            <a:pPr marL="971550" lvl="1" indent="-514350">
              <a:buFont typeface="+mj-lt"/>
              <a:buAutoNum type="arabicPeriod"/>
            </a:pPr>
            <a:r>
              <a:rPr lang="en-US"/>
              <a:t>IETF participants extend respect and courtesy to their colleagues at all times.</a:t>
            </a:r>
            <a:endParaRPr lang="en-US"/>
          </a:p>
          <a:p>
            <a:pPr marL="971550" lvl="1" indent="-514350">
              <a:buFont typeface="+mj-lt"/>
              <a:buAutoNum type="arabicPeriod"/>
            </a:pPr>
            <a:r>
              <a:rPr lang="en-US"/>
              <a:t>IETF participants have impersonal discussions.</a:t>
            </a:r>
            <a:endParaRPr lang="en-US"/>
          </a:p>
          <a:p>
            <a:pPr marL="971550" lvl="1" indent="-514350">
              <a:buFont typeface="+mj-lt"/>
              <a:buAutoNum type="arabicPeriod"/>
            </a:pPr>
            <a:r>
              <a:rPr lang="en-US"/>
              <a:t>IETF participants devise solutions for the global Internet that meet the needs of diverse technical and operational environments.</a:t>
            </a:r>
            <a:endParaRPr lang="en-US"/>
          </a:p>
          <a:p>
            <a:pPr marL="971550" lvl="1" indent="-514350">
              <a:buFont typeface="+mj-lt"/>
              <a:buAutoNum type="arabicPeriod"/>
            </a:pPr>
            <a:r>
              <a:rPr lang="en-US"/>
              <a:t>Individuals are prepared to contribute to the ongoing work of the group.</a:t>
            </a:r>
            <a:endParaRPr lang="en-US" dirty="0"/>
          </a:p>
        </p:txBody>
      </p:sp>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sp>
        <p:nvSpPr>
          <p:cNvPr id="6" name="Title 1"/>
          <p:cNvSpPr txBox="1"/>
          <p:nvPr/>
        </p:nvSpPr>
        <p:spPr>
          <a:xfrm>
            <a:off x="609600" y="0"/>
            <a:ext cx="1069848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dirty="0"/>
              <a:t>Meeting Administrivia</a:t>
            </a:r>
            <a:endParaRPr lang="en-US" dirty="0"/>
          </a:p>
        </p:txBody>
      </p:sp>
      <p:sp>
        <p:nvSpPr>
          <p:cNvPr id="7" name="Content Placeholder 2"/>
          <p:cNvSpPr txBox="1"/>
          <p:nvPr/>
        </p:nvSpPr>
        <p:spPr>
          <a:xfrm>
            <a:off x="228600" y="914400"/>
            <a:ext cx="11582400" cy="56546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sz="2000" dirty="0"/>
              <a:t>We have three chairs as a short-term measure until NomCom have made their choices</a:t>
            </a:r>
            <a:endParaRPr lang="en-US" sz="2000" dirty="0"/>
          </a:p>
          <a:p>
            <a:endParaRPr lang="en-US" sz="2000" dirty="0"/>
          </a:p>
          <a:p>
            <a:r>
              <a:rPr lang="en-US" sz="2000" dirty="0" err="1"/>
              <a:t>Meetecho</a:t>
            </a:r>
            <a:r>
              <a:rPr lang="en-US" sz="2000" dirty="0"/>
              <a:t>:</a:t>
            </a:r>
            <a:endParaRPr lang="en-US" sz="2000" dirty="0"/>
          </a:p>
          <a:p>
            <a:pPr lvl="1"/>
            <a:r>
              <a:rPr lang="en-US" sz="2000" dirty="0"/>
              <a:t>We are using </a:t>
            </a:r>
            <a:r>
              <a:rPr lang="en-US" sz="2000" dirty="0" err="1"/>
              <a:t>Meetecho</a:t>
            </a:r>
            <a:r>
              <a:rPr lang="en-US" sz="2000" dirty="0"/>
              <a:t> queue control </a:t>
            </a:r>
            <a:endParaRPr lang="en-US" sz="2000" dirty="0"/>
          </a:p>
          <a:p>
            <a:pPr lvl="1"/>
            <a:r>
              <a:rPr lang="en-US" sz="2000" dirty="0"/>
              <a:t>Chat available for use via </a:t>
            </a:r>
            <a:r>
              <a:rPr lang="en-US" sz="2000" dirty="0" err="1"/>
              <a:t>Meetecho</a:t>
            </a:r>
            <a:r>
              <a:rPr lang="en-US" sz="2000" dirty="0"/>
              <a:t>/Zulip</a:t>
            </a:r>
            <a:endParaRPr lang="en-US" sz="2000" dirty="0"/>
          </a:p>
          <a:p>
            <a:pPr marL="457200" lvl="1" indent="0">
              <a:buNone/>
            </a:pPr>
            <a:endParaRPr lang="en-US" sz="2000" dirty="0"/>
          </a:p>
          <a:p>
            <a:r>
              <a:rPr lang="en-US" sz="2000" dirty="0"/>
              <a:t>Note taking:</a:t>
            </a:r>
            <a:endParaRPr lang="en-US" sz="2000" dirty="0"/>
          </a:p>
          <a:p>
            <a:pPr lvl="1"/>
            <a:r>
              <a:rPr lang="en-US" sz="2000" dirty="0">
                <a:hlinkClick r:id="rId1" action="ppaction://hlinkfile"/>
              </a:rPr>
              <a:t>https://notes.ietf.org/notes-ietf-121-cats</a:t>
            </a:r>
            <a:endParaRPr lang="en-US" sz="2000" dirty="0"/>
          </a:p>
          <a:p>
            <a:pPr lvl="1"/>
            <a:r>
              <a:rPr lang="en-US" sz="2000" dirty="0"/>
              <a:t>Cheng Li will take minutes, but…</a:t>
            </a:r>
            <a:endParaRPr lang="en-US" sz="2000" dirty="0"/>
          </a:p>
          <a:p>
            <a:pPr lvl="2"/>
            <a:r>
              <a:rPr lang="en-US" sz="2000" dirty="0"/>
              <a:t>Please help with minute taking</a:t>
            </a:r>
            <a:endParaRPr lang="en-US" sz="2000" dirty="0"/>
          </a:p>
          <a:p>
            <a:pPr lvl="2"/>
            <a:r>
              <a:rPr lang="en-US" sz="2000" dirty="0"/>
              <a:t>Please check that your comments are recorded correctly</a:t>
            </a:r>
            <a:endParaRPr lang="en-US" sz="2000" dirty="0"/>
          </a:p>
          <a:p>
            <a:pPr lvl="2"/>
            <a:endParaRPr lang="en-US" sz="2000" dirty="0"/>
          </a:p>
          <a:p>
            <a:r>
              <a:rPr lang="en-US" sz="2000" dirty="0"/>
              <a:t>Session Materials: </a:t>
            </a:r>
            <a:r>
              <a:rPr lang="en-US" sz="2000" dirty="0">
                <a:hlinkClick r:id="rId2" action="ppaction://hlinkfile"/>
              </a:rPr>
              <a:t>https://datatracker.ietf.org/meeting/121/session/cats</a:t>
            </a:r>
            <a:r>
              <a:rPr lang="en-US" sz="2000" dirty="0"/>
              <a:t> </a:t>
            </a:r>
            <a:endParaRPr lang="en-US" sz="2000" dirty="0"/>
          </a:p>
          <a:p>
            <a:r>
              <a:rPr lang="en-US" sz="2000" dirty="0"/>
              <a:t>Data tracker: </a:t>
            </a:r>
            <a:r>
              <a:rPr lang="en-US" sz="2000" dirty="0">
                <a:hlinkClick r:id="rId3"/>
              </a:rPr>
              <a:t>http://datatracker.ietf.org/wg/cats/</a:t>
            </a:r>
            <a:endParaRPr lang="en-US" sz="2000" dirty="0"/>
          </a:p>
          <a:p>
            <a:r>
              <a:rPr lang="en-US" sz="2000" dirty="0"/>
              <a:t>Zulip: </a:t>
            </a:r>
            <a:r>
              <a:rPr lang="en-IN" sz="2000" u="sng" dirty="0">
                <a:solidFill>
                  <a:srgbClr val="23527C"/>
                </a:solidFill>
                <a:latin typeface="-apple-system"/>
                <a:hlinkClick r:id="rId4"/>
              </a:rPr>
              <a:t>https://zulip.ietf.org/#narrow/stream/cats</a:t>
            </a:r>
            <a:endParaRPr lang="en-IN" sz="2000" u="sng" dirty="0">
              <a:solidFill>
                <a:srgbClr val="23527C"/>
              </a:solidFill>
              <a:latin typeface="-apple-system"/>
              <a:hlinkClick r:id="rId5"/>
            </a:endParaRPr>
          </a:p>
        </p:txBody>
      </p:sp>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endParaRPr lang="en-US" dirty="0"/>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01000" y="1600200"/>
            <a:ext cx="2898648" cy="2462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sp>
        <p:nvSpPr>
          <p:cNvPr id="6" name="Title 1"/>
          <p:cNvSpPr txBox="1"/>
          <p:nvPr/>
        </p:nvSpPr>
        <p:spPr>
          <a:xfrm>
            <a:off x="746760" y="152400"/>
            <a:ext cx="1069848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Meeting Tips</a:t>
            </a:r>
            <a:endParaRPr lang="en-US" dirty="0"/>
          </a:p>
        </p:txBody>
      </p:sp>
      <p:sp>
        <p:nvSpPr>
          <p:cNvPr id="7" name="Content Placeholder 2"/>
          <p:cNvSpPr txBox="1"/>
          <p:nvPr/>
        </p:nvSpPr>
        <p:spPr>
          <a:xfrm>
            <a:off x="594360" y="1528549"/>
            <a:ext cx="10698480" cy="49484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nSpc>
                <a:spcPct val="110000"/>
              </a:lnSpc>
              <a:spcBef>
                <a:spcPts val="300"/>
              </a:spcBef>
              <a:buFont typeface="Arial" panose="020B0604020202020204"/>
              <a:buNone/>
            </a:pPr>
            <a:r>
              <a:rPr lang="en-US" sz="2800" b="1" dirty="0">
                <a:solidFill>
                  <a:srgbClr val="000000"/>
                </a:solidFill>
              </a:rPr>
              <a:t>In-person participants</a:t>
            </a:r>
            <a:endParaRPr lang="en-US" sz="2800" dirty="0">
              <a:solidFill>
                <a:srgbClr val="000000"/>
              </a:solidFill>
            </a:endParaRPr>
          </a:p>
          <a:p>
            <a:pPr marL="457200" indent="-330200">
              <a:lnSpc>
                <a:spcPct val="110000"/>
              </a:lnSpc>
              <a:spcBef>
                <a:spcPts val="300"/>
              </a:spcBef>
              <a:buClr>
                <a:srgbClr val="000000"/>
              </a:buClr>
              <a:buSzPts val="1600"/>
              <a:buFont typeface="Arial" panose="020B0604020202020204"/>
              <a:buChar char="●"/>
            </a:pPr>
            <a:r>
              <a:rPr lang="en-US" sz="2800" dirty="0">
                <a:solidFill>
                  <a:srgbClr val="000000"/>
                </a:solidFill>
              </a:rPr>
              <a:t>Make sure to sign into the session using the </a:t>
            </a:r>
            <a:r>
              <a:rPr lang="en-US" sz="2800" dirty="0" err="1">
                <a:solidFill>
                  <a:srgbClr val="000000"/>
                </a:solidFill>
              </a:rPr>
              <a:t>Meetecho</a:t>
            </a:r>
            <a:r>
              <a:rPr lang="en-US" sz="2800" dirty="0">
                <a:solidFill>
                  <a:srgbClr val="000000"/>
                </a:solidFill>
              </a:rPr>
              <a:t> (usually the “onsite tool” client) from the agenda</a:t>
            </a:r>
            <a:endParaRPr lang="en-US" sz="2800" dirty="0">
              <a:solidFill>
                <a:srgbClr val="000000"/>
              </a:solidFill>
            </a:endParaRPr>
          </a:p>
          <a:p>
            <a:pPr marL="857250" lvl="1" indent="-330200">
              <a:lnSpc>
                <a:spcPct val="110000"/>
              </a:lnSpc>
              <a:spcBef>
                <a:spcPts val="300"/>
              </a:spcBef>
              <a:buClr>
                <a:srgbClr val="000000"/>
              </a:buClr>
              <a:buSzPts val="1600"/>
              <a:buFont typeface="Arial" panose="020B0604020202020204"/>
              <a:buChar char="●"/>
            </a:pPr>
            <a:r>
              <a:rPr lang="en-US" sz="1600" dirty="0">
                <a:solidFill>
                  <a:srgbClr val="444444"/>
                </a:solidFill>
                <a:latin typeface="Calibri" panose="020F0502020204030204" charset="0"/>
                <a:hlinkClick r:id="rId1" action="ppaction://hlinkfile"/>
              </a:rPr>
              <a:t>https://meetings.conf.meetecho.com/onsite121/?group=cats&amp;short=&amp;item=1</a:t>
            </a:r>
            <a:endParaRPr lang="en-US" sz="2400" dirty="0">
              <a:solidFill>
                <a:srgbClr val="000000"/>
              </a:solidFill>
            </a:endParaRPr>
          </a:p>
          <a:p>
            <a:pPr marL="457200" indent="-330200">
              <a:lnSpc>
                <a:spcPct val="110000"/>
              </a:lnSpc>
              <a:spcBef>
                <a:spcPts val="0"/>
              </a:spcBef>
              <a:buClr>
                <a:srgbClr val="000000"/>
              </a:buClr>
              <a:buSzPts val="1600"/>
              <a:buFont typeface="Arial" panose="020B0604020202020204"/>
              <a:buChar char="●"/>
            </a:pPr>
            <a:r>
              <a:rPr lang="en-US" sz="2800" dirty="0">
                <a:solidFill>
                  <a:srgbClr val="000000"/>
                </a:solidFill>
              </a:rPr>
              <a:t>Use </a:t>
            </a:r>
            <a:r>
              <a:rPr lang="en-US" sz="2800" dirty="0" err="1">
                <a:solidFill>
                  <a:srgbClr val="000000"/>
                </a:solidFill>
              </a:rPr>
              <a:t>Meetecho</a:t>
            </a:r>
            <a:r>
              <a:rPr lang="en-US" sz="2800" dirty="0">
                <a:solidFill>
                  <a:srgbClr val="000000"/>
                </a:solidFill>
              </a:rPr>
              <a:t> to join the mic queue</a:t>
            </a:r>
            <a:endParaRPr lang="en-US" sz="2800" dirty="0">
              <a:solidFill>
                <a:srgbClr val="000000"/>
              </a:solidFill>
            </a:endParaRPr>
          </a:p>
          <a:p>
            <a:pPr marL="457200" indent="-330200">
              <a:lnSpc>
                <a:spcPct val="110000"/>
              </a:lnSpc>
              <a:spcBef>
                <a:spcPts val="0"/>
              </a:spcBef>
              <a:buClr>
                <a:srgbClr val="000000"/>
              </a:buClr>
              <a:buSzPts val="1600"/>
              <a:buFont typeface="Arial" panose="020B0604020202020204"/>
              <a:buChar char="●"/>
            </a:pPr>
            <a:r>
              <a:rPr lang="en-US" sz="2800" b="1" i="1" dirty="0">
                <a:solidFill>
                  <a:srgbClr val="C00000"/>
                </a:solidFill>
              </a:rPr>
              <a:t>Keep audio and video off at all times</a:t>
            </a:r>
            <a:endParaRPr lang="en-US" sz="2800" b="1" i="1" dirty="0">
              <a:solidFill>
                <a:srgbClr val="C00000"/>
              </a:solidFill>
            </a:endParaRPr>
          </a:p>
          <a:p>
            <a:pPr marL="0" indent="0">
              <a:lnSpc>
                <a:spcPct val="110000"/>
              </a:lnSpc>
              <a:spcBef>
                <a:spcPts val="300"/>
              </a:spcBef>
              <a:buFont typeface="Arial" panose="020B0604020202020204"/>
              <a:buNone/>
            </a:pPr>
            <a:endParaRPr lang="en-US" sz="2800" b="1" dirty="0">
              <a:solidFill>
                <a:srgbClr val="000000"/>
              </a:solidFill>
            </a:endParaRPr>
          </a:p>
          <a:p>
            <a:pPr marL="0" indent="0">
              <a:lnSpc>
                <a:spcPct val="110000"/>
              </a:lnSpc>
              <a:spcBef>
                <a:spcPts val="300"/>
              </a:spcBef>
              <a:buFont typeface="Arial" panose="020B0604020202020204"/>
              <a:buNone/>
            </a:pPr>
            <a:r>
              <a:rPr lang="en-US" sz="2800" b="1" dirty="0">
                <a:solidFill>
                  <a:srgbClr val="000000"/>
                </a:solidFill>
              </a:rPr>
              <a:t>Remote participants </a:t>
            </a:r>
            <a:endParaRPr lang="en-US" sz="2800" dirty="0">
              <a:solidFill>
                <a:srgbClr val="000000"/>
              </a:solidFill>
            </a:endParaRPr>
          </a:p>
          <a:p>
            <a:pPr marL="457200" indent="-330200">
              <a:lnSpc>
                <a:spcPct val="110000"/>
              </a:lnSpc>
              <a:spcBef>
                <a:spcPts val="300"/>
              </a:spcBef>
              <a:buClr>
                <a:srgbClr val="000000"/>
              </a:buClr>
              <a:buSzPts val="1600"/>
              <a:buFont typeface="Arial" panose="020B0604020202020204"/>
              <a:buChar char="●"/>
            </a:pPr>
            <a:r>
              <a:rPr lang="en-US" sz="2800" dirty="0">
                <a:solidFill>
                  <a:srgbClr val="000000"/>
                </a:solidFill>
              </a:rPr>
              <a:t>Use of a headset is strongly recommended</a:t>
            </a:r>
            <a:endParaRPr lang="en-US" sz="2800" dirty="0">
              <a:solidFill>
                <a:srgbClr val="000000"/>
              </a:solidFill>
            </a:endParaRPr>
          </a:p>
          <a:p>
            <a:pPr marL="457200" indent="-330200">
              <a:lnSpc>
                <a:spcPct val="110000"/>
              </a:lnSpc>
              <a:spcBef>
                <a:spcPts val="300"/>
              </a:spcBef>
              <a:buClr>
                <a:srgbClr val="000000"/>
              </a:buClr>
              <a:buSzPts val="1600"/>
              <a:buFont typeface="Arial" panose="020B0604020202020204"/>
              <a:buChar char="●"/>
            </a:pPr>
            <a:r>
              <a:rPr lang="en-US" sz="2800" b="1" i="1" dirty="0">
                <a:solidFill>
                  <a:srgbClr val="C00000"/>
                </a:solidFill>
              </a:rPr>
              <a:t>Make sure your audio and video are off</a:t>
            </a:r>
            <a:r>
              <a:rPr lang="en-US" sz="2800" dirty="0">
                <a:solidFill>
                  <a:srgbClr val="000000"/>
                </a:solidFill>
              </a:rPr>
              <a:t> until it is your turn to speak</a:t>
            </a:r>
            <a:endParaRPr lang="en-US" sz="2800" dirty="0">
              <a:solidFill>
                <a:srgbClr val="000000"/>
              </a:solidFill>
            </a:endParaRPr>
          </a:p>
        </p:txBody>
      </p:sp>
      <p:pic>
        <p:nvPicPr>
          <p:cNvPr id="8" name="Picture 7"/>
          <p:cNvPicPr>
            <a:picLocks noChangeAspect="1"/>
          </p:cNvPicPr>
          <p:nvPr/>
        </p:nvPicPr>
        <p:blipFill>
          <a:blip r:embed="rId2"/>
          <a:stretch>
            <a:fillRect/>
          </a:stretch>
        </p:blipFill>
        <p:spPr>
          <a:xfrm>
            <a:off x="7231796" y="1266247"/>
            <a:ext cx="3506360" cy="576220"/>
          </a:xfrm>
          <a:prstGeom prst="rect">
            <a:avLst/>
          </a:prstGeom>
        </p:spPr>
      </p:pic>
      <p:pic>
        <p:nvPicPr>
          <p:cNvPr id="9" name="Picture 7" descr="Icon&#10;&#10;Description automatically generated"/>
          <p:cNvPicPr>
            <a:picLocks noChangeAspect="1"/>
          </p:cNvPicPr>
          <p:nvPr/>
        </p:nvPicPr>
        <p:blipFill rotWithShape="1">
          <a:blip r:embed="rId3"/>
          <a:srcRect b="68490"/>
          <a:stretch>
            <a:fillRect/>
          </a:stretch>
        </p:blipFill>
        <p:spPr>
          <a:xfrm>
            <a:off x="8006143" y="1121383"/>
            <a:ext cx="3094567" cy="289728"/>
          </a:xfrm>
          <a:prstGeom prst="rect">
            <a:avLst/>
          </a:prstGeom>
        </p:spPr>
      </p:pic>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Deliverables &amp; Milestones</a:t>
            </a:r>
            <a:endParaRPr lang="en-GB" dirty="0"/>
          </a:p>
        </p:txBody>
      </p:sp>
      <p:sp>
        <p:nvSpPr>
          <p:cNvPr id="3" name="Content Placeholder 2"/>
          <p:cNvSpPr>
            <a:spLocks noGrp="1"/>
          </p:cNvSpPr>
          <p:nvPr>
            <p:ph idx="1"/>
          </p:nvPr>
        </p:nvSpPr>
        <p:spPr/>
        <p:txBody>
          <a:bodyPr>
            <a:normAutofit fontScale="95000"/>
          </a:bodyPr>
          <a:lstStyle/>
          <a:p>
            <a:r>
              <a:rPr lang="en-GB" sz="2100" dirty="0"/>
              <a:t>All drafts are welcome</a:t>
            </a:r>
            <a:endParaRPr lang="en-GB" sz="2100" dirty="0"/>
          </a:p>
          <a:p>
            <a:pPr lvl="1"/>
            <a:r>
              <a:rPr lang="en-GB" sz="1900" dirty="0"/>
              <a:t>Post them in the Datatracker</a:t>
            </a:r>
            <a:endParaRPr lang="en-GB" sz="1900" dirty="0"/>
          </a:p>
          <a:p>
            <a:pPr lvl="1"/>
            <a:r>
              <a:rPr lang="en-GB" sz="1900" dirty="0"/>
              <a:t>Discuss them on the list</a:t>
            </a:r>
            <a:endParaRPr lang="en-GB" sz="1900" dirty="0"/>
          </a:p>
          <a:p>
            <a:r>
              <a:rPr lang="en-GB" sz="2100" dirty="0"/>
              <a:t>Solutions drafts in other working groups</a:t>
            </a:r>
            <a:endParaRPr lang="en-GB" sz="2100" dirty="0"/>
          </a:p>
          <a:p>
            <a:pPr lvl="1"/>
            <a:r>
              <a:rPr lang="en-GB" sz="1900" dirty="0"/>
              <a:t>All protocol work is fine if it has use cases and motivation</a:t>
            </a:r>
            <a:endParaRPr lang="en-GB" sz="1900" dirty="0"/>
          </a:p>
          <a:p>
            <a:r>
              <a:rPr lang="en-GB" sz="2100" dirty="0"/>
              <a:t>Our focus must be on our deliverables and milestones</a:t>
            </a:r>
            <a:endParaRPr lang="en-GB" sz="2100" dirty="0"/>
          </a:p>
          <a:p>
            <a:r>
              <a:rPr lang="en-GB" sz="2100" dirty="0"/>
              <a:t>Milestones are very clear…</a:t>
            </a:r>
            <a:endParaRPr lang="en-GB" sz="2100" dirty="0"/>
          </a:p>
        </p:txBody>
      </p:sp>
      <p:sp>
        <p:nvSpPr>
          <p:cNvPr id="4" name="Slide Number Placeholder 3"/>
          <p:cNvSpPr>
            <a:spLocks noGrp="1"/>
          </p:cNvSpPr>
          <p:nvPr>
            <p:ph type="sldNum" sz="quarter" idx="12"/>
          </p:nvPr>
        </p:nvSpPr>
        <p:spPr/>
        <p:txBody>
          <a:bodyPr/>
          <a:lstStyle/>
          <a:p>
            <a:fld id="{BA9B540C-44DA-4F69-89C9-7C84606640D3}" type="slidenum">
              <a:rPr lang="en-US" smtClean="0"/>
            </a:fld>
            <a:endParaRPr lang="en-US"/>
          </a:p>
        </p:txBody>
      </p:sp>
      <p:graphicFrame>
        <p:nvGraphicFramePr>
          <p:cNvPr id="6" name="Table 5"/>
          <p:cNvGraphicFramePr>
            <a:graphicFrameLocks noGrp="1"/>
          </p:cNvGraphicFramePr>
          <p:nvPr>
            <p:custDataLst>
              <p:tags r:id="rId1"/>
            </p:custDataLst>
          </p:nvPr>
        </p:nvGraphicFramePr>
        <p:xfrm>
          <a:off x="594360" y="4174490"/>
          <a:ext cx="11017885" cy="2416810"/>
        </p:xfrm>
        <a:graphic>
          <a:graphicData uri="http://schemas.openxmlformats.org/drawingml/2006/table">
            <a:tbl>
              <a:tblPr/>
              <a:tblGrid>
                <a:gridCol w="1136650"/>
                <a:gridCol w="8929370"/>
                <a:gridCol w="951865"/>
              </a:tblGrid>
              <a:tr h="388620">
                <a:tc>
                  <a:txBody>
                    <a:bodyPr/>
                    <a:lstStyle/>
                    <a:p>
                      <a:pPr algn="l"/>
                      <a:r>
                        <a:rPr lang="en-GB" sz="2000" b="1" dirty="0">
                          <a:solidFill>
                            <a:schemeClr val="tx1"/>
                          </a:solidFill>
                          <a:effectLst/>
                        </a:rPr>
                        <a:t>Date</a:t>
                      </a:r>
                      <a:endParaRPr lang="en-GB" sz="2000" b="1" dirty="0">
                        <a:solidFill>
                          <a:schemeClr val="tx1"/>
                        </a:solidFill>
                        <a:effectLst/>
                      </a:endParaRPr>
                    </a:p>
                  </a:txBody>
                  <a:tcPr marL="68202" marR="68202" marT="34101" marB="34101">
                    <a:lnL w="12700" cap="flat" cmpd="sng" algn="ctr">
                      <a:solidFill>
                        <a:srgbClr val="90B921"/>
                      </a:solidFill>
                      <a:prstDash val="solid"/>
                      <a:round/>
                      <a:headEnd type="none" w="med" len="med"/>
                      <a:tailEnd type="none" w="med" len="med"/>
                    </a:lnL>
                    <a:lnR w="12700" cap="flat" cmpd="sng" algn="ctr">
                      <a:solidFill>
                        <a:srgbClr val="70B5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lgn="l"/>
                      <a:r>
                        <a:rPr lang="en-GB" sz="2000" b="1" dirty="0">
                          <a:solidFill>
                            <a:schemeClr val="tx1"/>
                          </a:solidFill>
                          <a:effectLst/>
                        </a:rPr>
                        <a:t>Milestone</a:t>
                      </a:r>
                      <a:endParaRPr lang="en-GB" sz="2000" b="1" dirty="0">
                        <a:solidFill>
                          <a:schemeClr val="tx1"/>
                        </a:solidFill>
                        <a:effectLst/>
                      </a:endParaRPr>
                    </a:p>
                  </a:txBody>
                  <a:tcPr marL="68202" marR="68202" marT="34101" marB="34101">
                    <a:lnL w="12700" cap="flat" cmpd="sng" algn="ctr">
                      <a:solidFill>
                        <a:srgbClr val="70B521"/>
                      </a:solidFill>
                      <a:prstDash val="solid"/>
                      <a:round/>
                      <a:headEnd type="none" w="med" len="med"/>
                      <a:tailEnd type="none" w="med" len="med"/>
                    </a:lnL>
                    <a:lnR w="12700" cap="flat" cmpd="sng" algn="ctr">
                      <a:solidFill>
                        <a:srgbClr val="70BD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lgn="l">
                        <a:buNone/>
                      </a:pPr>
                      <a:r>
                        <a:rPr lang="en-US" altLang="en-GB" sz="2000" b="1" dirty="0">
                          <a:solidFill>
                            <a:schemeClr val="tx1"/>
                          </a:solidFill>
                          <a:effectLst/>
                        </a:rPr>
                        <a:t>Status</a:t>
                      </a:r>
                      <a:endParaRPr lang="en-US" altLang="en-GB" sz="2000" b="1" dirty="0">
                        <a:solidFill>
                          <a:schemeClr val="tx1"/>
                        </a:solidFill>
                        <a:effectLst/>
                      </a:endParaRPr>
                    </a:p>
                  </a:txBody>
                  <a:tcPr marL="68202" marR="68202" marT="34101" marB="34101">
                    <a:lnL w="12700" cap="flat" cmpd="sng" algn="ctr">
                      <a:solidFill>
                        <a:srgbClr val="70BD21"/>
                      </a:solidFill>
                      <a:prstDash val="solid"/>
                      <a:round/>
                      <a:headEnd type="none" w="med" len="med"/>
                      <a:tailEnd type="none" w="med" len="med"/>
                    </a:lnL>
                    <a:lnR w="12700" cap="flat" cmpd="sng" algn="ctr">
                      <a:solidFill>
                        <a:srgbClr val="70BD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r>
              <a:tr h="389890">
                <a:tc>
                  <a:txBody>
                    <a:bodyPr/>
                    <a:lstStyle/>
                    <a:p>
                      <a:r>
                        <a:rPr lang="en-GB" sz="1600" b="1" dirty="0">
                          <a:effectLst/>
                        </a:rPr>
                        <a:t>Jul 2023</a:t>
                      </a:r>
                      <a:endParaRPr lang="en-GB" sz="1600" b="1" dirty="0">
                        <a:effectLst/>
                      </a:endParaRP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r>
                        <a:rPr lang="en-GB" sz="1600" b="1" dirty="0">
                          <a:effectLst/>
                        </a:rPr>
                        <a:t>Adopt the CATS Problem Statement, Use Cases, Gap Analysis, and Requirements documents</a:t>
                      </a:r>
                      <a:endParaRPr lang="en-GB" sz="1600" b="1" dirty="0">
                        <a:effectLst/>
                      </a:endParaRP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r>
                        <a:rPr lang="en-US" altLang="en-GB" sz="1600" b="1" dirty="0">
                          <a:effectLst/>
                        </a:rPr>
                        <a:t>Done</a:t>
                      </a:r>
                      <a:endParaRPr lang="en-US" altLang="en-GB" sz="1600" b="1" dirty="0">
                        <a:effectLst/>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r>
              <a:tr h="375285">
                <a:tc>
                  <a:txBody>
                    <a:bodyPr/>
                    <a:lstStyle/>
                    <a:p>
                      <a:r>
                        <a:rPr lang="en-GB" sz="1600" b="1" dirty="0">
                          <a:effectLst/>
                        </a:rPr>
                        <a:t>Jul 2024</a:t>
                      </a:r>
                      <a:endParaRPr lang="en-GB" sz="1600" b="1" dirty="0">
                        <a:effectLst/>
                      </a:endParaRP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r>
                        <a:rPr lang="en-GB" sz="1600" b="1" dirty="0">
                          <a:effectLst/>
                        </a:rPr>
                        <a:t>Adopt the CATS Framework and Architecture document</a:t>
                      </a:r>
                      <a:endParaRPr lang="en-GB" sz="1600" b="1" dirty="0">
                        <a:effectLst/>
                      </a:endParaRP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r>
                        <a:rPr lang="en-US" altLang="en-GB" sz="1600" b="1" dirty="0">
                          <a:effectLst/>
                          <a:sym typeface="+mn-ea"/>
                        </a:rPr>
                        <a:t>Done</a:t>
                      </a:r>
                      <a:endParaRPr lang="en-US" altLang="en-GB" sz="1600" b="1" dirty="0">
                        <a:effectLst/>
                        <a:sym typeface="+mn-ea"/>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r>
              <a:tr h="375285">
                <a:tc>
                  <a:txBody>
                    <a:bodyPr/>
                    <a:lstStyle/>
                    <a:p>
                      <a:pPr>
                        <a:buNone/>
                      </a:pPr>
                      <a:r>
                        <a:rPr lang="en-US" altLang="en-GB" sz="1600" b="1" dirty="0">
                          <a:solidFill>
                            <a:srgbClr val="FF0000"/>
                          </a:solidFill>
                          <a:effectLst/>
                        </a:rPr>
                        <a:t>Mar 2025</a:t>
                      </a:r>
                      <a:endParaRPr lang="en-US" altLang="en-GB" sz="1600" b="1" dirty="0">
                        <a:solidFill>
                          <a:srgbClr val="FF0000"/>
                        </a:solidFill>
                        <a:effectLst/>
                      </a:endParaRP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r>
                        <a:rPr lang="en-GB" altLang="en-US" sz="1600" b="1" dirty="0">
                          <a:solidFill>
                            <a:srgbClr val="FF0000"/>
                          </a:solidFill>
                          <a:effectLst/>
                        </a:rPr>
                        <a:t>Adopt document describing CATS metrics (NEW)</a:t>
                      </a:r>
                      <a:endParaRPr lang="en-GB" altLang="en-US" sz="1600" b="1" dirty="0">
                        <a:solidFill>
                          <a:srgbClr val="FF0000"/>
                        </a:solidFill>
                        <a:effectLst/>
                      </a:endParaRP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endParaRPr lang="en-US" altLang="en-GB" sz="1600" b="1" dirty="0">
                        <a:effectLst/>
                        <a:sym typeface="+mn-ea"/>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r>
              <a:tr h="443865">
                <a:tc>
                  <a:txBody>
                    <a:bodyPr/>
                    <a:lstStyle/>
                    <a:p>
                      <a:r>
                        <a:rPr lang="en-GB" sz="1600" b="1" dirty="0">
                          <a:effectLst/>
                        </a:rPr>
                        <a:t>Nov 2025</a:t>
                      </a:r>
                      <a:endParaRPr lang="en-GB" sz="1600" b="1" dirty="0">
                        <a:effectLst/>
                      </a:endParaRP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10C121"/>
                      </a:solidFill>
                      <a:prstDash val="solid"/>
                      <a:round/>
                      <a:headEnd type="none" w="med" len="med"/>
                      <a:tailEnd type="none" w="med" len="med"/>
                    </a:lnB>
                    <a:solidFill>
                      <a:srgbClr val="FFFFFF"/>
                    </a:solidFill>
                  </a:tcPr>
                </a:tc>
                <a:tc>
                  <a:txBody>
                    <a:bodyPr/>
                    <a:lstStyle/>
                    <a:p>
                      <a:r>
                        <a:rPr lang="en-GB" sz="1600" b="1" dirty="0">
                          <a:effectLst/>
                        </a:rPr>
                        <a:t>Submit the CATS Framework and Architecture document to the IESG for publication as Informational</a:t>
                      </a:r>
                      <a:endParaRPr lang="en-GB" sz="1600" b="1" dirty="0">
                        <a:effectLst/>
                      </a:endParaRP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tc>
                  <a:txBody>
                    <a:bodyPr/>
                    <a:lstStyle/>
                    <a:p>
                      <a:pPr>
                        <a:buNone/>
                      </a:pPr>
                      <a:endParaRPr lang="en-GB" altLang="en-US" sz="1600" b="1" dirty="0">
                        <a:effectLst/>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tr>
              <a:tr h="443865">
                <a:tc>
                  <a:txBody>
                    <a:bodyPr/>
                    <a:lstStyle/>
                    <a:p>
                      <a:pPr>
                        <a:buNone/>
                      </a:pPr>
                      <a:r>
                        <a:rPr lang="en-GB" altLang="en-US" sz="1600" b="1" dirty="0">
                          <a:solidFill>
                            <a:srgbClr val="FF0000"/>
                          </a:solidFill>
                          <a:effectLst/>
                        </a:rPr>
                        <a:t>Mar 2026</a:t>
                      </a:r>
                      <a:endParaRPr lang="en-GB" altLang="en-US" sz="1600" b="1" dirty="0">
                        <a:solidFill>
                          <a:srgbClr val="FF0000"/>
                        </a:solidFill>
                        <a:effectLst/>
                      </a:endParaRP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10C121"/>
                      </a:solidFill>
                      <a:prstDash val="solid"/>
                      <a:round/>
                      <a:headEnd type="none" w="med" len="med"/>
                      <a:tailEnd type="none" w="med" len="med"/>
                    </a:lnT>
                    <a:lnB w="12700" cap="flat" cmpd="sng" algn="ctr">
                      <a:solidFill>
                        <a:srgbClr val="10C121"/>
                      </a:solidFill>
                      <a:prstDash val="solid"/>
                      <a:round/>
                      <a:headEnd type="none" w="med" len="med"/>
                      <a:tailEnd type="none" w="med" len="med"/>
                    </a:lnB>
                    <a:solidFill>
                      <a:srgbClr val="FFFFFF"/>
                    </a:solidFill>
                  </a:tcPr>
                </a:tc>
                <a:tc>
                  <a:txBody>
                    <a:bodyPr/>
                    <a:lstStyle/>
                    <a:p>
                      <a:pPr>
                        <a:buNone/>
                      </a:pPr>
                      <a:r>
                        <a:rPr lang="en-GB" altLang="en-US" sz="1600" b="1" dirty="0">
                          <a:solidFill>
                            <a:srgbClr val="FF0000"/>
                          </a:solidFill>
                          <a:effectLst/>
                        </a:rPr>
                        <a:t>Submit document describing CATS metrics to the IESG for publication as Informational (NEW)</a:t>
                      </a:r>
                      <a:endParaRPr lang="en-GB" altLang="en-US" sz="1600" b="1" dirty="0">
                        <a:solidFill>
                          <a:srgbClr val="FF0000"/>
                        </a:solidFill>
                        <a:effectLst/>
                      </a:endParaRP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50C9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tc>
                  <a:txBody>
                    <a:bodyPr/>
                    <a:lstStyle/>
                    <a:p>
                      <a:pPr>
                        <a:buNone/>
                      </a:pPr>
                      <a:endParaRPr lang="en-GB" altLang="en-US" sz="1600" b="1" dirty="0">
                        <a:effectLst/>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50C9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tr>
            </a:tbl>
          </a:graphicData>
        </a:graphic>
      </p:graphicFrame>
      <p:sp>
        <p:nvSpPr>
          <p:cNvPr id="7"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Meeting Goals</a:t>
            </a:r>
            <a:endParaRPr lang="fr-FR" dirty="0"/>
          </a:p>
        </p:txBody>
      </p:sp>
      <p:sp>
        <p:nvSpPr>
          <p:cNvPr id="3" name="Espace réservé du contenu 2"/>
          <p:cNvSpPr>
            <a:spLocks noGrp="1"/>
          </p:cNvSpPr>
          <p:nvPr>
            <p:ph idx="1"/>
          </p:nvPr>
        </p:nvSpPr>
        <p:spPr/>
        <p:txBody>
          <a:bodyPr>
            <a:normAutofit lnSpcReduction="10000"/>
          </a:bodyPr>
          <a:lstStyle/>
          <a:p>
            <a:r>
              <a:rPr lang="en-US" b="1" i="1" dirty="0">
                <a:solidFill>
                  <a:srgbClr val="00B0F0"/>
                </a:solidFill>
              </a:rPr>
              <a:t>Consolidate</a:t>
            </a:r>
            <a:r>
              <a:rPr lang="en-US" dirty="0"/>
              <a:t> the Use Cases: Decide whether a set of individual use cases are:</a:t>
            </a:r>
            <a:endParaRPr lang="en-US" dirty="0"/>
          </a:p>
          <a:p>
            <a:pPr lvl="1"/>
            <a:r>
              <a:rPr lang="en-US" dirty="0"/>
              <a:t>overlapping with the ones already included in the CATS adopted document,</a:t>
            </a:r>
            <a:endParaRPr lang="en-US" dirty="0"/>
          </a:p>
          <a:p>
            <a:pPr lvl="1"/>
            <a:r>
              <a:rPr lang="en-US" dirty="0"/>
              <a:t>worth to be covered in the CATS documents, or</a:t>
            </a:r>
            <a:endParaRPr lang="en-US" dirty="0"/>
          </a:p>
          <a:p>
            <a:pPr lvl="1"/>
            <a:r>
              <a:rPr lang="en-US" dirty="0"/>
              <a:t>to be abandoned</a:t>
            </a:r>
            <a:endParaRPr lang="en-US" dirty="0"/>
          </a:p>
          <a:p>
            <a:endParaRPr lang="en-US" dirty="0"/>
          </a:p>
          <a:p>
            <a:r>
              <a:rPr lang="en-US" b="1" i="1" dirty="0">
                <a:solidFill>
                  <a:srgbClr val="00B0F0"/>
                </a:solidFill>
              </a:rPr>
              <a:t>Clarify</a:t>
            </a:r>
            <a:r>
              <a:rPr lang="en-US" dirty="0"/>
              <a:t> how the requirements are derived from the various use cases</a:t>
            </a:r>
            <a:endParaRPr lang="en-US" dirty="0"/>
          </a:p>
          <a:p>
            <a:endParaRPr lang="en-US" dirty="0"/>
          </a:p>
          <a:p>
            <a:r>
              <a:rPr lang="en-US" dirty="0"/>
              <a:t>Agree on </a:t>
            </a:r>
            <a:r>
              <a:rPr lang="en-US" b="1" i="1" dirty="0">
                <a:solidFill>
                  <a:srgbClr val="00B0F0"/>
                </a:solidFill>
              </a:rPr>
              <a:t>a plan for the metrics </a:t>
            </a:r>
            <a:r>
              <a:rPr lang="en-US" dirty="0"/>
              <a:t>item</a:t>
            </a:r>
            <a:endParaRPr lang="en-US" dirty="0"/>
          </a:p>
        </p:txBody>
      </p:sp>
      <p:sp>
        <p:nvSpPr>
          <p:cNvPr id="4" name="Espace réservé du numéro de diapositive 3"/>
          <p:cNvSpPr>
            <a:spLocks noGrp="1"/>
          </p:cNvSpPr>
          <p:nvPr>
            <p:ph type="sldNum" sz="quarter" idx="12"/>
          </p:nvPr>
        </p:nvSpPr>
        <p:spPr/>
        <p:txBody>
          <a:bodyPr/>
          <a:lstStyle/>
          <a:p>
            <a:fld id="{BA9B540C-44DA-4F69-89C9-7C84606640D3}" type="slidenum">
              <a:rPr lang="en-US" smtClean="0"/>
            </a:fld>
            <a:endParaRPr lang="en-US"/>
          </a:p>
        </p:txBody>
      </p:sp>
      <p:sp>
        <p:nvSpPr>
          <p:cNvPr id="5" name="Footer Placeholder 3"/>
          <p:cNvSpPr>
            <a:spLocks noGrp="1"/>
          </p:cNvSpPr>
          <p:nvPr>
            <p:ph type="ftr" sz="quarter" idx="11"/>
          </p:nvPr>
        </p:nvSpPr>
        <p:spPr>
          <a:xfrm>
            <a:off x="4061460" y="6492875"/>
            <a:ext cx="3764280" cy="365125"/>
          </a:xfrm>
        </p:spPr>
        <p:txBody>
          <a:bodyPr/>
          <a:p>
            <a:r>
              <a:rPr lang="en-US" dirty="0"/>
              <a:t>CATS WG - IETF 121, Dublin – November 2024</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Agenda</a:t>
            </a:r>
            <a:endParaRPr lang="fr-FR" dirty="0"/>
          </a:p>
        </p:txBody>
      </p:sp>
      <p:sp>
        <p:nvSpPr>
          <p:cNvPr id="4" name="Espace réservé du numéro de diapositive 3"/>
          <p:cNvSpPr>
            <a:spLocks noGrp="1"/>
          </p:cNvSpPr>
          <p:nvPr>
            <p:ph type="sldNum" sz="quarter" idx="12"/>
          </p:nvPr>
        </p:nvSpPr>
        <p:spPr/>
        <p:txBody>
          <a:bodyPr/>
          <a:lstStyle/>
          <a:p>
            <a:fld id="{BA9B540C-44DA-4F69-89C9-7C84606640D3}" type="slidenum">
              <a:rPr lang="en-US" smtClean="0"/>
            </a:fld>
            <a:endParaRPr lang="en-US"/>
          </a:p>
        </p:txBody>
      </p:sp>
      <p:pic>
        <p:nvPicPr>
          <p:cNvPr id="7" name="Image 6"/>
          <p:cNvPicPr>
            <a:picLocks noChangeAspect="1"/>
          </p:cNvPicPr>
          <p:nvPr/>
        </p:nvPicPr>
        <p:blipFill>
          <a:blip r:embed="rId1"/>
          <a:stretch>
            <a:fillRect/>
          </a:stretch>
        </p:blipFill>
        <p:spPr>
          <a:xfrm>
            <a:off x="1676400" y="1683871"/>
            <a:ext cx="9297966" cy="3802529"/>
          </a:xfrm>
          <a:prstGeom prst="rect">
            <a:avLst/>
          </a:prstGeom>
        </p:spPr>
      </p:pic>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Flash Teasers</a:t>
            </a:r>
            <a:endParaRPr lang="fr-FR" dirty="0"/>
          </a:p>
        </p:txBody>
      </p:sp>
      <p:sp>
        <p:nvSpPr>
          <p:cNvPr id="3" name="Espace réservé du contenu 2"/>
          <p:cNvSpPr>
            <a:spLocks noGrp="1"/>
          </p:cNvSpPr>
          <p:nvPr>
            <p:ph idx="1"/>
          </p:nvPr>
        </p:nvSpPr>
        <p:spPr/>
        <p:txBody>
          <a:bodyPr/>
          <a:lstStyle/>
          <a:p>
            <a:r>
              <a:rPr lang="en-US" b="1" i="1" dirty="0">
                <a:solidFill>
                  <a:srgbClr val="00B0F0"/>
                </a:solidFill>
              </a:rPr>
              <a:t>Quick</a:t>
            </a:r>
            <a:r>
              <a:rPr lang="en-US" dirty="0"/>
              <a:t> introduction to some individual I-D</a:t>
            </a:r>
            <a:endParaRPr lang="en-US" dirty="0"/>
          </a:p>
          <a:p>
            <a:endParaRPr lang="en-US" dirty="0"/>
          </a:p>
          <a:p>
            <a:r>
              <a:rPr lang="en-US" dirty="0"/>
              <a:t>Presenters to </a:t>
            </a:r>
            <a:r>
              <a:rPr lang="en-US" b="1" i="1" dirty="0">
                <a:solidFill>
                  <a:srgbClr val="00B0F0"/>
                </a:solidFill>
              </a:rPr>
              <a:t>justify</a:t>
            </a:r>
            <a:r>
              <a:rPr lang="en-US" dirty="0"/>
              <a:t> how their document </a:t>
            </a:r>
            <a:r>
              <a:rPr lang="en-US" b="1" i="1" dirty="0">
                <a:solidFill>
                  <a:srgbClr val="00B0F0"/>
                </a:solidFill>
              </a:rPr>
              <a:t>fits the WG charter</a:t>
            </a:r>
            <a:endParaRPr lang="en-US" b="1" i="1" dirty="0">
              <a:solidFill>
                <a:srgbClr val="00B0F0"/>
              </a:solidFill>
            </a:endParaRPr>
          </a:p>
          <a:p>
            <a:endParaRPr lang="en-US" dirty="0"/>
          </a:p>
          <a:p>
            <a:r>
              <a:rPr lang="en-US" dirty="0"/>
              <a:t>Items that are not covered by the charter </a:t>
            </a:r>
            <a:r>
              <a:rPr lang="en-US" b="1" i="1" dirty="0">
                <a:solidFill>
                  <a:srgbClr val="00B0F0"/>
                </a:solidFill>
              </a:rPr>
              <a:t>won’t be granted slots </a:t>
            </a:r>
            <a:r>
              <a:rPr lang="en-US" dirty="0"/>
              <a:t>in future meeting</a:t>
            </a:r>
            <a:endParaRPr lang="en-US" dirty="0"/>
          </a:p>
        </p:txBody>
      </p:sp>
      <p:sp>
        <p:nvSpPr>
          <p:cNvPr id="4" name="Espace réservé du numéro de diapositive 3"/>
          <p:cNvSpPr>
            <a:spLocks noGrp="1"/>
          </p:cNvSpPr>
          <p:nvPr>
            <p:ph type="sldNum" sz="quarter" idx="12"/>
          </p:nvPr>
        </p:nvSpPr>
        <p:spPr/>
        <p:txBody>
          <a:bodyPr/>
          <a:lstStyle/>
          <a:p>
            <a:fld id="{BA9B540C-44DA-4F69-89C9-7C84606640D3}" type="slidenum">
              <a:rPr lang="en-US" smtClean="0"/>
            </a:fld>
            <a:endParaRPr lang="en-US"/>
          </a:p>
        </p:txBody>
      </p:sp>
      <p:sp>
        <p:nvSpPr>
          <p:cNvPr id="5"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endParaRPr lang="en-US" dirty="0"/>
          </a:p>
        </p:txBody>
      </p:sp>
    </p:spTree>
  </p:cSld>
  <p:clrMapOvr>
    <a:masterClrMapping/>
  </p:clrMapOvr>
</p:sld>
</file>

<file path=ppt/tags/tag1.xml><?xml version="1.0" encoding="utf-8"?>
<p:tagLst xmlns:p="http://schemas.openxmlformats.org/presentationml/2006/main">
  <p:tag name="TABLE_ENDDRAG_ORIGIN_RECT" val="867*122"/>
  <p:tag name="TABLE_ENDDRAG_RECT" val="46*293*867*122"/>
</p:tagLst>
</file>

<file path=ppt/tags/tag2.xml><?xml version="1.0" encoding="utf-8"?>
<p:tagLst xmlns:p="http://schemas.openxmlformats.org/presentationml/2006/main">
  <p:tag name="TABLE_ENDDRAG_ORIGIN_RECT" val="900*495"/>
  <p:tag name="TABLE_ENDDRAG_RECT" val="17*40*900*495"/>
</p:tagLst>
</file>

<file path=ppt/tags/tag3.xml><?xml version="1.0" encoding="utf-8"?>
<p:tagLst xmlns:p="http://schemas.openxmlformats.org/presentationml/2006/main">
  <p:tag name="TABLE_ENDDRAG_ORIGIN_RECT" val="900*495"/>
  <p:tag name="TABLE_ENDDRAG_RECT" val="17*40*900*4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7481</Words>
  <Application>WPS 演示</Application>
  <PresentationFormat>Personnalisé</PresentationFormat>
  <Paragraphs>377</Paragraphs>
  <Slides>11</Slides>
  <Notes>4</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11</vt:i4>
      </vt:variant>
    </vt:vector>
  </HeadingPairs>
  <TitlesOfParts>
    <vt:vector size="25" baseType="lpstr">
      <vt:lpstr>Arial</vt:lpstr>
      <vt:lpstr>宋体</vt:lpstr>
      <vt:lpstr>Wingdings</vt:lpstr>
      <vt:lpstr>Arial</vt:lpstr>
      <vt:lpstr>Aharoni</vt:lpstr>
      <vt:lpstr>DejaVu Sans</vt:lpstr>
      <vt:lpstr>Calibri</vt:lpstr>
      <vt:lpstr>Times New Roman</vt:lpstr>
      <vt:lpstr>-apple-system</vt:lpstr>
      <vt:lpstr>Segoe Print</vt:lpstr>
      <vt:lpstr>微软雅黑</vt:lpstr>
      <vt:lpstr>Arial Unicode MS</vt:lpstr>
      <vt:lpstr>Office Theme</vt:lpstr>
      <vt:lpstr>1_Office Theme</vt:lpstr>
      <vt:lpstr>Computing-Aware Traffic Steering (cats) IETF 121, Dublin</vt:lpstr>
      <vt:lpstr>IETF Note Well</vt:lpstr>
      <vt:lpstr>PowerPoint 演示文稿</vt:lpstr>
      <vt:lpstr>PowerPoint 演示文稿</vt:lpstr>
      <vt:lpstr>PowerPoint 演示文稿</vt:lpstr>
      <vt:lpstr>Deliverables &amp; Milestones</vt:lpstr>
      <vt:lpstr>Meeting Goals</vt:lpstr>
      <vt:lpstr>Agenda</vt:lpstr>
      <vt:lpstr>Flash Teasers</vt:lpstr>
      <vt:lpstr>Detailed Agenda</vt:lpstr>
      <vt:lpstr>Agenda 2 of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Farrel</dc:creator>
  <cp:lastModifiedBy>liupengyjy@hq.cmcc</cp:lastModifiedBy>
  <cp:revision>177</cp:revision>
  <dcterms:created xsi:type="dcterms:W3CDTF">2019-11-17T05:46:00Z</dcterms:created>
  <dcterms:modified xsi:type="dcterms:W3CDTF">2024-10-29T02:13:27Z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6ee314-308e-4f40-a474-5b984ee7b7ff_Enabled">
    <vt:lpwstr>true</vt:lpwstr>
  </property>
  <property fmtid="{D5CDD505-2E9C-101B-9397-08002B2CF9AE}" pid="3" name="MSIP_Label_106ee314-308e-4f40-a474-5b984ee7b7ff_SetDate">
    <vt:lpwstr>2021-07-25T06:46:54Z</vt:lpwstr>
  </property>
  <property fmtid="{D5CDD505-2E9C-101B-9397-08002B2CF9AE}" pid="4" name="MSIP_Label_106ee314-308e-4f40-a474-5b984ee7b7ff_Method">
    <vt:lpwstr>Privileged</vt:lpwstr>
  </property>
  <property fmtid="{D5CDD505-2E9C-101B-9397-08002B2CF9AE}" pid="5" name="MSIP_Label_106ee314-308e-4f40-a474-5b984ee7b7ff_Name">
    <vt:lpwstr>106ee314-308e-4f40-a474-5b984ee7b7ff</vt:lpwstr>
  </property>
  <property fmtid="{D5CDD505-2E9C-101B-9397-08002B2CF9AE}" pid="6" name="MSIP_Label_106ee314-308e-4f40-a474-5b984ee7b7ff_SiteId">
    <vt:lpwstr>bea78b3c-4cdb-4130-854a-1d193232e5f4</vt:lpwstr>
  </property>
  <property fmtid="{D5CDD505-2E9C-101B-9397-08002B2CF9AE}" pid="7" name="MSIP_Label_106ee314-308e-4f40-a474-5b984ee7b7ff_ActionId">
    <vt:lpwstr>d352aca0-fafc-4100-826a-d92b2b240178</vt:lpwstr>
  </property>
  <property fmtid="{D5CDD505-2E9C-101B-9397-08002B2CF9AE}" pid="8" name="MSIP_Label_106ee314-308e-4f40-a474-5b984ee7b7ff_ContentBits">
    <vt:lpwstr>2</vt:lpwstr>
  </property>
  <property fmtid="{D5CDD505-2E9C-101B-9397-08002B2CF9AE}" pid="9" name="ICV">
    <vt:lpwstr>B5BFDE135AD84A52A35AE01915703D73</vt:lpwstr>
  </property>
  <property fmtid="{D5CDD505-2E9C-101B-9397-08002B2CF9AE}" pid="10" name="KSOProductBuildVer">
    <vt:lpwstr>2052-11.8.2.12085</vt:lpwstr>
  </property>
  <property fmtid="{D5CDD505-2E9C-101B-9397-08002B2CF9AE}" pid="11" name="ClassificationContentMarkingFooterText">
    <vt:lpwstr>Orange Restricted</vt:lpwstr>
  </property>
</Properties>
</file>