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Lst>
  <p:notesMasterIdLst>
    <p:notesMasterId r:id="rId14"/>
  </p:notesMasterIdLst>
  <p:sldIdLst>
    <p:sldId id="259" r:id="rId3"/>
    <p:sldId id="302" r:id="rId4"/>
    <p:sldId id="329" r:id="rId5"/>
    <p:sldId id="331" r:id="rId6"/>
    <p:sldId id="330" r:id="rId7"/>
    <p:sldId id="335" r:id="rId8"/>
    <p:sldId id="338" r:id="rId9"/>
    <p:sldId id="336" r:id="rId10"/>
    <p:sldId id="339" r:id="rId11"/>
    <p:sldId id="332" r:id="rId12"/>
    <p:sldId id="333" r:id="rId13"/>
  </p:sldIdLst>
  <p:sldSz cx="118872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8">
          <p15:clr>
            <a:srgbClr val="A4A3A4"/>
          </p15:clr>
        </p15:guide>
        <p15:guide id="2" pos="37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660B408-B3CF-4A94-85FC-2B1E0A45F4A2}" styleName="深色样式 2 - 强调 1/强调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8" autoAdjust="0"/>
    <p:restoredTop sz="86395" autoAdjust="0"/>
  </p:normalViewPr>
  <p:slideViewPr>
    <p:cSldViewPr showGuides="1">
      <p:cViewPr varScale="1">
        <p:scale>
          <a:sx n="106" d="100"/>
          <a:sy n="106" d="100"/>
        </p:scale>
        <p:origin x="660" y="96"/>
      </p:cViewPr>
      <p:guideLst>
        <p:guide orient="horz" pos="2138"/>
        <p:guide pos="3744"/>
      </p:guideLst>
    </p:cSldViewPr>
  </p:slideViewPr>
  <p:outlineViewPr>
    <p:cViewPr>
      <p:scale>
        <a:sx n="33" d="100"/>
        <a:sy n="33" d="100"/>
      </p:scale>
      <p:origin x="32" y="824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2DDBF3C-9635-4E97-9AA7-0A3790E3F916}" type="datetimeFigureOut">
              <a:rPr lang="en-US" smtClean="0"/>
              <a:t>10/29/2024</a:t>
            </a:fld>
            <a:endParaRPr lang="en-US"/>
          </a:p>
        </p:txBody>
      </p:sp>
      <p:sp>
        <p:nvSpPr>
          <p:cNvPr id="4" name="Slide Image Placeholder 3"/>
          <p:cNvSpPr>
            <a:spLocks noGrp="1" noRot="1" noChangeAspect="1"/>
          </p:cNvSpPr>
          <p:nvPr>
            <p:ph type="sldImg" idx="2"/>
          </p:nvPr>
        </p:nvSpPr>
        <p:spPr>
          <a:xfrm>
            <a:off x="457200" y="685800"/>
            <a:ext cx="59436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9216B4-0A9C-4F0B-A419-DB087F0AAADF}" type="slidenum">
              <a:rPr lang="en-US" smtClean="0"/>
              <a:t>‹N°›</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70" name="Rectangle 7"/>
          <p:cNvSpPr>
            <a:spLocks noGrp="1" noChangeArrowheads="1"/>
          </p:cNvSpPr>
          <p:nvPr>
            <p:ph type="sldNum" sz="quarter"/>
          </p:nvPr>
        </p:nvSpPr>
        <p:spPr>
          <a:noFill/>
        </p:spPr>
        <p:txBody>
          <a:bodyPr/>
          <a:lstStyle>
            <a:lvl1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1pPr>
            <a:lvl2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2pPr>
            <a:lvl3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3pPr>
            <a:lvl4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4pPr>
            <a:lvl5pPr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5pPr>
            <a:lvl6pPr marL="2514600" indent="-228600" defTabSz="457200" eaLnBrk="0" fontAlgn="base" hangingPunct="0">
              <a:lnSpc>
                <a:spcPct val="80000"/>
              </a:lnSpc>
              <a:spcBef>
                <a:spcPts val="450"/>
              </a:spcBef>
              <a:spcAft>
                <a:spcPct val="0"/>
              </a:spcAft>
              <a:buClr>
                <a:srgbClr val="000000"/>
              </a:buClr>
              <a:buSzPct val="100000"/>
              <a:buFont typeface="Times New Roman" panose="02020603050405020304"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6pPr>
            <a:lvl7pPr marL="2971800" indent="-228600" defTabSz="457200" eaLnBrk="0" fontAlgn="base" hangingPunct="0">
              <a:lnSpc>
                <a:spcPct val="80000"/>
              </a:lnSpc>
              <a:spcBef>
                <a:spcPts val="450"/>
              </a:spcBef>
              <a:spcAft>
                <a:spcPct val="0"/>
              </a:spcAft>
              <a:buClr>
                <a:srgbClr val="000000"/>
              </a:buClr>
              <a:buSzPct val="100000"/>
              <a:buFont typeface="Times New Roman" panose="02020603050405020304"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7pPr>
            <a:lvl8pPr marL="3429000" indent="-228600" defTabSz="457200" eaLnBrk="0" fontAlgn="base" hangingPunct="0">
              <a:lnSpc>
                <a:spcPct val="80000"/>
              </a:lnSpc>
              <a:spcBef>
                <a:spcPts val="450"/>
              </a:spcBef>
              <a:spcAft>
                <a:spcPct val="0"/>
              </a:spcAft>
              <a:buClr>
                <a:srgbClr val="000000"/>
              </a:buClr>
              <a:buSzPct val="100000"/>
              <a:buFont typeface="Times New Roman" panose="02020603050405020304"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8pPr>
            <a:lvl9pPr marL="3886200" indent="-228600" defTabSz="457200" eaLnBrk="0" fontAlgn="base" hangingPunct="0">
              <a:lnSpc>
                <a:spcPct val="80000"/>
              </a:lnSpc>
              <a:spcBef>
                <a:spcPts val="450"/>
              </a:spcBef>
              <a:spcAft>
                <a:spcPct val="0"/>
              </a:spcAft>
              <a:buClr>
                <a:srgbClr val="000000"/>
              </a:buClr>
              <a:buSzPct val="100000"/>
              <a:buFont typeface="Times New Roman" panose="02020603050405020304" pitchFamily="16"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bg1"/>
                </a:solidFill>
                <a:latin typeface="Arial" panose="020B0604020202020204" pitchFamily="34" charset="0"/>
                <a:ea typeface="DejaVu Sans" pitchFamily="34" charset="2"/>
                <a:cs typeface="DejaVu Sans" pitchFamily="34" charset="2"/>
              </a:defRPr>
            </a:lvl9pPr>
          </a:lstStyle>
          <a:p>
            <a:pPr eaLnBrk="1" hangingPunct="1"/>
            <a:fld id="{5FCE6F07-0ACB-4637-9840-ACA8BEB505C5}" type="slidenum">
              <a:rPr lang="en-GB" smtClean="0">
                <a:solidFill>
                  <a:srgbClr val="000000"/>
                </a:solidFill>
              </a:rPr>
              <a:t>1</a:t>
            </a:fld>
            <a:endParaRPr lang="en-GB">
              <a:solidFill>
                <a:srgbClr val="000000"/>
              </a:solidFill>
            </a:endParaRPr>
          </a:p>
        </p:txBody>
      </p:sp>
      <p:sp>
        <p:nvSpPr>
          <p:cNvPr id="7171" name="Rectangle 1"/>
          <p:cNvSpPr>
            <a:spLocks noGrp="1" noRot="1" noChangeAspect="1" noChangeArrowheads="1" noTextEdit="1"/>
          </p:cNvSpPr>
          <p:nvPr>
            <p:ph type="sldImg"/>
          </p:nvPr>
        </p:nvSpPr>
        <p:spPr>
          <a:xfrm>
            <a:off x="457200" y="685800"/>
            <a:ext cx="5943600" cy="3429000"/>
          </a:xfrm>
          <a:solidFill>
            <a:srgbClr val="FFFFFF"/>
          </a:solidFill>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7172" name="Rectangle 2"/>
          <p:cNvSpPr>
            <a:spLocks noGrp="1" noChangeArrowheads="1"/>
          </p:cNvSpPr>
          <p:nvPr>
            <p:ph type="body" idx="1"/>
          </p:nvPr>
        </p:nvSpPr>
        <p:spPr>
          <a:xfrm>
            <a:off x="685800" y="4343400"/>
            <a:ext cx="5486400" cy="4208463"/>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9216B4-0A9C-4F0B-A419-DB087F0AAADF}"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49216B4-0A9C-4F0B-A419-DB087F0AAADF}" type="slidenum">
              <a:rPr lang="en-US" smtClean="0"/>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49216B4-0A9C-4F0B-A419-DB087F0AAADF}" type="slidenum">
              <a:rPr lang="en-US" smtClean="0"/>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40"/>
            <a:ext cx="10104120" cy="1470025"/>
          </a:xfrm>
        </p:spPr>
        <p:txBody>
          <a:bodyPr/>
          <a:lstStyle/>
          <a:p>
            <a:r>
              <a:rPr lang="en-US"/>
              <a:t>Click to edit Master title style</a:t>
            </a:r>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08FB7B9-CDF6-44DF-B377-FB3417B45298}" type="datetime1">
              <a:rPr lang="en-US" smtClean="0"/>
              <a:t>10/29/2024</a:t>
            </a:fld>
            <a:endParaRPr lang="en-US" dirty="0"/>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t>‹N°›</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BA4932-167A-4B65-9C10-0369B156410A}" type="datetime1">
              <a:rPr lang="en-US" smtClean="0"/>
              <a:t>10/29/2024</a:t>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53"/>
            <a:ext cx="267462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4360" y="274653"/>
            <a:ext cx="782574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313B5A-09C5-4F31-8D84-AB88BD532662}" type="datetime1">
              <a:rPr lang="en-US" smtClean="0"/>
              <a:t>10/29/2024</a:t>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91540" y="2130440"/>
            <a:ext cx="10104120" cy="1470025"/>
          </a:xfrm>
        </p:spPr>
        <p:txBody>
          <a:bodyPr/>
          <a:lstStyle/>
          <a:p>
            <a:r>
              <a:rPr lang="en-US"/>
              <a:t>Click to edit Master title style</a:t>
            </a:r>
          </a:p>
        </p:txBody>
      </p:sp>
      <p:sp>
        <p:nvSpPr>
          <p:cNvPr id="3" name="Subtitle 2"/>
          <p:cNvSpPr>
            <a:spLocks noGrp="1"/>
          </p:cNvSpPr>
          <p:nvPr>
            <p:ph type="subTitle" idx="1"/>
          </p:nvPr>
        </p:nvSpPr>
        <p:spPr>
          <a:xfrm>
            <a:off x="1783080" y="3886200"/>
            <a:ext cx="832104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E5866D-5641-44ED-840F-DD7735F0B045}" type="datetime1">
              <a:rPr lang="en-US" smtClean="0"/>
              <a:t>10/29/2024</a:t>
            </a:fld>
            <a:endParaRPr lang="en-US" dirty="0"/>
          </a:p>
        </p:txBody>
      </p:sp>
      <p:sp>
        <p:nvSpPr>
          <p:cNvPr id="5" name="Footer Placeholder 4"/>
          <p:cNvSpPr>
            <a:spLocks noGrp="1"/>
          </p:cNvSpPr>
          <p:nvPr>
            <p:ph type="ftr" sz="quarter" idx="11"/>
          </p:nvPr>
        </p:nvSpPr>
        <p:spPr/>
        <p:txBody>
          <a:bodyPr/>
          <a:lstStyle/>
          <a:p>
            <a:r>
              <a:rPr lang="en-US"/>
              <a:t>IETF 102 - TEAS Working Group</a:t>
            </a:r>
            <a:endParaRPr lang="en-US" dirty="0"/>
          </a:p>
        </p:txBody>
      </p:sp>
      <p:sp>
        <p:nvSpPr>
          <p:cNvPr id="6" name="Slide Number Placeholder 5"/>
          <p:cNvSpPr>
            <a:spLocks noGrp="1"/>
          </p:cNvSpPr>
          <p:nvPr>
            <p:ph type="sldNum" sz="quarter" idx="12"/>
          </p:nvPr>
        </p:nvSpPr>
        <p:spPr/>
        <p:txBody>
          <a:bodyPr/>
          <a:lstStyle/>
          <a:p>
            <a:fld id="{2754ED01-E2A0-4C1E-8E21-014B99041579}" type="slidenum">
              <a:rPr lang="en-US" smtClean="0"/>
              <a:t>‹N°›</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0"/>
            <a:ext cx="10698480" cy="1143000"/>
          </a:xfrm>
        </p:spPr>
        <p:txBody>
          <a:bodyPr/>
          <a:lstStyle/>
          <a:p>
            <a:r>
              <a:rPr lang="en-US"/>
              <a:t>Click to edit Master title style</a:t>
            </a:r>
          </a:p>
        </p:txBody>
      </p:sp>
      <p:sp>
        <p:nvSpPr>
          <p:cNvPr id="3" name="Content Placeholder 2"/>
          <p:cNvSpPr>
            <a:spLocks noGrp="1"/>
          </p:cNvSpPr>
          <p:nvPr>
            <p:ph idx="1"/>
          </p:nvPr>
        </p:nvSpPr>
        <p:spPr>
          <a:xfrm>
            <a:off x="152400" y="1143000"/>
            <a:ext cx="11582400" cy="54260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594360" y="6569075"/>
            <a:ext cx="2773680" cy="365125"/>
          </a:xfrm>
        </p:spPr>
        <p:txBody>
          <a:bodyPr/>
          <a:lstStyle/>
          <a:p>
            <a:fld id="{B2D60695-F28B-4C21-B8FC-BE10FBDFBB9E}" type="datetime1">
              <a:rPr lang="en-US" smtClean="0"/>
              <a:t>10/29/2024</a:t>
            </a:fld>
            <a:endParaRPr lang="en-US"/>
          </a:p>
        </p:txBody>
      </p:sp>
      <p:sp>
        <p:nvSpPr>
          <p:cNvPr id="6" name="Slide Number Placeholder 5"/>
          <p:cNvSpPr>
            <a:spLocks noGrp="1"/>
          </p:cNvSpPr>
          <p:nvPr>
            <p:ph type="sldNum" sz="quarter" idx="12"/>
          </p:nvPr>
        </p:nvSpPr>
        <p:spPr>
          <a:xfrm>
            <a:off x="8519160" y="6569075"/>
            <a:ext cx="2773680" cy="365125"/>
          </a:xfrm>
        </p:spPr>
        <p:txBody>
          <a:bodyPr/>
          <a:lstStyle/>
          <a:p>
            <a:fld id="{BA9B540C-44DA-4F69-89C9-7C84606640D3}" type="slidenum">
              <a:rPr lang="en-US" smtClean="0"/>
              <a:t>‹N°›</a:t>
            </a:fld>
            <a:endParaRPr lang="en-US"/>
          </a:p>
        </p:txBody>
      </p:sp>
      <p:sp>
        <p:nvSpPr>
          <p:cNvPr id="7" name="Footer Placeholder 3"/>
          <p:cNvSpPr>
            <a:spLocks noGrp="1"/>
          </p:cNvSpPr>
          <p:nvPr>
            <p:ph type="ftr" sz="quarter" idx="11"/>
          </p:nvPr>
        </p:nvSpPr>
        <p:spPr>
          <a:xfrm>
            <a:off x="4061460" y="6492875"/>
            <a:ext cx="3764280" cy="365125"/>
          </a:xfrm>
        </p:spPr>
        <p:txBody>
          <a:bodyPr/>
          <a:lstStyle/>
          <a:p>
            <a:r>
              <a:rPr lang="en-US" dirty="0"/>
              <a:t>CATS WG - IETF 117, San Francisco – July 2023</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15"/>
            <a:ext cx="1010412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2A408C-5E5C-4076-8C99-346C954FEA5B}" type="datetime1">
              <a:rPr lang="en-US" smtClean="0"/>
              <a:t>10/29/2024</a:t>
            </a:fld>
            <a:endParaRPr lang="en-US"/>
          </a:p>
        </p:txBody>
      </p:sp>
      <p:sp>
        <p:nvSpPr>
          <p:cNvPr id="5" name="Footer Placeholder 4"/>
          <p:cNvSpPr>
            <a:spLocks noGrp="1"/>
          </p:cNvSpPr>
          <p:nvPr>
            <p:ph type="ftr" sz="quarter" idx="11"/>
          </p:nvPr>
        </p:nvSpPr>
        <p:spPr/>
        <p:txBody>
          <a:bodyPr/>
          <a:lstStyle/>
          <a:p>
            <a:r>
              <a:rPr lang="en-US"/>
              <a:t>IETF 102 - TEAS Working Group</a:t>
            </a:r>
          </a:p>
        </p:txBody>
      </p:sp>
      <p:sp>
        <p:nvSpPr>
          <p:cNvPr id="6" name="Slide Number Placeholder 5"/>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26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EFF467-1375-4C87-9D83-FAEBFC91401A}" type="datetime1">
              <a:rPr lang="en-US" smtClean="0"/>
              <a:t>10/29/2024</a:t>
            </a:fld>
            <a:endParaRPr lang="en-US"/>
          </a:p>
        </p:txBody>
      </p:sp>
      <p:sp>
        <p:nvSpPr>
          <p:cNvPr id="6" name="Footer Placeholder 5"/>
          <p:cNvSpPr>
            <a:spLocks noGrp="1"/>
          </p:cNvSpPr>
          <p:nvPr>
            <p:ph type="ftr" sz="quarter" idx="11"/>
          </p:nvPr>
        </p:nvSpPr>
        <p:spPr/>
        <p:txBody>
          <a:bodyPr/>
          <a:lstStyle/>
          <a:p>
            <a:r>
              <a:rPr lang="en-US"/>
              <a:t>IETF 102 - TEAS Working Group</a:t>
            </a:r>
          </a:p>
        </p:txBody>
      </p:sp>
      <p:sp>
        <p:nvSpPr>
          <p:cNvPr id="7" name="Slide Number Placeholder 6"/>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0"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60"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4"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38534"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EDD30F6-4C44-44E4-8C0D-976C85036E0C}" type="datetime1">
              <a:rPr lang="en-US" smtClean="0"/>
              <a:t>10/29/2024</a:t>
            </a:fld>
            <a:endParaRPr lang="en-US"/>
          </a:p>
        </p:txBody>
      </p:sp>
      <p:sp>
        <p:nvSpPr>
          <p:cNvPr id="8" name="Footer Placeholder 7"/>
          <p:cNvSpPr>
            <a:spLocks noGrp="1"/>
          </p:cNvSpPr>
          <p:nvPr>
            <p:ph type="ftr" sz="quarter" idx="11"/>
          </p:nvPr>
        </p:nvSpPr>
        <p:spPr/>
        <p:txBody>
          <a:bodyPr/>
          <a:lstStyle/>
          <a:p>
            <a:r>
              <a:rPr lang="en-US"/>
              <a:t>IETF 102 - TEAS Working Group</a:t>
            </a:r>
          </a:p>
        </p:txBody>
      </p:sp>
      <p:sp>
        <p:nvSpPr>
          <p:cNvPr id="9" name="Slide Number Placeholder 8"/>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822CCF4-6CB5-42C4-9E7A-D7F65BB8B1E5}" type="datetime1">
              <a:rPr lang="en-US" smtClean="0"/>
              <a:t>10/29/2024</a:t>
            </a:fld>
            <a:endParaRPr lang="en-US"/>
          </a:p>
        </p:txBody>
      </p:sp>
      <p:sp>
        <p:nvSpPr>
          <p:cNvPr id="4" name="Footer Placeholder 3"/>
          <p:cNvSpPr>
            <a:spLocks noGrp="1"/>
          </p:cNvSpPr>
          <p:nvPr>
            <p:ph type="ftr" sz="quarter" idx="11"/>
          </p:nvPr>
        </p:nvSpPr>
        <p:spPr/>
        <p:txBody>
          <a:bodyPr/>
          <a:lstStyle/>
          <a:p>
            <a:r>
              <a:rPr lang="en-US"/>
              <a:t>IETF 102 - TEAS Working Group</a:t>
            </a:r>
          </a:p>
        </p:txBody>
      </p:sp>
      <p:sp>
        <p:nvSpPr>
          <p:cNvPr id="5" name="Slide Number Placeholder 4"/>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64C9F2-13AD-44BE-BDD3-5AFC951617C7}" type="datetime1">
              <a:rPr lang="en-US" smtClean="0"/>
              <a:t>10/29/2024</a:t>
            </a:fld>
            <a:endParaRPr lang="en-US"/>
          </a:p>
        </p:txBody>
      </p:sp>
      <p:sp>
        <p:nvSpPr>
          <p:cNvPr id="3" name="Footer Placeholder 2"/>
          <p:cNvSpPr>
            <a:spLocks noGrp="1"/>
          </p:cNvSpPr>
          <p:nvPr>
            <p:ph type="ftr" sz="quarter" idx="11"/>
          </p:nvPr>
        </p:nvSpPr>
        <p:spPr/>
        <p:txBody>
          <a:bodyPr/>
          <a:lstStyle/>
          <a:p>
            <a:r>
              <a:rPr lang="en-US"/>
              <a:t>IETF 102 - TEAS Working Group</a:t>
            </a:r>
          </a:p>
        </p:txBody>
      </p:sp>
      <p:sp>
        <p:nvSpPr>
          <p:cNvPr id="4" name="Slide Number Placeholder 3"/>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70" y="273050"/>
            <a:ext cx="3910807"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647565" y="273065"/>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70" y="1435103"/>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CCDDB0-34C2-452D-8692-C03481A88C65}" type="datetime1">
              <a:rPr lang="en-US" smtClean="0"/>
              <a:t>10/29/2024</a:t>
            </a:fld>
            <a:endParaRPr lang="en-US"/>
          </a:p>
        </p:txBody>
      </p:sp>
      <p:sp>
        <p:nvSpPr>
          <p:cNvPr id="6" name="Footer Placeholder 5"/>
          <p:cNvSpPr>
            <a:spLocks noGrp="1"/>
          </p:cNvSpPr>
          <p:nvPr>
            <p:ph type="ftr" sz="quarter" idx="11"/>
          </p:nvPr>
        </p:nvSpPr>
        <p:spPr/>
        <p:txBody>
          <a:bodyPr/>
          <a:lstStyle/>
          <a:p>
            <a:r>
              <a:rPr lang="en-US"/>
              <a:t>IETF 102 - TEAS Working Group</a:t>
            </a:r>
          </a:p>
        </p:txBody>
      </p:sp>
      <p:sp>
        <p:nvSpPr>
          <p:cNvPr id="7" name="Slide Number Placeholder 6"/>
          <p:cNvSpPr>
            <a:spLocks noGrp="1"/>
          </p:cNvSpPr>
          <p:nvPr>
            <p:ph type="sldNum" sz="quarter" idx="12"/>
          </p:nvPr>
        </p:nvSpPr>
        <p:spPr/>
        <p:txBody>
          <a:bodyPr/>
          <a:lstStyle/>
          <a:p>
            <a:fld id="{2754ED01-E2A0-4C1E-8E21-014B99041579}" type="slidenum">
              <a:rPr lang="en-US" smtClean="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4360" y="0"/>
            <a:ext cx="10698480" cy="1143000"/>
          </a:xfrm>
        </p:spPr>
        <p:txBody>
          <a:bodyPr/>
          <a:lstStyle/>
          <a:p>
            <a:r>
              <a:rPr lang="en-US"/>
              <a:t>Click to edit Master title style</a:t>
            </a:r>
          </a:p>
        </p:txBody>
      </p:sp>
      <p:sp>
        <p:nvSpPr>
          <p:cNvPr id="3" name="Content Placeholder 2"/>
          <p:cNvSpPr>
            <a:spLocks noGrp="1"/>
          </p:cNvSpPr>
          <p:nvPr>
            <p:ph idx="1"/>
          </p:nvPr>
        </p:nvSpPr>
        <p:spPr>
          <a:xfrm>
            <a:off x="152400" y="1143000"/>
            <a:ext cx="11582400" cy="542607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594360" y="6569075"/>
            <a:ext cx="2773680" cy="365125"/>
          </a:xfrm>
        </p:spPr>
        <p:txBody>
          <a:bodyPr/>
          <a:lstStyle/>
          <a:p>
            <a:fld id="{0F6EB82D-4B16-418F-A37F-CF51BA370D10}" type="datetime1">
              <a:rPr lang="en-US" smtClean="0"/>
              <a:t>10/29/2024</a:t>
            </a:fld>
            <a:endParaRPr lang="en-US"/>
          </a:p>
        </p:txBody>
      </p:sp>
      <p:sp>
        <p:nvSpPr>
          <p:cNvPr id="6" name="Slide Number Placeholder 5"/>
          <p:cNvSpPr>
            <a:spLocks noGrp="1"/>
          </p:cNvSpPr>
          <p:nvPr>
            <p:ph type="sldNum" sz="quarter" idx="12"/>
          </p:nvPr>
        </p:nvSpPr>
        <p:spPr>
          <a:xfrm>
            <a:off x="8519160" y="6569075"/>
            <a:ext cx="2773680" cy="365125"/>
          </a:xfrm>
        </p:spPr>
        <p:txBody>
          <a:bodyPr/>
          <a:lstStyle/>
          <a:p>
            <a:fld id="{BA9B540C-44DA-4F69-89C9-7C84606640D3}" type="slidenum">
              <a:rPr lang="en-US" smtClean="0"/>
              <a:t>‹N°›</a:t>
            </a:fld>
            <a:endParaRPr lang="en-US"/>
          </a:p>
        </p:txBody>
      </p:sp>
      <p:sp>
        <p:nvSpPr>
          <p:cNvPr id="7" name="Footer Placeholder 3"/>
          <p:cNvSpPr>
            <a:spLocks noGrp="1"/>
          </p:cNvSpPr>
          <p:nvPr>
            <p:ph type="ftr" sz="quarter" idx="11"/>
          </p:nvPr>
        </p:nvSpPr>
        <p:spPr>
          <a:xfrm>
            <a:off x="4061460" y="6492875"/>
            <a:ext cx="3764280" cy="365125"/>
          </a:xfrm>
        </p:spPr>
        <p:txBody>
          <a:bodyPr/>
          <a:lstStyle/>
          <a:p>
            <a:r>
              <a:rPr lang="en-GB" dirty="0"/>
              <a:t>CATS WG - IETF 119, Brisbane – March 2024</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13C87E-04B0-4C8F-A155-819F8B8A5BF1}" type="datetime1">
              <a:rPr lang="en-US" smtClean="0"/>
              <a:t>10/29/2024</a:t>
            </a:fld>
            <a:endParaRPr lang="en-US"/>
          </a:p>
        </p:txBody>
      </p:sp>
      <p:sp>
        <p:nvSpPr>
          <p:cNvPr id="6" name="Footer Placeholder 5"/>
          <p:cNvSpPr>
            <a:spLocks noGrp="1"/>
          </p:cNvSpPr>
          <p:nvPr>
            <p:ph type="ftr" sz="quarter" idx="11"/>
          </p:nvPr>
        </p:nvSpPr>
        <p:spPr/>
        <p:txBody>
          <a:bodyPr/>
          <a:lstStyle/>
          <a:p>
            <a:r>
              <a:rPr lang="en-US"/>
              <a:t>IETF 102 - TEAS Working Group</a:t>
            </a:r>
          </a:p>
        </p:txBody>
      </p:sp>
      <p:sp>
        <p:nvSpPr>
          <p:cNvPr id="7" name="Slide Number Placeholder 6"/>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5E87191-61A2-49CA-8D6F-AEDDE30FAE1D}" type="datetime1">
              <a:rPr lang="en-US" smtClean="0"/>
              <a:t>10/29/2024</a:t>
            </a:fld>
            <a:endParaRPr lang="en-US"/>
          </a:p>
        </p:txBody>
      </p:sp>
      <p:sp>
        <p:nvSpPr>
          <p:cNvPr id="5" name="Footer Placeholder 4"/>
          <p:cNvSpPr>
            <a:spLocks noGrp="1"/>
          </p:cNvSpPr>
          <p:nvPr>
            <p:ph type="ftr" sz="quarter" idx="11"/>
          </p:nvPr>
        </p:nvSpPr>
        <p:spPr/>
        <p:txBody>
          <a:bodyPr/>
          <a:lstStyle/>
          <a:p>
            <a:r>
              <a:rPr lang="en-US"/>
              <a:t>IETF 102 - TEAS Working Group</a:t>
            </a:r>
          </a:p>
        </p:txBody>
      </p:sp>
      <p:sp>
        <p:nvSpPr>
          <p:cNvPr id="6" name="Slide Number Placeholder 5"/>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8220" y="274653"/>
            <a:ext cx="267462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4360" y="274653"/>
            <a:ext cx="782574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54829-A756-48DE-A685-962DD6A388A9}" type="datetime1">
              <a:rPr lang="en-US" smtClean="0"/>
              <a:t>10/29/2024</a:t>
            </a:fld>
            <a:endParaRPr lang="en-US"/>
          </a:p>
        </p:txBody>
      </p:sp>
      <p:sp>
        <p:nvSpPr>
          <p:cNvPr id="5" name="Footer Placeholder 4"/>
          <p:cNvSpPr>
            <a:spLocks noGrp="1"/>
          </p:cNvSpPr>
          <p:nvPr>
            <p:ph type="ftr" sz="quarter" idx="11"/>
          </p:nvPr>
        </p:nvSpPr>
        <p:spPr/>
        <p:txBody>
          <a:bodyPr/>
          <a:lstStyle/>
          <a:p>
            <a:r>
              <a:rPr lang="en-US"/>
              <a:t>IETF 102 - TEAS Working Group</a:t>
            </a:r>
          </a:p>
        </p:txBody>
      </p:sp>
      <p:sp>
        <p:nvSpPr>
          <p:cNvPr id="6" name="Slide Number Placeholder 5"/>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39007" y="4406915"/>
            <a:ext cx="1010412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39007" y="2906713"/>
            <a:ext cx="1010412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D41F7B4-BF16-4CEF-BEDC-0C78B255D130}" type="datetime1">
              <a:rPr lang="en-US" smtClean="0"/>
              <a:t>10/29/2024</a:t>
            </a:fld>
            <a:endParaRPr lang="en-US"/>
          </a:p>
        </p:txBody>
      </p:sp>
      <p:sp>
        <p:nvSpPr>
          <p:cNvPr id="5" name="Footer Placeholder 4"/>
          <p:cNvSpPr>
            <a:spLocks noGrp="1"/>
          </p:cNvSpPr>
          <p:nvPr>
            <p:ph type="ftr" sz="quarter" idx="11"/>
          </p:nvPr>
        </p:nvSpPr>
        <p:spPr/>
        <p:txBody>
          <a:bodyPr/>
          <a:lstStyle/>
          <a:p>
            <a:r>
              <a:rPr lang="en-GB" dirty="0"/>
              <a:t>CATS WG - IETF 119, Brisbane – March 2024</a:t>
            </a:r>
            <a:endParaRPr lang="en-US" dirty="0"/>
          </a:p>
        </p:txBody>
      </p:sp>
      <p:sp>
        <p:nvSpPr>
          <p:cNvPr id="6" name="Slide Number Placeholder 5"/>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43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2660" y="1600206"/>
            <a:ext cx="525018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A486F84-487B-4418-AC20-7849B4A30C33}" type="datetime1">
              <a:rPr lang="en-US" smtClean="0"/>
              <a:t>10/29/2024</a:t>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94360" y="1535113"/>
            <a:ext cx="5252244"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94360" y="2174875"/>
            <a:ext cx="5252244"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38534" y="1535113"/>
            <a:ext cx="525430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38534" y="2174875"/>
            <a:ext cx="525430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C2F84AA-7EF0-4A1A-92C7-D7F3BD1BF984}" type="datetime1">
              <a:rPr lang="en-US" smtClean="0"/>
              <a:t>10/29/2024</a:t>
            </a:fld>
            <a:endParaRPr lang="en-US"/>
          </a:p>
        </p:txBody>
      </p:sp>
      <p:sp>
        <p:nvSpPr>
          <p:cNvPr id="8" name="Footer Placeholder 7"/>
          <p:cNvSpPr>
            <a:spLocks noGrp="1"/>
          </p:cNvSpPr>
          <p:nvPr>
            <p:ph type="ftr" sz="quarter" idx="11"/>
          </p:nvPr>
        </p:nvSpPr>
        <p:spPr/>
        <p:txBody>
          <a:bodyPr/>
          <a:lstStyle/>
          <a:p>
            <a:r>
              <a:rPr lang="en-GB" dirty="0"/>
              <a:t>CATS WG - IETF 119, Brisbane – March 2024</a:t>
            </a:r>
            <a:endParaRPr lang="en-US" dirty="0"/>
          </a:p>
        </p:txBody>
      </p:sp>
      <p:sp>
        <p:nvSpPr>
          <p:cNvPr id="9" name="Slide Number Placeholder 8"/>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9779F8A-AB61-4533-9282-10CE902E349C}" type="datetime1">
              <a:rPr lang="en-US" smtClean="0"/>
              <a:t>10/29/2024</a:t>
            </a:fld>
            <a:endParaRPr lang="en-US"/>
          </a:p>
        </p:txBody>
      </p:sp>
      <p:sp>
        <p:nvSpPr>
          <p:cNvPr id="4" name="Footer Placeholder 3"/>
          <p:cNvSpPr>
            <a:spLocks noGrp="1"/>
          </p:cNvSpPr>
          <p:nvPr>
            <p:ph type="ftr" sz="quarter" idx="11"/>
          </p:nvPr>
        </p:nvSpPr>
        <p:spPr/>
        <p:txBody>
          <a:bodyPr/>
          <a:lstStyle/>
          <a:p>
            <a:r>
              <a:rPr lang="en-GB" dirty="0"/>
              <a:t>CATS WG - IETF 119, Brisbane – March 2024</a:t>
            </a:r>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8049F8-8A85-4656-9FB1-4C3D60B1C469}" type="datetime1">
              <a:rPr lang="en-US" smtClean="0"/>
              <a:t>10/29/2024</a:t>
            </a:fld>
            <a:endParaRPr lang="en-US"/>
          </a:p>
        </p:txBody>
      </p:sp>
      <p:sp>
        <p:nvSpPr>
          <p:cNvPr id="3" name="Footer Placeholder 2"/>
          <p:cNvSpPr>
            <a:spLocks noGrp="1"/>
          </p:cNvSpPr>
          <p:nvPr>
            <p:ph type="ftr" sz="quarter" idx="11"/>
          </p:nvPr>
        </p:nvSpPr>
        <p:spPr/>
        <p:txBody>
          <a:bodyPr/>
          <a:lstStyle/>
          <a:p>
            <a:r>
              <a:rPr lang="en-GB" dirty="0"/>
              <a:t>CATS WG - IETF 119, Brisbane – March 2024</a:t>
            </a:r>
            <a:endParaRPr lang="en-US" dirty="0"/>
          </a:p>
        </p:txBody>
      </p:sp>
      <p:sp>
        <p:nvSpPr>
          <p:cNvPr id="4" name="Slide Number Placeholder 3"/>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4370" y="273050"/>
            <a:ext cx="3910807"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647565" y="273065"/>
            <a:ext cx="6645275"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94370" y="1435103"/>
            <a:ext cx="3910807"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1534A-165A-4E88-A28A-B443DA9E4C1A}" type="datetime1">
              <a:rPr lang="en-US" smtClean="0"/>
              <a:t>10/29/2024</a:t>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29974" y="4800600"/>
            <a:ext cx="713232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29974" y="612775"/>
            <a:ext cx="713232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29974" y="5367338"/>
            <a:ext cx="713232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580F26-5908-4740-9B70-C9D9FF13FAD1}" type="datetime1">
              <a:rPr lang="en-US" smtClean="0"/>
              <a:t>10/29/2024</a:t>
            </a:fld>
            <a:endParaRPr lang="en-US"/>
          </a:p>
        </p:txBody>
      </p:sp>
      <p:sp>
        <p:nvSpPr>
          <p:cNvPr id="6" name="Footer Placeholder 5"/>
          <p:cNvSpPr>
            <a:spLocks noGrp="1"/>
          </p:cNvSpPr>
          <p:nvPr>
            <p:ph type="ftr" sz="quarter" idx="11"/>
          </p:nvPr>
        </p:nvSpPr>
        <p:spPr/>
        <p:txBody>
          <a:bodyPr/>
          <a:lstStyle/>
          <a:p>
            <a:r>
              <a:rPr lang="en-GB" dirty="0"/>
              <a:t>CATS WG - IETF 119, Brisbane – March 2024</a:t>
            </a:r>
            <a:endParaRPr lang="en-US" dirty="0"/>
          </a:p>
        </p:txBody>
      </p:sp>
      <p:sp>
        <p:nvSpPr>
          <p:cNvPr id="7" name="Slide Number Placeholder 6"/>
          <p:cNvSpPr>
            <a:spLocks noGrp="1"/>
          </p:cNvSpPr>
          <p:nvPr>
            <p:ph type="sldNum" sz="quarter" idx="12"/>
          </p:nvPr>
        </p:nvSpPr>
        <p:spPr/>
        <p:txBody>
          <a:bodyPr/>
          <a:lstStyle/>
          <a:p>
            <a:fld id="{BA9B540C-44DA-4F69-89C9-7C84606640D3}" type="slidenum">
              <a:rPr lang="en-US" smtClean="0"/>
              <a:t>‹N°›</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0"/>
            <a:ext cx="1069848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2400" y="1166018"/>
            <a:ext cx="11506200" cy="53871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360" y="6553200"/>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91C9E-4CBA-4056-BF9D-24C0DB07D3F2}" type="datetime1">
              <a:rPr lang="en-US" smtClean="0"/>
              <a:t>10/29/2024</a:t>
            </a:fld>
            <a:endParaRPr lang="en-US" dirty="0"/>
          </a:p>
        </p:txBody>
      </p:sp>
      <p:sp>
        <p:nvSpPr>
          <p:cNvPr id="5" name="Footer Placeholder 4"/>
          <p:cNvSpPr>
            <a:spLocks noGrp="1"/>
          </p:cNvSpPr>
          <p:nvPr>
            <p:ph type="ftr" sz="quarter" idx="3"/>
          </p:nvPr>
        </p:nvSpPr>
        <p:spPr>
          <a:xfrm>
            <a:off x="4061460" y="6553200"/>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a:t>CATS WG - IETF 119, Brisbane – March 2024</a:t>
            </a:r>
            <a:endParaRPr lang="en-US" dirty="0"/>
          </a:p>
        </p:txBody>
      </p:sp>
      <p:sp>
        <p:nvSpPr>
          <p:cNvPr id="6" name="Slide Number Placeholder 5"/>
          <p:cNvSpPr>
            <a:spLocks noGrp="1"/>
          </p:cNvSpPr>
          <p:nvPr>
            <p:ph type="sldNum" sz="quarter" idx="4"/>
          </p:nvPr>
        </p:nvSpPr>
        <p:spPr>
          <a:xfrm>
            <a:off x="8519160" y="6553200"/>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94360" y="0"/>
            <a:ext cx="1069848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52400" y="1166018"/>
            <a:ext cx="11506200" cy="53871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94360" y="6553200"/>
            <a:ext cx="277368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6A383B-15E8-4902-B2FA-541FF73A0BA7}" type="datetime1">
              <a:rPr lang="en-US" smtClean="0"/>
              <a:t>10/29/2024</a:t>
            </a:fld>
            <a:endParaRPr lang="en-US" dirty="0"/>
          </a:p>
        </p:txBody>
      </p:sp>
      <p:sp>
        <p:nvSpPr>
          <p:cNvPr id="5" name="Footer Placeholder 4"/>
          <p:cNvSpPr>
            <a:spLocks noGrp="1"/>
          </p:cNvSpPr>
          <p:nvPr>
            <p:ph type="ftr" sz="quarter" idx="3"/>
          </p:nvPr>
        </p:nvSpPr>
        <p:spPr>
          <a:xfrm>
            <a:off x="4061460" y="6553200"/>
            <a:ext cx="376428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IETF 102 - TEAS Working Group</a:t>
            </a:r>
            <a:endParaRPr lang="en-US" dirty="0"/>
          </a:p>
        </p:txBody>
      </p:sp>
      <p:sp>
        <p:nvSpPr>
          <p:cNvPr id="6" name="Slide Number Placeholder 5"/>
          <p:cNvSpPr>
            <a:spLocks noGrp="1"/>
          </p:cNvSpPr>
          <p:nvPr>
            <p:ph type="sldNum" sz="quarter" idx="4"/>
          </p:nvPr>
        </p:nvSpPr>
        <p:spPr>
          <a:xfrm>
            <a:off x="8519160" y="6553200"/>
            <a:ext cx="277368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9B540C-44DA-4F69-89C9-7C84606640D3}" type="slidenum">
              <a:rPr lang="en-US" smtClean="0"/>
              <a:t>‹N°›</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mailto:adrian@olddog.co.uk" TargetMode="External"/><Relationship Id="rId7" Type="http://schemas.openxmlformats.org/officeDocument/2006/relationships/hyperlink" Target="mailto:james.n.guichard@futurewei.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c.l@huawei.com" TargetMode="External"/><Relationship Id="rId5" Type="http://schemas.openxmlformats.org/officeDocument/2006/relationships/hyperlink" Target="mailto:liupengyjy@chinamobile.com" TargetMode="External"/><Relationship Id="rId10" Type="http://schemas.openxmlformats.org/officeDocument/2006/relationships/image" Target="../media/image3.png"/><Relationship Id="rId4" Type="http://schemas.openxmlformats.org/officeDocument/2006/relationships/hyperlink" Target="mailto:mohamed.boucadair@orange.com" TargetMode="External"/><Relationship Id="rId9"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hyperlink" Target="https://datatracker.ietf.org/doc/draft-ietf-cats-framework/" TargetMode="External"/><Relationship Id="rId3" Type="http://schemas.openxmlformats.org/officeDocument/2006/relationships/notesSlide" Target="../notesSlides/notesSlide3.xml"/><Relationship Id="rId7" Type="http://schemas.openxmlformats.org/officeDocument/2006/relationships/hyperlink" Target="https://datatracker.ietf.org/doc/draft-lcmw-cats-midhaul/%0d" TargetMode="External"/><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hyperlink" Target="https://datatracker.ietf.org/doc/draft-jeong-cats-its-use-cases/" TargetMode="External"/><Relationship Id="rId5" Type="http://schemas.openxmlformats.org/officeDocument/2006/relationships/hyperlink" Target="https://datatracker.ietf.org/doc/draft-rcr-opsawg-operational-compute-metrics/" TargetMode="External"/><Relationship Id="rId10" Type="http://schemas.openxmlformats.org/officeDocument/2006/relationships/hyperlink" Target="https://datatracker.ietf.org/doc/draft-yuan-cats-end-to-end-problem-requirement/" TargetMode="External"/><Relationship Id="rId4" Type="http://schemas.openxmlformats.org/officeDocument/2006/relationships/hyperlink" Target="https://datatracker.ietf.org/doc/draft-ietf-cats-usecases-requirements/" TargetMode="External"/><Relationship Id="rId9" Type="http://schemas.openxmlformats.org/officeDocument/2006/relationships/hyperlink" Target="https://datatracker.ietf.org/doc/draft-ysl-cats-metric-definition/"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datatracker.ietf.org/doc/html/draft-yuan-cats-hierarchical-loop-prevention/%0d" TargetMode="External"/><Relationship Id="rId3" Type="http://schemas.openxmlformats.org/officeDocument/2006/relationships/notesSlide" Target="../notesSlides/notesSlide4.xml"/><Relationship Id="rId7" Type="http://schemas.openxmlformats.org/officeDocument/2006/relationships/hyperlink" Target="https://datatracker.ietf.org/doc/html/draft-lu-cats-smam-security/%0d" TargetMode="Externa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hyperlink" Target="https://datatracker.ietf.org/doc/draft-rcr-opsawg-operational-compute-metrics/" TargetMode="External"/><Relationship Id="rId5" Type="http://schemas.openxmlformats.org/officeDocument/2006/relationships/hyperlink" Target="https://datatracker.ietf.org/doc/html/draft-wang-cats-security-considerations/%0d" TargetMode="External"/><Relationship Id="rId4" Type="http://schemas.openxmlformats.org/officeDocument/2006/relationships/hyperlink" Target="https://datatracker.ietf.org/doc/draft-ietf-cats-usecases-requirements/" TargetMode="External"/><Relationship Id="rId9" Type="http://schemas.openxmlformats.org/officeDocument/2006/relationships/hyperlink" Target="https://datatracker.ietf.org/doc/html/draft-fu-cats-muti-dp-solution/%0d"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www.ietf.org/contact/ombudstea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ietf.org/about/note-well.html" TargetMode="External"/><Relationship Id="rId4"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meeting/121/session/cats" TargetMode="External"/><Relationship Id="rId7" Type="http://schemas.openxmlformats.org/officeDocument/2006/relationships/image" Target="../media/image4.jpeg"/><Relationship Id="rId2" Type="http://schemas.openxmlformats.org/officeDocument/2006/relationships/hyperlink" Target="https://notes.ietf.org/notes-ietf-121-cats" TargetMode="External"/><Relationship Id="rId1" Type="http://schemas.openxmlformats.org/officeDocument/2006/relationships/slideLayout" Target="../slideLayouts/slideLayout2.xml"/><Relationship Id="rId6" Type="http://schemas.openxmlformats.org/officeDocument/2006/relationships/hyperlink" Target="https://zulip.ietf.org/#narrow/stream/teas" TargetMode="External"/><Relationship Id="rId5" Type="http://schemas.openxmlformats.org/officeDocument/2006/relationships/hyperlink" Target="https://zulip.ietf.org/#narrow/stream/cats" TargetMode="External"/><Relationship Id="rId4" Type="http://schemas.openxmlformats.org/officeDocument/2006/relationships/hyperlink" Target="http://datatracker.ietf.org/wg/cats/"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eetings.conf.meetecho.com/onsite121/?group=cats&amp;short=&amp;item=1%0d"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1"/>
          <p:cNvSpPr>
            <a:spLocks noGrp="1" noChangeArrowheads="1"/>
          </p:cNvSpPr>
          <p:nvPr>
            <p:ph type="ctrTitle"/>
          </p:nvPr>
        </p:nvSpPr>
        <p:spPr>
          <a:xfrm>
            <a:off x="457200" y="1233805"/>
            <a:ext cx="11285220" cy="1394460"/>
          </a:xfrm>
        </p:spPr>
        <p:txBody>
          <a:bodyPr>
            <a:noAutofit/>
          </a:bodyPr>
          <a:lstStyle/>
          <a:p>
            <a:pPr algn="ctr"/>
            <a:r>
              <a:rPr lang="en-GB" b="1" i="0" dirty="0">
                <a:effectLst/>
                <a:cs typeface="Aharoni" panose="02010803020104030203" pitchFamily="2" charset="-79"/>
              </a:rPr>
              <a:t>Computing-Aware Traffic Steering (cats)</a:t>
            </a:r>
            <a:br>
              <a:rPr lang="en-US" b="1" dirty="0"/>
            </a:br>
            <a:r>
              <a:rPr lang="en-US" b="1" dirty="0"/>
              <a:t>IETF 121, Dublin</a:t>
            </a:r>
          </a:p>
        </p:txBody>
      </p:sp>
      <p:sp>
        <p:nvSpPr>
          <p:cNvPr id="2051" name="Rectangle 2"/>
          <p:cNvSpPr>
            <a:spLocks noGrp="1" noChangeArrowheads="1"/>
          </p:cNvSpPr>
          <p:nvPr>
            <p:ph type="subTitle" idx="1"/>
          </p:nvPr>
        </p:nvSpPr>
        <p:spPr>
          <a:xfrm>
            <a:off x="838200" y="3200544"/>
            <a:ext cx="9296400" cy="3033886"/>
          </a:xfrm>
        </p:spPr>
        <p:txBody>
          <a:bodyPr vert="horz" lIns="91440" tIns="45720" rIns="91440" bIns="45720" rtlCol="0" anchor="t">
            <a:normAutofit/>
          </a:bodyPr>
          <a:lstStyle/>
          <a:p>
            <a:pPr algn="l"/>
            <a:r>
              <a:rPr lang="en-GB" sz="2400" dirty="0">
                <a:solidFill>
                  <a:schemeClr val="tx1"/>
                </a:solidFill>
              </a:rPr>
              <a:t>Chairs:	A</a:t>
            </a:r>
            <a:r>
              <a:rPr lang="en-GB" sz="2400" dirty="0">
                <a:solidFill>
                  <a:schemeClr val="tx1"/>
                </a:solidFill>
                <a:sym typeface="+mn-ea"/>
              </a:rPr>
              <a:t>drian Farrel (</a:t>
            </a:r>
            <a:r>
              <a:rPr lang="en-GB" sz="2400" dirty="0">
                <a:solidFill>
                  <a:schemeClr val="tx1"/>
                </a:solidFill>
                <a:sym typeface="+mn-ea"/>
                <a:hlinkClick r:id="rId3"/>
              </a:rPr>
              <a:t>adrian@olddog.co.uk</a:t>
            </a:r>
            <a:r>
              <a:rPr lang="en-GB" sz="2400" dirty="0">
                <a:solidFill>
                  <a:schemeClr val="tx1"/>
                </a:solidFill>
                <a:sym typeface="+mn-ea"/>
              </a:rPr>
              <a:t>) </a:t>
            </a:r>
          </a:p>
          <a:p>
            <a:pPr algn="l"/>
            <a:r>
              <a:rPr lang="en-US" altLang="en-GB" sz="2400" dirty="0">
                <a:solidFill>
                  <a:schemeClr val="tx1"/>
                </a:solidFill>
              </a:rPr>
              <a:t>             </a:t>
            </a:r>
            <a:r>
              <a:rPr lang="en-GB" sz="2400" dirty="0">
                <a:solidFill>
                  <a:schemeClr val="tx1"/>
                </a:solidFill>
              </a:rPr>
              <a:t>Mohamed Boucadair</a:t>
            </a:r>
            <a:r>
              <a:rPr lang="en-US" altLang="en-GB" sz="2400" dirty="0">
                <a:solidFill>
                  <a:schemeClr val="tx1"/>
                </a:solidFill>
              </a:rPr>
              <a:t>(</a:t>
            </a:r>
            <a:r>
              <a:rPr lang="en-US" altLang="en-GB" sz="2400" dirty="0">
                <a:solidFill>
                  <a:schemeClr val="tx1"/>
                </a:solidFill>
                <a:hlinkClick r:id="rId4"/>
              </a:rPr>
              <a:t>mohamed.boucadair@orange.com</a:t>
            </a:r>
            <a:r>
              <a:rPr lang="en-US" altLang="en-GB" sz="2400" dirty="0">
                <a:solidFill>
                  <a:schemeClr val="tx1"/>
                </a:solidFill>
              </a:rPr>
              <a:t>)</a:t>
            </a:r>
            <a:endParaRPr lang="en-GB" sz="2400" dirty="0">
              <a:solidFill>
                <a:schemeClr val="tx1"/>
              </a:solidFill>
            </a:endParaRPr>
          </a:p>
          <a:p>
            <a:pPr algn="l"/>
            <a:r>
              <a:rPr lang="en-US" altLang="en-GB" sz="2400" dirty="0">
                <a:solidFill>
                  <a:schemeClr val="tx1"/>
                </a:solidFill>
                <a:sym typeface="+mn-ea"/>
              </a:rPr>
              <a:t>		P</a:t>
            </a:r>
            <a:r>
              <a:rPr lang="en-GB" sz="2400" dirty="0" err="1">
                <a:solidFill>
                  <a:schemeClr val="tx1"/>
                </a:solidFill>
                <a:sym typeface="+mn-ea"/>
              </a:rPr>
              <a:t>en</a:t>
            </a:r>
            <a:r>
              <a:rPr lang="en-US" altLang="en-GB" sz="2400" dirty="0">
                <a:solidFill>
                  <a:schemeClr val="tx1"/>
                </a:solidFill>
                <a:sym typeface="+mn-ea"/>
              </a:rPr>
              <a:t>g</a:t>
            </a:r>
            <a:r>
              <a:rPr lang="en-GB" sz="2400" dirty="0">
                <a:solidFill>
                  <a:schemeClr val="tx1"/>
                </a:solidFill>
                <a:sym typeface="+mn-ea"/>
              </a:rPr>
              <a:t> Liu (</a:t>
            </a:r>
            <a:r>
              <a:rPr lang="nb-NO" sz="2400" dirty="0">
                <a:solidFill>
                  <a:schemeClr val="tx1"/>
                </a:solidFill>
                <a:sym typeface="+mn-ea"/>
                <a:hlinkClick r:id="rId5"/>
              </a:rPr>
              <a:t>liupengyjy@chinamobile.com</a:t>
            </a:r>
            <a:r>
              <a:rPr lang="en-GB" sz="2400" dirty="0">
                <a:solidFill>
                  <a:schemeClr val="tx1"/>
                </a:solidFill>
                <a:sym typeface="+mn-ea"/>
              </a:rPr>
              <a:t>) </a:t>
            </a:r>
          </a:p>
          <a:p>
            <a:pPr algn="l"/>
            <a:endParaRPr lang="en-GB" sz="2400" dirty="0">
              <a:solidFill>
                <a:schemeClr val="tx1"/>
              </a:solidFill>
            </a:endParaRPr>
          </a:p>
          <a:p>
            <a:pPr algn="l"/>
            <a:r>
              <a:rPr lang="en-GB" sz="2400" dirty="0">
                <a:solidFill>
                  <a:schemeClr val="tx1"/>
                </a:solidFill>
              </a:rPr>
              <a:t>Secretary:	Cheng Li (</a:t>
            </a:r>
            <a:r>
              <a:rPr lang="en-GB" sz="2400" dirty="0">
                <a:solidFill>
                  <a:schemeClr val="tx1"/>
                </a:solidFill>
                <a:hlinkClick r:id="rId6"/>
              </a:rPr>
              <a:t>c.l@huawei.com</a:t>
            </a:r>
            <a:r>
              <a:rPr lang="en-GB" sz="2400" dirty="0">
                <a:solidFill>
                  <a:schemeClr val="tx1"/>
                </a:solidFill>
              </a:rPr>
              <a:t>) </a:t>
            </a:r>
          </a:p>
          <a:p>
            <a:pPr algn="l"/>
            <a:r>
              <a:rPr lang="en-GB" sz="2400" dirty="0">
                <a:solidFill>
                  <a:schemeClr val="tx1"/>
                </a:solidFill>
              </a:rPr>
              <a:t>AD:	 Jim Guichard (</a:t>
            </a:r>
            <a:r>
              <a:rPr lang="en-GB" sz="2400" dirty="0">
                <a:solidFill>
                  <a:schemeClr val="tx1"/>
                </a:solidFill>
                <a:hlinkClick r:id="rId7"/>
              </a:rPr>
              <a:t>james.n.guichard@futurewei.com</a:t>
            </a:r>
            <a:r>
              <a:rPr lang="en-GB" sz="2400" dirty="0">
                <a:solidFill>
                  <a:schemeClr val="tx1"/>
                </a:solidFill>
              </a:rPr>
              <a:t>)</a:t>
            </a:r>
            <a:endParaRPr lang="en-US" sz="2400" dirty="0">
              <a:solidFill>
                <a:schemeClr val="tx1"/>
              </a:solidFill>
            </a:endParaRPr>
          </a:p>
        </p:txBody>
      </p:sp>
      <p:pic>
        <p:nvPicPr>
          <p:cNvPr id="3" name="Graphic 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715" y="0"/>
            <a:ext cx="1886400" cy="1080000"/>
          </a:xfrm>
          <a:prstGeom prst="rect">
            <a:avLst/>
          </a:prstGeom>
        </p:spPr>
      </p:pic>
      <p:sp>
        <p:nvSpPr>
          <p:cNvPr id="2" name="TextBox 1"/>
          <p:cNvSpPr txBox="1"/>
          <p:nvPr/>
        </p:nvSpPr>
        <p:spPr>
          <a:xfrm>
            <a:off x="0" y="6324600"/>
            <a:ext cx="11892915" cy="368300"/>
          </a:xfrm>
          <a:prstGeom prst="rect">
            <a:avLst/>
          </a:prstGeom>
          <a:noFill/>
        </p:spPr>
        <p:txBody>
          <a:bodyPr wrap="square" rtlCol="0">
            <a:spAutoFit/>
          </a:bodyPr>
          <a:lstStyle/>
          <a:p>
            <a:pPr algn="ctr"/>
            <a:r>
              <a:rPr lang="en-GB" b="1" dirty="0">
                <a:solidFill>
                  <a:srgbClr val="FF0000"/>
                </a:solidFill>
              </a:rPr>
              <a:t>THIS MEETING WILL BE RECORDED</a:t>
            </a:r>
          </a:p>
        </p:txBody>
      </p:sp>
      <p:pic>
        <p:nvPicPr>
          <p:cNvPr id="4" name="图片 3"/>
          <p:cNvPicPr>
            <a:picLocks noChangeAspect="1"/>
          </p:cNvPicPr>
          <p:nvPr/>
        </p:nvPicPr>
        <p:blipFill>
          <a:blip r:embed="rId10"/>
          <a:stretch>
            <a:fillRect/>
          </a:stretch>
        </p:blipFill>
        <p:spPr>
          <a:xfrm>
            <a:off x="9144000" y="3124200"/>
            <a:ext cx="2452370" cy="3057525"/>
          </a:xfrm>
          <a:prstGeom prst="rect">
            <a:avLst/>
          </a:prstGeom>
        </p:spPr>
      </p:pic>
      <p:sp>
        <p:nvSpPr>
          <p:cNvPr id="5" name="TextBox 4"/>
          <p:cNvSpPr txBox="1"/>
          <p:nvPr/>
        </p:nvSpPr>
        <p:spPr>
          <a:xfrm>
            <a:off x="9144000" y="6107668"/>
            <a:ext cx="2438400" cy="369332"/>
          </a:xfrm>
          <a:prstGeom prst="rect">
            <a:avLst/>
          </a:prstGeom>
          <a:noFill/>
        </p:spPr>
        <p:txBody>
          <a:bodyPr wrap="square" rtlCol="0">
            <a:spAutoFit/>
          </a:bodyPr>
          <a:lstStyle/>
          <a:p>
            <a:pPr algn="ctr"/>
            <a:r>
              <a:rPr lang="en-GB" dirty="0"/>
              <a:t>6</a:t>
            </a:r>
            <a:r>
              <a:rPr lang="en-GB" baseline="30000" dirty="0"/>
              <a:t>th</a:t>
            </a:r>
            <a:r>
              <a:rPr lang="en-GB" dirty="0"/>
              <a:t> Meeting of CATS WG</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t>10</a:t>
            </a:fld>
            <a:endParaRPr lang="en-US"/>
          </a:p>
        </p:txBody>
      </p:sp>
      <p:graphicFrame>
        <p:nvGraphicFramePr>
          <p:cNvPr id="6" name="Table 6"/>
          <p:cNvGraphicFramePr>
            <a:graphicFrameLocks noGrp="1"/>
          </p:cNvGraphicFramePr>
          <p:nvPr>
            <p:custDataLst>
              <p:tags r:id="rId1"/>
            </p:custDataLst>
            <p:extLst>
              <p:ext uri="{D42A27DB-BD31-4B8C-83A1-F6EECF244321}">
                <p14:modId xmlns:p14="http://schemas.microsoft.com/office/powerpoint/2010/main" val="3781100958"/>
              </p:ext>
            </p:extLst>
          </p:nvPr>
        </p:nvGraphicFramePr>
        <p:xfrm>
          <a:off x="178820" y="1066800"/>
          <a:ext cx="11529559" cy="5324430"/>
        </p:xfrm>
        <a:graphic>
          <a:graphicData uri="http://schemas.openxmlformats.org/drawingml/2006/table">
            <a:tbl>
              <a:tblPr firstRow="1" bandRow="1">
                <a:tableStyleId>{0660B408-B3CF-4A94-85FC-2B1E0A45F4A2}</a:tableStyleId>
              </a:tblPr>
              <a:tblGrid>
                <a:gridCol w="537331">
                  <a:extLst>
                    <a:ext uri="{9D8B030D-6E8A-4147-A177-3AD203B41FA5}">
                      <a16:colId xmlns:a16="http://schemas.microsoft.com/office/drawing/2014/main" val="20000"/>
                    </a:ext>
                  </a:extLst>
                </a:gridCol>
                <a:gridCol w="778419">
                  <a:extLst>
                    <a:ext uri="{9D8B030D-6E8A-4147-A177-3AD203B41FA5}">
                      <a16:colId xmlns:a16="http://schemas.microsoft.com/office/drawing/2014/main" val="20001"/>
                    </a:ext>
                  </a:extLst>
                </a:gridCol>
                <a:gridCol w="970250">
                  <a:extLst>
                    <a:ext uri="{9D8B030D-6E8A-4147-A177-3AD203B41FA5}">
                      <a16:colId xmlns:a16="http://schemas.microsoft.com/office/drawing/2014/main" val="20002"/>
                    </a:ext>
                  </a:extLst>
                </a:gridCol>
                <a:gridCol w="7910585">
                  <a:extLst>
                    <a:ext uri="{9D8B030D-6E8A-4147-A177-3AD203B41FA5}">
                      <a16:colId xmlns:a16="http://schemas.microsoft.com/office/drawing/2014/main" val="20003"/>
                    </a:ext>
                  </a:extLst>
                </a:gridCol>
                <a:gridCol w="1332974">
                  <a:extLst>
                    <a:ext uri="{9D8B030D-6E8A-4147-A177-3AD203B41FA5}">
                      <a16:colId xmlns:a16="http://schemas.microsoft.com/office/drawing/2014/main" val="20004"/>
                    </a:ext>
                  </a:extLst>
                </a:gridCol>
              </a:tblGrid>
              <a:tr h="335280">
                <a:tc>
                  <a:txBody>
                    <a:bodyPr/>
                    <a:lstStyle/>
                    <a:p>
                      <a:r>
                        <a:rPr lang="en-GB" sz="1600" dirty="0"/>
                        <a:t>Slot</a:t>
                      </a:r>
                    </a:p>
                  </a:txBody>
                  <a:tcPr/>
                </a:tc>
                <a:tc>
                  <a:txBody>
                    <a:bodyPr/>
                    <a:lstStyle/>
                    <a:p>
                      <a:r>
                        <a:rPr lang="en-GB" sz="1600" dirty="0"/>
                        <a:t>Start</a:t>
                      </a:r>
                    </a:p>
                  </a:txBody>
                  <a:tcPr/>
                </a:tc>
                <a:tc>
                  <a:txBody>
                    <a:bodyPr/>
                    <a:lstStyle/>
                    <a:p>
                      <a:r>
                        <a:rPr lang="en-GB" sz="1600" dirty="0"/>
                        <a:t>Duration</a:t>
                      </a:r>
                    </a:p>
                  </a:txBody>
                  <a:tcPr/>
                </a:tc>
                <a:tc>
                  <a:txBody>
                    <a:bodyPr/>
                    <a:lstStyle/>
                    <a:p>
                      <a:r>
                        <a:rPr lang="en-GB" sz="1600"/>
                        <a:t>Information</a:t>
                      </a:r>
                      <a:endParaRPr lang="en-GB" sz="1600" dirty="0"/>
                    </a:p>
                  </a:txBody>
                  <a:tcPr/>
                </a:tc>
                <a:tc>
                  <a:txBody>
                    <a:bodyPr/>
                    <a:lstStyle/>
                    <a:p>
                      <a:r>
                        <a:rPr lang="en-GB" sz="1600" dirty="0"/>
                        <a:t>Presenter</a:t>
                      </a:r>
                    </a:p>
                  </a:txBody>
                  <a:tcPr/>
                </a:tc>
                <a:extLst>
                  <a:ext uri="{0D108BD9-81ED-4DB2-BD59-A6C34878D82A}">
                    <a16:rowId xmlns:a16="http://schemas.microsoft.com/office/drawing/2014/main" val="10000"/>
                  </a:ext>
                </a:extLst>
              </a:tr>
              <a:tr h="274320">
                <a:tc>
                  <a:txBody>
                    <a:bodyPr/>
                    <a:lstStyle/>
                    <a:p>
                      <a:r>
                        <a:rPr lang="en-GB" sz="1400" dirty="0"/>
                        <a:t>1</a:t>
                      </a:r>
                    </a:p>
                  </a:txBody>
                  <a:tcPr marT="36000" marB="36000" anchor="ctr"/>
                </a:tc>
                <a:tc>
                  <a:txBody>
                    <a:bodyPr/>
                    <a:lstStyle/>
                    <a:p>
                      <a:r>
                        <a:rPr lang="en-US" altLang="en-GB" sz="1400" dirty="0"/>
                        <a:t>13:00</a:t>
                      </a:r>
                    </a:p>
                  </a:txBody>
                  <a:tcPr marT="36000" marB="36000" anchor="ctr"/>
                </a:tc>
                <a:tc>
                  <a:txBody>
                    <a:bodyPr/>
                    <a:lstStyle/>
                    <a:p>
                      <a:r>
                        <a:rPr lang="en-GB" sz="1400"/>
                        <a:t>5 mins</a:t>
                      </a:r>
                      <a:endParaRPr lang="en-GB" sz="1400" dirty="0"/>
                    </a:p>
                  </a:txBody>
                  <a:tcPr marT="36000" marB="36000" anchor="ctr"/>
                </a:tc>
                <a:tc>
                  <a:txBody>
                    <a:bodyPr/>
                    <a:lstStyle/>
                    <a:p>
                      <a:r>
                        <a:rPr lang="en-GB" sz="1400" b="1"/>
                        <a:t>Title</a:t>
                      </a:r>
                      <a:r>
                        <a:rPr lang="en-GB" sz="1400"/>
                        <a:t>:	</a:t>
                      </a:r>
                      <a:r>
                        <a:rPr lang="en-GB" sz="1400" b="0" i="0" kern="1200">
                          <a:solidFill>
                            <a:schemeClr val="dk1"/>
                          </a:solidFill>
                          <a:effectLst/>
                          <a:latin typeface="+mn-lt"/>
                          <a:ea typeface="+mn-ea"/>
                          <a:cs typeface="+mn-cs"/>
                        </a:rPr>
                        <a:t>Meeting admin</a:t>
                      </a:r>
                      <a:endParaRPr lang="en-GB" sz="1400" dirty="0"/>
                    </a:p>
                  </a:txBody>
                  <a:tcPr marT="36000" marB="36000" anchor="ctr"/>
                </a:tc>
                <a:tc>
                  <a:txBody>
                    <a:bodyPr/>
                    <a:lstStyle/>
                    <a:p>
                      <a:r>
                        <a:rPr lang="en-GB" sz="1400" dirty="0"/>
                        <a:t>Chairs</a:t>
                      </a:r>
                    </a:p>
                  </a:txBody>
                  <a:tcPr marT="36000" marB="36000" anchor="ctr"/>
                </a:tc>
                <a:extLst>
                  <a:ext uri="{0D108BD9-81ED-4DB2-BD59-A6C34878D82A}">
                    <a16:rowId xmlns:a16="http://schemas.microsoft.com/office/drawing/2014/main" val="10001"/>
                  </a:ext>
                </a:extLst>
              </a:tr>
              <a:tr h="217170">
                <a:tc>
                  <a:txBody>
                    <a:bodyPr/>
                    <a:lstStyle/>
                    <a:p>
                      <a:r>
                        <a:rPr lang="en-GB" altLang="en-GB" sz="1400" dirty="0"/>
                        <a:t>2</a:t>
                      </a:r>
                    </a:p>
                  </a:txBody>
                  <a:tcPr marT="36000" marB="36000" anchor="ctr">
                    <a:solidFill>
                      <a:srgbClr val="FFC000"/>
                    </a:solidFill>
                  </a:tcPr>
                </a:tc>
                <a:tc>
                  <a:txBody>
                    <a:bodyPr/>
                    <a:lstStyle/>
                    <a:p>
                      <a:r>
                        <a:rPr lang="en-US" altLang="en-GB" sz="1400" dirty="0"/>
                        <a:t>13:05</a:t>
                      </a:r>
                    </a:p>
                  </a:txBody>
                  <a:tcPr marT="36000" marB="36000" anchor="ctr">
                    <a:solidFill>
                      <a:srgbClr val="FFC000"/>
                    </a:solidFill>
                  </a:tcPr>
                </a:tc>
                <a:tc>
                  <a:txBody>
                    <a:bodyPr/>
                    <a:lstStyle/>
                    <a:p>
                      <a:r>
                        <a:rPr lang="en-GB" sz="1400" dirty="0"/>
                        <a:t>45 mins</a:t>
                      </a:r>
                      <a:endParaRPr lang="en-GB" altLang="en-GB" sz="1400" u="none" dirty="0">
                        <a:sym typeface="+mn-ea"/>
                        <a:hlinkClick r:id="rId4"/>
                      </a:endParaRPr>
                    </a:p>
                  </a:txBody>
                  <a:tcPr marT="36000" marB="36000" anchor="ctr">
                    <a:solidFill>
                      <a:srgbClr val="FFC000"/>
                    </a:solidFill>
                  </a:tcPr>
                </a:tc>
                <a:tc>
                  <a:txBody>
                    <a:bodyPr/>
                    <a:lstStyle/>
                    <a:p>
                      <a:r>
                        <a:rPr lang="en-GB" altLang="en-GB" sz="1400" b="1" u="none" dirty="0">
                          <a:sym typeface="+mn-ea"/>
                        </a:rPr>
                        <a:t>Title</a:t>
                      </a:r>
                      <a:r>
                        <a:rPr lang="en-GB" altLang="en-GB" sz="1400" u="none" dirty="0">
                          <a:sym typeface="+mn-ea"/>
                        </a:rPr>
                        <a:t>: </a:t>
                      </a:r>
                      <a:r>
                        <a:rPr lang="en-US" altLang="en-GB" sz="1400" u="none" dirty="0">
                          <a:sym typeface="+mn-ea"/>
                        </a:rPr>
                        <a:t> </a:t>
                      </a:r>
                      <a:r>
                        <a:rPr lang="en-GB" altLang="en-GB" sz="1400" u="none" dirty="0">
                          <a:sym typeface="+mn-ea"/>
                        </a:rPr>
                        <a:t>CATS Use Cases and Requirements</a:t>
                      </a:r>
                    </a:p>
                  </a:txBody>
                  <a:tcPr marT="36000" marB="36000" anchor="ctr">
                    <a:solidFill>
                      <a:srgbClr val="FFC000"/>
                    </a:solidFill>
                  </a:tcPr>
                </a:tc>
                <a:tc>
                  <a:txBody>
                    <a:bodyPr/>
                    <a:lstStyle/>
                    <a:p>
                      <a:endParaRPr lang="en-GB" altLang="en-GB" sz="1400" u="none" dirty="0">
                        <a:sym typeface="+mn-ea"/>
                        <a:hlinkClick r:id="rId4"/>
                      </a:endParaRPr>
                    </a:p>
                  </a:txBody>
                  <a:tcPr marT="36000" marB="36000" anchor="ctr">
                    <a:solidFill>
                      <a:srgbClr val="FFC000"/>
                    </a:solidFill>
                  </a:tcPr>
                </a:tc>
                <a:extLst>
                  <a:ext uri="{0D108BD9-81ED-4DB2-BD59-A6C34878D82A}">
                    <a16:rowId xmlns:a16="http://schemas.microsoft.com/office/drawing/2014/main" val="10002"/>
                  </a:ext>
                </a:extLst>
              </a:tr>
              <a:tr h="499110">
                <a:tc>
                  <a:txBody>
                    <a:bodyPr/>
                    <a:lstStyle/>
                    <a:p>
                      <a:r>
                        <a:rPr lang="en-GB" altLang="en-GB" sz="1400" dirty="0"/>
                        <a:t>2.1</a:t>
                      </a:r>
                    </a:p>
                  </a:txBody>
                  <a:tcPr marT="36000" marB="36000" anchor="ctr"/>
                </a:tc>
                <a:tc>
                  <a:txBody>
                    <a:bodyPr/>
                    <a:lstStyle/>
                    <a:p>
                      <a:r>
                        <a:rPr lang="en-US" altLang="en-GB" sz="1400" dirty="0"/>
                        <a:t>13:05</a:t>
                      </a:r>
                    </a:p>
                  </a:txBody>
                  <a:tcPr marT="36000" marB="36000" anchor="ctr"/>
                </a:tc>
                <a:tc>
                  <a:txBody>
                    <a:bodyPr/>
                    <a:lstStyle/>
                    <a:p>
                      <a:r>
                        <a:rPr lang="en-US" altLang="en-GB" sz="1400"/>
                        <a:t>10</a:t>
                      </a:r>
                      <a:r>
                        <a:rPr lang="en-GB" sz="1400"/>
                        <a:t> mins</a:t>
                      </a:r>
                      <a:endParaRPr lang="en-GB" altLang="en-GB" sz="1400" dirty="0">
                        <a:sym typeface="+mn-ea"/>
                        <a:hlinkClick r:id="rId4"/>
                      </a:endParaRPr>
                    </a:p>
                  </a:txBody>
                  <a:tcPr marT="36000" marB="36000" anchor="ctr"/>
                </a:tc>
                <a:tc>
                  <a:txBody>
                    <a:bodyPr/>
                    <a:lstStyle/>
                    <a:p>
                      <a:r>
                        <a:rPr lang="en-GB" sz="1400" b="1" dirty="0"/>
                        <a:t>Title</a:t>
                      </a:r>
                      <a:r>
                        <a:rPr lang="en-GB" sz="1400" dirty="0"/>
                        <a:t>:	Status update</a:t>
                      </a:r>
                    </a:p>
                    <a:p>
                      <a:r>
                        <a:rPr lang="en-GB" sz="1400" b="1" dirty="0">
                          <a:sym typeface="+mn-ea"/>
                        </a:rPr>
                        <a:t>Draft</a:t>
                      </a:r>
                      <a:r>
                        <a:rPr lang="en-GB" sz="1400" dirty="0">
                          <a:sym typeface="+mn-ea"/>
                        </a:rPr>
                        <a:t>: </a:t>
                      </a:r>
                      <a:r>
                        <a:rPr lang="sv-SE" sz="1400" dirty="0">
                          <a:sym typeface="+mn-ea"/>
                          <a:hlinkClick r:id="rId4"/>
                        </a:rPr>
                        <a:t>draft-ietf-cats-usecases-requirements</a:t>
                      </a:r>
                      <a:r>
                        <a:rPr lang="sv-SE" sz="1400" dirty="0">
                          <a:sym typeface="+mn-ea"/>
                        </a:rPr>
                        <a:t> </a:t>
                      </a:r>
                      <a:endParaRPr lang="en-GB" altLang="en-GB" sz="1400" dirty="0">
                        <a:sym typeface="+mn-ea"/>
                        <a:hlinkClick r:id="rId4"/>
                      </a:endParaRPr>
                    </a:p>
                  </a:txBody>
                  <a:tcPr marT="36000" marB="36000" anchor="ctr"/>
                </a:tc>
                <a:tc>
                  <a:txBody>
                    <a:bodyPr/>
                    <a:lstStyle/>
                    <a:p>
                      <a:r>
                        <a:rPr lang="en-GB" altLang="en-GB" sz="1400" dirty="0">
                          <a:sym typeface="+mn-ea"/>
                        </a:rPr>
                        <a:t>Kehan Yao</a:t>
                      </a:r>
                      <a:endParaRPr lang="en-GB" altLang="en-GB" sz="1400" dirty="0">
                        <a:sym typeface="+mn-ea"/>
                        <a:hlinkClick r:id="rId4"/>
                      </a:endParaRPr>
                    </a:p>
                  </a:txBody>
                  <a:tcPr marT="36000" marB="36000" anchor="ctr"/>
                </a:tc>
                <a:extLst>
                  <a:ext uri="{0D108BD9-81ED-4DB2-BD59-A6C34878D82A}">
                    <a16:rowId xmlns:a16="http://schemas.microsoft.com/office/drawing/2014/main" val="10003"/>
                  </a:ext>
                </a:extLst>
              </a:tr>
              <a:tr h="499110">
                <a:tc>
                  <a:txBody>
                    <a:bodyPr/>
                    <a:lstStyle/>
                    <a:p>
                      <a:r>
                        <a:rPr lang="en-US" altLang="en-GB" sz="1400" dirty="0"/>
                        <a:t>2.2</a:t>
                      </a:r>
                    </a:p>
                  </a:txBody>
                  <a:tcPr marT="36000" marB="36000" anchor="ctr"/>
                </a:tc>
                <a:tc>
                  <a:txBody>
                    <a:bodyPr/>
                    <a:lstStyle/>
                    <a:p>
                      <a:r>
                        <a:rPr lang="en-US" altLang="en-GB" sz="1400" dirty="0"/>
                        <a:t>13:15</a:t>
                      </a:r>
                    </a:p>
                  </a:txBody>
                  <a:tcPr marT="36000" marB="36000" anchor="ctr"/>
                </a:tc>
                <a:tc>
                  <a:txBody>
                    <a:bodyPr/>
                    <a:lstStyle/>
                    <a:p>
                      <a:r>
                        <a:rPr lang="en-GB" sz="1400" dirty="0"/>
                        <a:t>1</a:t>
                      </a:r>
                      <a:r>
                        <a:rPr lang="en-US" altLang="en-GB" sz="1400" dirty="0"/>
                        <a:t>5</a:t>
                      </a:r>
                      <a:r>
                        <a:rPr lang="en-GB" sz="1400" dirty="0"/>
                        <a:t> mins</a:t>
                      </a:r>
                      <a:endParaRPr lang="en-GB" sz="1400" b="0" i="0" kern="1200" dirty="0">
                        <a:solidFill>
                          <a:schemeClr val="dk1"/>
                        </a:solidFill>
                        <a:effectLst/>
                        <a:latin typeface="+mn-lt"/>
                        <a:ea typeface="+mn-ea"/>
                        <a:cs typeface="+mn-cs"/>
                        <a:hlinkClick r:id="rId5"/>
                      </a:endParaRPr>
                    </a:p>
                  </a:txBody>
                  <a:tcPr marT="36000" marB="36000" anchor="ctr"/>
                </a:tc>
                <a:tc>
                  <a:txBody>
                    <a:bodyPr/>
                    <a:lstStyle/>
                    <a:p>
                      <a:r>
                        <a:rPr lang="en-GB" sz="1400" b="1" dirty="0"/>
                        <a:t>Title</a:t>
                      </a:r>
                      <a:r>
                        <a:rPr lang="en-GB" sz="1400" dirty="0"/>
                        <a:t>:	Clarify the requirements and how these are derived/applicable to the various Use Cases</a:t>
                      </a:r>
                    </a:p>
                    <a:p>
                      <a:r>
                        <a:rPr lang="en-GB" sz="1400" b="1" dirty="0"/>
                        <a:t>Draft</a:t>
                      </a:r>
                      <a:r>
                        <a:rPr lang="en-GB" sz="1400" dirty="0"/>
                        <a:t>:</a:t>
                      </a:r>
                      <a:r>
                        <a:rPr lang="en-GB" altLang="en-GB" sz="1400" dirty="0"/>
                        <a:t> </a:t>
                      </a:r>
                      <a:r>
                        <a:rPr lang="en-GB" altLang="en-GB" sz="1400" dirty="0">
                          <a:hlinkClick r:id="rId4"/>
                        </a:rPr>
                        <a:t>draft-ietf-cats-</a:t>
                      </a:r>
                      <a:r>
                        <a:rPr lang="en-GB" altLang="en-GB" sz="1400" dirty="0" err="1">
                          <a:hlinkClick r:id="rId4"/>
                        </a:rPr>
                        <a:t>usecases</a:t>
                      </a:r>
                      <a:r>
                        <a:rPr lang="en-GB" altLang="en-GB" sz="1400" dirty="0">
                          <a:hlinkClick r:id="rId4"/>
                        </a:rPr>
                        <a:t>-requirements</a:t>
                      </a:r>
                      <a:r>
                        <a:rPr lang="en-GB" altLang="en-GB" sz="1400" dirty="0"/>
                        <a:t> </a:t>
                      </a:r>
                      <a:endParaRPr lang="en-GB" sz="1400" b="0" i="0" kern="1200" dirty="0">
                        <a:solidFill>
                          <a:schemeClr val="dk1"/>
                        </a:solidFill>
                        <a:effectLst/>
                        <a:latin typeface="+mn-lt"/>
                        <a:ea typeface="+mn-ea"/>
                        <a:cs typeface="+mn-cs"/>
                        <a:hlinkClick r:id="rId5"/>
                      </a:endParaRPr>
                    </a:p>
                  </a:txBody>
                  <a:tcPr marT="36000" marB="36000" anchor="ctr"/>
                </a:tc>
                <a:tc>
                  <a:txBody>
                    <a:bodyPr/>
                    <a:lstStyle/>
                    <a:p>
                      <a:r>
                        <a:rPr lang="en-GB" altLang="en-GB" sz="1400" dirty="0">
                          <a:sym typeface="+mn-ea"/>
                        </a:rPr>
                        <a:t>Kehan Yao</a:t>
                      </a:r>
                      <a:endParaRPr lang="en-GB" sz="1400" b="0" i="0" kern="1200" dirty="0">
                        <a:solidFill>
                          <a:schemeClr val="dk1"/>
                        </a:solidFill>
                        <a:effectLst/>
                        <a:latin typeface="+mn-lt"/>
                        <a:ea typeface="+mn-ea"/>
                        <a:cs typeface="+mn-cs"/>
                      </a:endParaRPr>
                    </a:p>
                  </a:txBody>
                  <a:tcPr marT="36000" marB="36000" anchor="ctr"/>
                </a:tc>
                <a:extLst>
                  <a:ext uri="{0D108BD9-81ED-4DB2-BD59-A6C34878D82A}">
                    <a16:rowId xmlns:a16="http://schemas.microsoft.com/office/drawing/2014/main" val="10004"/>
                  </a:ext>
                </a:extLst>
              </a:tr>
              <a:tr h="1009650">
                <a:tc>
                  <a:txBody>
                    <a:bodyPr/>
                    <a:lstStyle/>
                    <a:p>
                      <a:r>
                        <a:rPr lang="en-US" altLang="en-GB" sz="1400" dirty="0"/>
                        <a:t>2.3</a:t>
                      </a:r>
                    </a:p>
                  </a:txBody>
                  <a:tcPr marT="36000" marB="36000" anchor="ctr"/>
                </a:tc>
                <a:tc>
                  <a:txBody>
                    <a:bodyPr/>
                    <a:lstStyle/>
                    <a:p>
                      <a:r>
                        <a:rPr lang="en-US" altLang="en-GB" sz="1400" dirty="0"/>
                        <a:t>13:30</a:t>
                      </a:r>
                    </a:p>
                  </a:txBody>
                  <a:tcPr marT="36000" marB="36000" anchor="ctr"/>
                </a:tc>
                <a:tc>
                  <a:txBody>
                    <a:bodyPr/>
                    <a:lstStyle/>
                    <a:p>
                      <a:r>
                        <a:rPr lang="en-US" altLang="en-GB" sz="1400" b="0" i="0" kern="1200" dirty="0">
                          <a:solidFill>
                            <a:schemeClr val="dk1"/>
                          </a:solidFill>
                          <a:effectLst/>
                          <a:latin typeface="+mn-lt"/>
                          <a:ea typeface="+mn-ea"/>
                          <a:cs typeface="+mn-cs"/>
                        </a:rPr>
                        <a:t>2</a:t>
                      </a:r>
                      <a:r>
                        <a:rPr lang="en-GB" sz="1400" b="0" i="0" kern="1200" dirty="0">
                          <a:solidFill>
                            <a:schemeClr val="dk1"/>
                          </a:solidFill>
                          <a:effectLst/>
                          <a:latin typeface="+mn-lt"/>
                          <a:ea typeface="+mn-ea"/>
                          <a:cs typeface="+mn-cs"/>
                        </a:rPr>
                        <a:t>0 mins</a:t>
                      </a:r>
                      <a:endParaRPr lang="en-GB" sz="1400" b="0" i="0" kern="1200" dirty="0">
                        <a:solidFill>
                          <a:schemeClr val="dk1"/>
                        </a:solidFill>
                        <a:effectLst/>
                        <a:latin typeface="+mn-lt"/>
                        <a:ea typeface="+mn-ea"/>
                        <a:cs typeface="+mn-cs"/>
                        <a:hlinkClick r:id="rId5"/>
                      </a:endParaRPr>
                    </a:p>
                  </a:txBody>
                  <a:tcPr marT="36000" marB="36000" anchor="ctr"/>
                </a:tc>
                <a:tc>
                  <a:txBody>
                    <a:bodyPr/>
                    <a:lstStyle/>
                    <a:p>
                      <a:r>
                        <a:rPr lang="en-GB" sz="1400" b="1" dirty="0"/>
                        <a:t>Title</a:t>
                      </a:r>
                      <a:r>
                        <a:rPr lang="en-GB" sz="1400" dirty="0"/>
                        <a:t>:	Discussion about how use cases in I-Ds are overlapping with existing UCs/have to be captured</a:t>
                      </a:r>
                    </a:p>
                    <a:p>
                      <a:r>
                        <a:rPr lang="en-GB" sz="1400" b="1" dirty="0"/>
                        <a:t>Draft</a:t>
                      </a:r>
                      <a:r>
                        <a:rPr lang="en-GB" sz="1400" dirty="0"/>
                        <a:t>:</a:t>
                      </a:r>
                      <a:r>
                        <a:rPr lang="en-GB" altLang="en-GB" sz="1400" dirty="0"/>
                        <a:t> </a:t>
                      </a:r>
                      <a:r>
                        <a:rPr lang="en-GB" altLang="en-GB" sz="1400" dirty="0">
                          <a:hlinkClick r:id="rId6"/>
                        </a:rPr>
                        <a:t>draft-</a:t>
                      </a:r>
                      <a:r>
                        <a:rPr lang="en-GB" altLang="en-GB" sz="1400" dirty="0" err="1">
                          <a:hlinkClick r:id="rId6"/>
                        </a:rPr>
                        <a:t>jeong</a:t>
                      </a:r>
                      <a:r>
                        <a:rPr lang="en-GB" altLang="en-GB" sz="1400" dirty="0">
                          <a:hlinkClick r:id="rId6"/>
                        </a:rPr>
                        <a:t>-cats-its-use-cases</a:t>
                      </a:r>
                      <a:r>
                        <a:rPr lang="en-GB" altLang="en-GB" sz="1400" dirty="0"/>
                        <a:t> </a:t>
                      </a:r>
                      <a:r>
                        <a:rPr lang="en-US" altLang="en-GB" sz="1400" dirty="0"/>
                        <a:t>                   5mins</a:t>
                      </a:r>
                      <a:endParaRPr lang="en-GB" altLang="en-GB" sz="1400" dirty="0"/>
                    </a:p>
                    <a:p>
                      <a:r>
                        <a:rPr lang="en-GB" sz="1400" b="1" dirty="0">
                          <a:sym typeface="+mn-ea"/>
                        </a:rPr>
                        <a:t>Draft</a:t>
                      </a:r>
                      <a:r>
                        <a:rPr lang="en-GB" sz="1400" dirty="0">
                          <a:sym typeface="+mn-ea"/>
                        </a:rPr>
                        <a:t>:</a:t>
                      </a:r>
                      <a:r>
                        <a:rPr lang="en-GB" altLang="en-GB" sz="1400" dirty="0">
                          <a:sym typeface="+mn-ea"/>
                        </a:rPr>
                        <a:t> </a:t>
                      </a:r>
                      <a:r>
                        <a:rPr lang="en-GB" sz="1400" b="0" i="0" kern="1200" dirty="0">
                          <a:solidFill>
                            <a:schemeClr val="dk1"/>
                          </a:solidFill>
                          <a:effectLst/>
                          <a:latin typeface="+mn-lt"/>
                          <a:ea typeface="+mn-ea"/>
                          <a:cs typeface="+mn-cs"/>
                          <a:hlinkClick r:id="rId5"/>
                        </a:rPr>
                        <a:t>draft-jiang-cats-usecase-5gedge</a:t>
                      </a:r>
                      <a:r>
                        <a:rPr lang="en-US" altLang="en-GB" sz="1400" dirty="0">
                          <a:sym typeface="+mn-ea"/>
                        </a:rPr>
                        <a:t>                5mins</a:t>
                      </a:r>
                      <a:endParaRPr lang="en-GB" sz="1400" b="0" i="0" kern="1200" dirty="0">
                        <a:solidFill>
                          <a:schemeClr val="dk1"/>
                        </a:solidFill>
                        <a:effectLst/>
                        <a:latin typeface="+mn-lt"/>
                        <a:ea typeface="+mn-ea"/>
                        <a:cs typeface="+mn-cs"/>
                        <a:hlinkClick r:id="rId5"/>
                      </a:endParaRPr>
                    </a:p>
                    <a:p>
                      <a:r>
                        <a:rPr lang="en-GB" sz="1400" b="1" dirty="0">
                          <a:sym typeface="+mn-ea"/>
                        </a:rPr>
                        <a:t>Draft</a:t>
                      </a:r>
                      <a:r>
                        <a:rPr lang="en-GB" sz="1400" dirty="0">
                          <a:sym typeface="+mn-ea"/>
                        </a:rPr>
                        <a:t>:</a:t>
                      </a:r>
                      <a:r>
                        <a:rPr lang="en-GB" altLang="en-GB" sz="1400" dirty="0">
                          <a:sym typeface="+mn-ea"/>
                        </a:rPr>
                        <a:t> </a:t>
                      </a:r>
                      <a:r>
                        <a:rPr lang="en-GB" altLang="en-GB" sz="1400" dirty="0">
                          <a:sym typeface="+mn-ea"/>
                          <a:hlinkClick r:id="rId7" action="ppaction://hlinkfile"/>
                        </a:rPr>
                        <a:t>draft-</a:t>
                      </a:r>
                      <a:r>
                        <a:rPr lang="en-GB" altLang="en-GB" sz="1400" dirty="0" err="1">
                          <a:sym typeface="+mn-ea"/>
                          <a:hlinkClick r:id="rId7" action="ppaction://hlinkfile"/>
                        </a:rPr>
                        <a:t>lcmw</a:t>
                      </a:r>
                      <a:r>
                        <a:rPr lang="en-GB" altLang="en-GB" sz="1400" dirty="0">
                          <a:sym typeface="+mn-ea"/>
                          <a:hlinkClick r:id="rId7" action="ppaction://hlinkfile"/>
                        </a:rPr>
                        <a:t>-cats-</a:t>
                      </a:r>
                      <a:r>
                        <a:rPr lang="en-GB" altLang="en-GB" sz="1400" dirty="0" err="1">
                          <a:sym typeface="+mn-ea"/>
                          <a:hlinkClick r:id="rId7" action="ppaction://hlinkfile"/>
                        </a:rPr>
                        <a:t>midhaul</a:t>
                      </a:r>
                      <a:r>
                        <a:rPr lang="en-US" altLang="en-GB" sz="1400" dirty="0">
                          <a:sym typeface="+mn-ea"/>
                        </a:rPr>
                        <a:t>                             5mins</a:t>
                      </a:r>
                    </a:p>
                    <a:p>
                      <a:r>
                        <a:rPr lang="en-US" altLang="en-GB" sz="1400" dirty="0">
                          <a:sym typeface="+mn-ea"/>
                        </a:rPr>
                        <a:t>Discussion                                                                  5mins</a:t>
                      </a:r>
                    </a:p>
                  </a:txBody>
                  <a:tcPr marT="36000" marB="36000" anchor="ctr"/>
                </a:tc>
                <a:tc>
                  <a:txBody>
                    <a:bodyPr/>
                    <a:lstStyle/>
                    <a:p>
                      <a:r>
                        <a:rPr lang="en-GB" sz="1400" b="0" i="0" kern="1200" dirty="0">
                          <a:solidFill>
                            <a:schemeClr val="dk1"/>
                          </a:solidFill>
                          <a:effectLst/>
                          <a:latin typeface="+mn-lt"/>
                          <a:ea typeface="+mn-ea"/>
                          <a:cs typeface="+mn-cs"/>
                        </a:rPr>
                        <a:t>Jaehoon Jeong</a:t>
                      </a:r>
                      <a:r>
                        <a:rPr lang="en-US" altLang="en-GB" sz="1400" b="0" i="0" kern="1200" dirty="0">
                          <a:solidFill>
                            <a:schemeClr val="dk1"/>
                          </a:solidFill>
                          <a:effectLst/>
                          <a:latin typeface="+mn-lt"/>
                          <a:ea typeface="+mn-ea"/>
                          <a:cs typeface="+mn-cs"/>
                        </a:rPr>
                        <a:t> </a:t>
                      </a:r>
                    </a:p>
                    <a:p>
                      <a:r>
                        <a:rPr lang="en-US" altLang="en-GB" sz="1400" b="0" i="0" kern="1200" dirty="0">
                          <a:solidFill>
                            <a:schemeClr val="dk1"/>
                          </a:solidFill>
                          <a:effectLst/>
                          <a:latin typeface="+mn-lt"/>
                          <a:ea typeface="+mn-ea"/>
                          <a:cs typeface="+mn-cs"/>
                        </a:rPr>
                        <a:t>Tianji Jiang</a:t>
                      </a:r>
                    </a:p>
                    <a:p>
                      <a:r>
                        <a:rPr lang="en-GB" sz="1400" b="0" i="0" kern="1200" dirty="0">
                          <a:solidFill>
                            <a:schemeClr val="dk1"/>
                          </a:solidFill>
                          <a:effectLst/>
                          <a:latin typeface="+mn-lt"/>
                          <a:ea typeface="+mn-ea"/>
                          <a:cs typeface="+mn-cs"/>
                        </a:rPr>
                        <a:t>Luis M.Contreras</a:t>
                      </a:r>
                    </a:p>
                    <a:p>
                      <a:r>
                        <a:rPr lang="en-US" altLang="en-GB" sz="1400" b="0" i="0" kern="1200" dirty="0">
                          <a:solidFill>
                            <a:schemeClr val="dk1"/>
                          </a:solidFill>
                          <a:effectLst/>
                          <a:latin typeface="+mn-lt"/>
                          <a:ea typeface="+mn-ea"/>
                          <a:cs typeface="+mn-cs"/>
                        </a:rPr>
                        <a:t>All</a:t>
                      </a:r>
                      <a:endParaRPr lang="en-US" altLang="en-GB" sz="1400" b="0" i="0" kern="1200" dirty="0">
                        <a:solidFill>
                          <a:schemeClr val="dk1"/>
                        </a:solidFill>
                        <a:effectLst/>
                        <a:latin typeface="+mn-lt"/>
                        <a:ea typeface="+mn-ea"/>
                        <a:cs typeface="+mn-cs"/>
                        <a:hlinkClick r:id="rId5"/>
                      </a:endParaRPr>
                    </a:p>
                  </a:txBody>
                  <a:tcPr marT="36000" marB="36000" anchor="ctr"/>
                </a:tc>
                <a:extLst>
                  <a:ext uri="{0D108BD9-81ED-4DB2-BD59-A6C34878D82A}">
                    <a16:rowId xmlns:a16="http://schemas.microsoft.com/office/drawing/2014/main" val="10005"/>
                  </a:ext>
                </a:extLst>
              </a:tr>
              <a:tr h="213360">
                <a:tc>
                  <a:txBody>
                    <a:bodyPr/>
                    <a:lstStyle/>
                    <a:p>
                      <a:r>
                        <a:rPr lang="en-GB" altLang="en-GB" sz="1400" dirty="0"/>
                        <a:t>3</a:t>
                      </a:r>
                    </a:p>
                  </a:txBody>
                  <a:tcPr marT="36000" marB="36000" anchor="ctr">
                    <a:solidFill>
                      <a:schemeClr val="accent1">
                        <a:lumMod val="20000"/>
                        <a:lumOff val="80000"/>
                      </a:schemeClr>
                    </a:solidFill>
                  </a:tcPr>
                </a:tc>
                <a:tc>
                  <a:txBody>
                    <a:bodyPr/>
                    <a:lstStyle/>
                    <a:p>
                      <a:r>
                        <a:rPr lang="en-US" altLang="en-GB" sz="1400" dirty="0"/>
                        <a:t>13:50</a:t>
                      </a:r>
                    </a:p>
                  </a:txBody>
                  <a:tcPr marT="36000" marB="36000" anchor="ctr">
                    <a:solidFill>
                      <a:schemeClr val="accent1">
                        <a:lumMod val="20000"/>
                        <a:lumOff val="80000"/>
                      </a:schemeClr>
                    </a:solidFill>
                  </a:tcPr>
                </a:tc>
                <a:tc>
                  <a:txBody>
                    <a:bodyPr/>
                    <a:lstStyle/>
                    <a:p>
                      <a:r>
                        <a:rPr lang="en-GB" sz="1400" dirty="0"/>
                        <a:t>1</a:t>
                      </a:r>
                      <a:r>
                        <a:rPr lang="en-US" altLang="en-GB" sz="1400" dirty="0"/>
                        <a:t>5</a:t>
                      </a:r>
                      <a:r>
                        <a:rPr lang="en-GB" sz="1400" dirty="0"/>
                        <a:t> mins</a:t>
                      </a:r>
                      <a:endParaRPr lang="en-GB" altLang="en-GB" sz="1400" u="none" dirty="0">
                        <a:sym typeface="+mn-ea"/>
                        <a:hlinkClick r:id="rId4"/>
                      </a:endParaRPr>
                    </a:p>
                  </a:txBody>
                  <a:tcPr marT="36000" marB="36000" anchor="ctr">
                    <a:solidFill>
                      <a:schemeClr val="accent1">
                        <a:lumMod val="20000"/>
                        <a:lumOff val="80000"/>
                      </a:schemeClr>
                    </a:solidFill>
                  </a:tcPr>
                </a:tc>
                <a:tc>
                  <a:txBody>
                    <a:bodyPr/>
                    <a:lstStyle/>
                    <a:p>
                      <a:r>
                        <a:rPr lang="en-GB" altLang="en-GB" sz="1400" b="1" u="none" dirty="0">
                          <a:sym typeface="+mn-ea"/>
                        </a:rPr>
                        <a:t>Title</a:t>
                      </a:r>
                      <a:r>
                        <a:rPr lang="en-GB" altLang="en-GB" sz="1400" u="none" dirty="0">
                          <a:sym typeface="+mn-ea"/>
                        </a:rPr>
                        <a:t>: CATS Framework</a:t>
                      </a:r>
                    </a:p>
                    <a:p>
                      <a:r>
                        <a:rPr lang="en-GB" sz="1400" b="1" dirty="0">
                          <a:sym typeface="+mn-ea"/>
                        </a:rPr>
                        <a:t>Draft</a:t>
                      </a:r>
                      <a:r>
                        <a:rPr lang="en-GB" sz="1400" dirty="0">
                          <a:sym typeface="+mn-ea"/>
                        </a:rPr>
                        <a:t>: </a:t>
                      </a:r>
                      <a:r>
                        <a:rPr lang="sv-SE" sz="1400" dirty="0">
                          <a:sym typeface="+mn-ea"/>
                          <a:hlinkClick r:id="rId8"/>
                        </a:rPr>
                        <a:t>draft-ietf-cats-framework</a:t>
                      </a:r>
                      <a:r>
                        <a:rPr lang="sv-SE" sz="1400" dirty="0">
                          <a:sym typeface="+mn-ea"/>
                        </a:rPr>
                        <a:t> </a:t>
                      </a:r>
                      <a:endParaRPr lang="en-GB" altLang="en-GB" sz="1400" u="none" dirty="0">
                        <a:sym typeface="+mn-ea"/>
                        <a:hlinkClick r:id="rId4"/>
                      </a:endParaRPr>
                    </a:p>
                  </a:txBody>
                  <a:tcPr marT="36000" marB="36000" anchor="ctr">
                    <a:solidFill>
                      <a:schemeClr val="accent1">
                        <a:lumMod val="20000"/>
                        <a:lumOff val="80000"/>
                      </a:schemeClr>
                    </a:solidFill>
                  </a:tcPr>
                </a:tc>
                <a:tc>
                  <a:txBody>
                    <a:bodyPr/>
                    <a:lstStyle/>
                    <a:p>
                      <a:r>
                        <a:rPr lang="en-GB" sz="1400" dirty="0">
                          <a:sym typeface="+mn-ea"/>
                        </a:rPr>
                        <a:t>Cheng Li</a:t>
                      </a:r>
                      <a:endParaRPr lang="en-GB" altLang="en-GB" sz="1400" u="none" dirty="0">
                        <a:sym typeface="+mn-ea"/>
                        <a:hlinkClick r:id="rId4"/>
                      </a:endParaRPr>
                    </a:p>
                  </a:txBody>
                  <a:tcPr marT="36000" marB="36000" anchor="ctr">
                    <a:solidFill>
                      <a:schemeClr val="accent1">
                        <a:lumMod val="20000"/>
                        <a:lumOff val="80000"/>
                      </a:schemeClr>
                    </a:solidFill>
                  </a:tcPr>
                </a:tc>
                <a:extLst>
                  <a:ext uri="{0D108BD9-81ED-4DB2-BD59-A6C34878D82A}">
                    <a16:rowId xmlns:a16="http://schemas.microsoft.com/office/drawing/2014/main" val="10006"/>
                  </a:ext>
                </a:extLst>
              </a:tr>
              <a:tr h="262890">
                <a:tc>
                  <a:txBody>
                    <a:bodyPr/>
                    <a:lstStyle/>
                    <a:p>
                      <a:r>
                        <a:rPr lang="en-GB" altLang="en-GB" sz="1400" dirty="0"/>
                        <a:t>4</a:t>
                      </a:r>
                    </a:p>
                  </a:txBody>
                  <a:tcPr marT="36000" marB="36000" anchor="ctr">
                    <a:solidFill>
                      <a:srgbClr val="FFC000"/>
                    </a:solidFill>
                  </a:tcPr>
                </a:tc>
                <a:tc>
                  <a:txBody>
                    <a:bodyPr/>
                    <a:lstStyle/>
                    <a:p>
                      <a:r>
                        <a:rPr lang="en-US" altLang="en-GB" sz="1400" dirty="0"/>
                        <a:t>14:05</a:t>
                      </a:r>
                    </a:p>
                  </a:txBody>
                  <a:tcPr marT="36000" marB="36000" anchor="ctr">
                    <a:solidFill>
                      <a:srgbClr val="FFC000"/>
                    </a:solidFill>
                  </a:tcPr>
                </a:tc>
                <a:tc>
                  <a:txBody>
                    <a:bodyPr/>
                    <a:lstStyle/>
                    <a:p>
                      <a:r>
                        <a:rPr lang="en-US" altLang="en-GB" sz="1400" dirty="0"/>
                        <a:t>45</a:t>
                      </a:r>
                      <a:r>
                        <a:rPr lang="en-GB" sz="1400" dirty="0"/>
                        <a:t> mins</a:t>
                      </a:r>
                      <a:endParaRPr lang="en-GB" altLang="en-GB" sz="1400" u="none" dirty="0">
                        <a:sym typeface="+mn-ea"/>
                        <a:hlinkClick r:id="rId4"/>
                      </a:endParaRPr>
                    </a:p>
                  </a:txBody>
                  <a:tcPr marT="36000" marB="36000" anchor="ctr">
                    <a:solidFill>
                      <a:srgbClr val="FFC000"/>
                    </a:solidFill>
                  </a:tcPr>
                </a:tc>
                <a:tc>
                  <a:txBody>
                    <a:bodyPr/>
                    <a:lstStyle/>
                    <a:p>
                      <a:r>
                        <a:rPr lang="en-GB" altLang="en-GB" sz="1400" b="1" u="none" dirty="0">
                          <a:sym typeface="+mn-ea"/>
                        </a:rPr>
                        <a:t>Title</a:t>
                      </a:r>
                      <a:r>
                        <a:rPr lang="en-GB" altLang="en-GB" sz="1400" u="none" dirty="0">
                          <a:sym typeface="+mn-ea"/>
                        </a:rPr>
                        <a:t>: </a:t>
                      </a:r>
                      <a:r>
                        <a:rPr lang="en-GB" altLang="en-GB" sz="1400" u="none">
                          <a:sym typeface="+mn-ea"/>
                        </a:rPr>
                        <a:t>CATS Metrics Discussion</a:t>
                      </a:r>
                    </a:p>
                  </a:txBody>
                  <a:tcPr marT="36000" marB="36000" anchor="ctr">
                    <a:solidFill>
                      <a:srgbClr val="FFC000"/>
                    </a:solidFill>
                  </a:tcPr>
                </a:tc>
                <a:tc>
                  <a:txBody>
                    <a:bodyPr/>
                    <a:lstStyle/>
                    <a:p>
                      <a:endParaRPr lang="en-GB" altLang="en-GB" sz="1400" u="none" dirty="0">
                        <a:sym typeface="+mn-ea"/>
                        <a:hlinkClick r:id="rId4"/>
                      </a:endParaRPr>
                    </a:p>
                  </a:txBody>
                  <a:tcPr marT="36000" marB="36000" anchor="ctr">
                    <a:solidFill>
                      <a:srgbClr val="FFC000"/>
                    </a:solidFill>
                  </a:tcPr>
                </a:tc>
                <a:extLst>
                  <a:ext uri="{0D108BD9-81ED-4DB2-BD59-A6C34878D82A}">
                    <a16:rowId xmlns:a16="http://schemas.microsoft.com/office/drawing/2014/main" val="10007"/>
                  </a:ext>
                </a:extLst>
              </a:tr>
              <a:tr h="499110">
                <a:tc>
                  <a:txBody>
                    <a:bodyPr/>
                    <a:lstStyle/>
                    <a:p>
                      <a:r>
                        <a:rPr lang="en-US" altLang="en-GB" sz="1400" dirty="0"/>
                        <a:t>4.1</a:t>
                      </a:r>
                    </a:p>
                  </a:txBody>
                  <a:tcPr marT="36000" marB="36000" anchor="ctr"/>
                </a:tc>
                <a:tc>
                  <a:txBody>
                    <a:bodyPr/>
                    <a:lstStyle/>
                    <a:p>
                      <a:r>
                        <a:rPr lang="en-US" sz="1400" dirty="0"/>
                        <a:t>14:05</a:t>
                      </a:r>
                      <a:endParaRPr lang="en-US" altLang="en-US" sz="1400" dirty="0"/>
                    </a:p>
                  </a:txBody>
                  <a:tcPr marT="36000" marB="36000" anchor="ctr"/>
                </a:tc>
                <a:tc>
                  <a:txBody>
                    <a:bodyPr/>
                    <a:lstStyle/>
                    <a:p>
                      <a:r>
                        <a:rPr lang="en-US" altLang="en-GB" sz="1400" dirty="0"/>
                        <a:t>15</a:t>
                      </a:r>
                      <a:r>
                        <a:rPr lang="en-GB" sz="1400" dirty="0"/>
                        <a:t> mins</a:t>
                      </a:r>
                      <a:endParaRPr lang="en-GB" sz="1400" dirty="0">
                        <a:sym typeface="+mn-ea"/>
                      </a:endParaRPr>
                    </a:p>
                  </a:txBody>
                  <a:tcPr marT="36000" marB="36000" anchor="ctr"/>
                </a:tc>
                <a:tc>
                  <a:txBody>
                    <a:bodyPr/>
                    <a:lstStyle/>
                    <a:p>
                      <a:r>
                        <a:rPr lang="en-GB" sz="1400" b="1" dirty="0"/>
                        <a:t>Title</a:t>
                      </a:r>
                      <a:r>
                        <a:rPr lang="en-GB" sz="1400" dirty="0"/>
                        <a:t>:	CATS Metric Description and Definition</a:t>
                      </a:r>
                    </a:p>
                    <a:p>
                      <a:r>
                        <a:rPr lang="en-GB" sz="1400" b="1" dirty="0"/>
                        <a:t>Drafts</a:t>
                      </a:r>
                      <a:r>
                        <a:rPr lang="en-GB" sz="1400" dirty="0"/>
                        <a:t>:  </a:t>
                      </a:r>
                      <a:r>
                        <a:rPr lang="en-GB" sz="1400" dirty="0">
                          <a:hlinkClick r:id="rId9"/>
                        </a:rPr>
                        <a:t>draft-</a:t>
                      </a:r>
                      <a:r>
                        <a:rPr lang="en-GB" sz="1400" dirty="0" err="1">
                          <a:hlinkClick r:id="rId9"/>
                        </a:rPr>
                        <a:t>ysl</a:t>
                      </a:r>
                      <a:r>
                        <a:rPr lang="en-GB" sz="1400" dirty="0">
                          <a:hlinkClick r:id="rId9"/>
                        </a:rPr>
                        <a:t>-cats-metric-definition</a:t>
                      </a:r>
                      <a:r>
                        <a:rPr lang="en-GB" sz="1400" dirty="0"/>
                        <a:t> </a:t>
                      </a:r>
                    </a:p>
                  </a:txBody>
                  <a:tcPr marT="36000" marB="36000" anchor="ctr"/>
                </a:tc>
                <a:tc>
                  <a:txBody>
                    <a:bodyPr/>
                    <a:lstStyle/>
                    <a:p>
                      <a:r>
                        <a:rPr lang="en-GB" sz="1400" dirty="0">
                          <a:sym typeface="+mn-ea"/>
                        </a:rPr>
                        <a:t>Kehan Yao</a:t>
                      </a:r>
                    </a:p>
                  </a:txBody>
                  <a:tcPr marT="36000" marB="36000" anchor="ctr"/>
                </a:tc>
                <a:extLst>
                  <a:ext uri="{0D108BD9-81ED-4DB2-BD59-A6C34878D82A}">
                    <a16:rowId xmlns:a16="http://schemas.microsoft.com/office/drawing/2014/main" val="10008"/>
                  </a:ext>
                </a:extLst>
              </a:tr>
              <a:tr h="499110">
                <a:tc>
                  <a:txBody>
                    <a:bodyPr/>
                    <a:lstStyle/>
                    <a:p>
                      <a:pPr>
                        <a:buNone/>
                      </a:pPr>
                      <a:r>
                        <a:rPr lang="en-US" altLang="en-GB" sz="1400" dirty="0">
                          <a:sym typeface="+mn-ea"/>
                        </a:rPr>
                        <a:t>4.2</a:t>
                      </a:r>
                      <a:endParaRPr lang="en-US" altLang="en-GB" sz="1400" dirty="0"/>
                    </a:p>
                  </a:txBody>
                  <a:tcPr marT="36000" marB="36000" anchor="ctr"/>
                </a:tc>
                <a:tc>
                  <a:txBody>
                    <a:bodyPr/>
                    <a:lstStyle/>
                    <a:p>
                      <a:pPr>
                        <a:buNone/>
                      </a:pPr>
                      <a:r>
                        <a:rPr lang="en-US" altLang="en-US" sz="1400" dirty="0"/>
                        <a:t>14:20</a:t>
                      </a:r>
                    </a:p>
                  </a:txBody>
                  <a:tcPr marT="36000" marB="36000" anchor="ctr"/>
                </a:tc>
                <a:tc>
                  <a:txBody>
                    <a:bodyPr/>
                    <a:lstStyle/>
                    <a:p>
                      <a:pPr algn="l"/>
                      <a:r>
                        <a:rPr lang="en-GB" sz="1400" dirty="0"/>
                        <a:t>1</a:t>
                      </a:r>
                      <a:r>
                        <a:rPr lang="en-US" altLang="en-GB" sz="1400" dirty="0"/>
                        <a:t>0</a:t>
                      </a:r>
                      <a:r>
                        <a:rPr lang="en-GB" sz="1400" dirty="0"/>
                        <a:t> mins</a:t>
                      </a:r>
                      <a:endParaRPr lang="en-US" altLang="en-GB" sz="1400" dirty="0">
                        <a:effectLst/>
                        <a:sym typeface="+mn-ea"/>
                        <a:hlinkClick r:id="rId10"/>
                      </a:endParaRPr>
                    </a:p>
                  </a:txBody>
                  <a:tcPr marT="36000" marB="36000" anchor="ctr"/>
                </a:tc>
                <a:tc>
                  <a:txBody>
                    <a:bodyPr/>
                    <a:lstStyle/>
                    <a:p>
                      <a:pPr algn="l"/>
                      <a:r>
                        <a:rPr lang="en-GB" sz="1400" b="1" dirty="0"/>
                        <a:t>Title</a:t>
                      </a:r>
                      <a:r>
                        <a:rPr lang="en-GB" sz="1400" dirty="0"/>
                        <a:t>:	Joint Exposure of Network and Compute Information for Infrastructure-Aware Service Deployment</a:t>
                      </a:r>
                      <a:endParaRPr lang="en-GB" sz="1400" kern="1200" dirty="0">
                        <a:solidFill>
                          <a:schemeClr val="dk1"/>
                        </a:solidFill>
                        <a:effectLst/>
                        <a:latin typeface="+mn-lt"/>
                        <a:ea typeface="+mn-ea"/>
                        <a:cs typeface="+mn-cs"/>
                      </a:endParaRPr>
                    </a:p>
                    <a:p>
                      <a:r>
                        <a:rPr lang="en-GB" sz="1400" b="1" dirty="0"/>
                        <a:t>Draft</a:t>
                      </a:r>
                      <a:r>
                        <a:rPr lang="en-GB" sz="1400" dirty="0"/>
                        <a:t>: </a:t>
                      </a:r>
                      <a:r>
                        <a:rPr lang="en-GB" sz="1400" dirty="0">
                          <a:hlinkClick r:id="rId5"/>
                        </a:rPr>
                        <a:t>draft-</a:t>
                      </a:r>
                      <a:r>
                        <a:rPr lang="en-GB" sz="1400" dirty="0" err="1">
                          <a:hlinkClick r:id="rId5"/>
                        </a:rPr>
                        <a:t>rcr</a:t>
                      </a:r>
                      <a:r>
                        <a:rPr lang="en-GB" sz="1400" dirty="0">
                          <a:hlinkClick r:id="rId5"/>
                        </a:rPr>
                        <a:t>-opsawg-operational-compute-metrics</a:t>
                      </a:r>
                      <a:endParaRPr lang="en-US" altLang="en-GB" sz="1400" dirty="0">
                        <a:effectLst/>
                        <a:sym typeface="+mn-ea"/>
                        <a:hlinkClick r:id="rId10"/>
                      </a:endParaRPr>
                    </a:p>
                  </a:txBody>
                  <a:tcPr marT="36000" marB="36000" anchor="ctr"/>
                </a:tc>
                <a:tc>
                  <a:txBody>
                    <a:bodyPr/>
                    <a:lstStyle/>
                    <a:p>
                      <a:r>
                        <a:rPr lang="en-US" altLang="en-GB" sz="1400" dirty="0">
                          <a:effectLst/>
                          <a:sym typeface="+mn-ea"/>
                        </a:rPr>
                        <a:t>Jordi Ros Giralt</a:t>
                      </a:r>
                      <a:endParaRPr lang="en-US" altLang="en-GB" sz="1400" dirty="0">
                        <a:effectLst/>
                        <a:sym typeface="+mn-ea"/>
                        <a:hlinkClick r:id="rId10"/>
                      </a:endParaRPr>
                    </a:p>
                  </a:txBody>
                  <a:tcPr marT="36000" marB="36000" anchor="ctr"/>
                </a:tc>
                <a:extLst>
                  <a:ext uri="{0D108BD9-81ED-4DB2-BD59-A6C34878D82A}">
                    <a16:rowId xmlns:a16="http://schemas.microsoft.com/office/drawing/2014/main" val="10009"/>
                  </a:ext>
                </a:extLst>
              </a:tr>
              <a:tr h="499110">
                <a:tc>
                  <a:txBody>
                    <a:bodyPr/>
                    <a:lstStyle/>
                    <a:p>
                      <a:r>
                        <a:rPr lang="en-US" altLang="en-GB" sz="1400" dirty="0"/>
                        <a:t>4.3</a:t>
                      </a:r>
                    </a:p>
                  </a:txBody>
                  <a:tcPr marT="36000" marB="36000" anchor="ctr"/>
                </a:tc>
                <a:tc>
                  <a:txBody>
                    <a:bodyPr/>
                    <a:lstStyle/>
                    <a:p>
                      <a:r>
                        <a:rPr lang="en-US" sz="1400" dirty="0"/>
                        <a:t>14:30</a:t>
                      </a:r>
                      <a:endParaRPr lang="en-US" altLang="en-US" sz="1400" dirty="0"/>
                    </a:p>
                  </a:txBody>
                  <a:tcPr marT="36000" marB="36000" anchor="ctr"/>
                </a:tc>
                <a:tc>
                  <a:txBody>
                    <a:bodyPr/>
                    <a:lstStyle/>
                    <a:p>
                      <a:pPr algn="l"/>
                      <a:r>
                        <a:rPr lang="en-US" altLang="en-GB" sz="1400" dirty="0">
                          <a:effectLst/>
                          <a:sym typeface="+mn-ea"/>
                        </a:rPr>
                        <a:t>20mins</a:t>
                      </a:r>
                    </a:p>
                  </a:txBody>
                  <a:tcPr marT="36000" marB="36000" anchor="ctr"/>
                </a:tc>
                <a:tc>
                  <a:txBody>
                    <a:bodyPr/>
                    <a:lstStyle/>
                    <a:p>
                      <a:pPr algn="l"/>
                      <a:r>
                        <a:rPr lang="en-US" altLang="en-GB" sz="1400" dirty="0">
                          <a:effectLst/>
                          <a:sym typeface="+mn-ea"/>
                        </a:rPr>
                        <a:t>Plan for the WG</a:t>
                      </a:r>
                    </a:p>
                  </a:txBody>
                  <a:tcPr marT="36000" marB="36000" anchor="ctr"/>
                </a:tc>
                <a:tc>
                  <a:txBody>
                    <a:bodyPr/>
                    <a:lstStyle/>
                    <a:p>
                      <a:r>
                        <a:rPr lang="en-US" altLang="en-GB" sz="1400" dirty="0">
                          <a:effectLst/>
                          <a:sym typeface="+mn-ea"/>
                        </a:rPr>
                        <a:t>Chairs &amp; All</a:t>
                      </a:r>
                    </a:p>
                  </a:txBody>
                  <a:tcPr marT="36000" marB="36000" anchor="ctr"/>
                </a:tc>
                <a:extLst>
                  <a:ext uri="{0D108BD9-81ED-4DB2-BD59-A6C34878D82A}">
                    <a16:rowId xmlns:a16="http://schemas.microsoft.com/office/drawing/2014/main" val="10010"/>
                  </a:ext>
                </a:extLst>
              </a:tr>
            </a:tbl>
          </a:graphicData>
        </a:graphic>
      </p:graphicFrame>
      <p:sp>
        <p:nvSpPr>
          <p:cNvPr id="2" name="Title 1"/>
          <p:cNvSpPr>
            <a:spLocks noGrp="1"/>
          </p:cNvSpPr>
          <p:nvPr>
            <p:ph type="title"/>
          </p:nvPr>
        </p:nvSpPr>
        <p:spPr>
          <a:xfrm>
            <a:off x="457200" y="304800"/>
            <a:ext cx="10698480" cy="462580"/>
          </a:xfrm>
        </p:spPr>
        <p:txBody>
          <a:bodyPr>
            <a:noAutofit/>
          </a:bodyPr>
          <a:lstStyle/>
          <a:p>
            <a:r>
              <a:rPr lang="en-GB" dirty="0"/>
              <a:t>Detailed Agenda</a:t>
            </a:r>
          </a:p>
        </p:txBody>
      </p:sp>
      <p:sp>
        <p:nvSpPr>
          <p:cNvPr id="7"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t>11</a:t>
            </a:fld>
            <a:endParaRPr lang="en-US"/>
          </a:p>
        </p:txBody>
      </p:sp>
      <p:graphicFrame>
        <p:nvGraphicFramePr>
          <p:cNvPr id="6" name="Table 6"/>
          <p:cNvGraphicFramePr>
            <a:graphicFrameLocks noGrp="1"/>
          </p:cNvGraphicFramePr>
          <p:nvPr>
            <p:custDataLst>
              <p:tags r:id="rId1"/>
            </p:custDataLst>
            <p:extLst>
              <p:ext uri="{D42A27DB-BD31-4B8C-83A1-F6EECF244321}">
                <p14:modId xmlns:p14="http://schemas.microsoft.com/office/powerpoint/2010/main" val="3076853936"/>
              </p:ext>
            </p:extLst>
          </p:nvPr>
        </p:nvGraphicFramePr>
        <p:xfrm>
          <a:off x="178820" y="1066800"/>
          <a:ext cx="11529559" cy="4327770"/>
        </p:xfrm>
        <a:graphic>
          <a:graphicData uri="http://schemas.openxmlformats.org/drawingml/2006/table">
            <a:tbl>
              <a:tblPr firstRow="1" bandRow="1">
                <a:tableStyleId>{0660B408-B3CF-4A94-85FC-2B1E0A45F4A2}</a:tableStyleId>
              </a:tblPr>
              <a:tblGrid>
                <a:gridCol w="537210">
                  <a:extLst>
                    <a:ext uri="{9D8B030D-6E8A-4147-A177-3AD203B41FA5}">
                      <a16:colId xmlns:a16="http://schemas.microsoft.com/office/drawing/2014/main" val="20000"/>
                    </a:ext>
                  </a:extLst>
                </a:gridCol>
                <a:gridCol w="778540">
                  <a:extLst>
                    <a:ext uri="{9D8B030D-6E8A-4147-A177-3AD203B41FA5}">
                      <a16:colId xmlns:a16="http://schemas.microsoft.com/office/drawing/2014/main" val="20001"/>
                    </a:ext>
                  </a:extLst>
                </a:gridCol>
                <a:gridCol w="970250">
                  <a:extLst>
                    <a:ext uri="{9D8B030D-6E8A-4147-A177-3AD203B41FA5}">
                      <a16:colId xmlns:a16="http://schemas.microsoft.com/office/drawing/2014/main" val="20002"/>
                    </a:ext>
                  </a:extLst>
                </a:gridCol>
                <a:gridCol w="7910585">
                  <a:extLst>
                    <a:ext uri="{9D8B030D-6E8A-4147-A177-3AD203B41FA5}">
                      <a16:colId xmlns:a16="http://schemas.microsoft.com/office/drawing/2014/main" val="20003"/>
                    </a:ext>
                  </a:extLst>
                </a:gridCol>
                <a:gridCol w="1332974">
                  <a:extLst>
                    <a:ext uri="{9D8B030D-6E8A-4147-A177-3AD203B41FA5}">
                      <a16:colId xmlns:a16="http://schemas.microsoft.com/office/drawing/2014/main" val="20004"/>
                    </a:ext>
                  </a:extLst>
                </a:gridCol>
              </a:tblGrid>
              <a:tr h="335280">
                <a:tc>
                  <a:txBody>
                    <a:bodyPr/>
                    <a:lstStyle/>
                    <a:p>
                      <a:r>
                        <a:rPr lang="en-GB" sz="1600" dirty="0"/>
                        <a:t>Slot</a:t>
                      </a:r>
                    </a:p>
                  </a:txBody>
                  <a:tcPr/>
                </a:tc>
                <a:tc>
                  <a:txBody>
                    <a:bodyPr/>
                    <a:lstStyle/>
                    <a:p>
                      <a:r>
                        <a:rPr lang="en-GB" sz="1600" dirty="0"/>
                        <a:t>Start</a:t>
                      </a:r>
                    </a:p>
                  </a:txBody>
                  <a:tcPr/>
                </a:tc>
                <a:tc>
                  <a:txBody>
                    <a:bodyPr/>
                    <a:lstStyle/>
                    <a:p>
                      <a:r>
                        <a:rPr lang="en-GB" sz="1600" dirty="0"/>
                        <a:t>Duration</a:t>
                      </a:r>
                    </a:p>
                  </a:txBody>
                  <a:tcPr/>
                </a:tc>
                <a:tc>
                  <a:txBody>
                    <a:bodyPr/>
                    <a:lstStyle/>
                    <a:p>
                      <a:r>
                        <a:rPr lang="en-GB" sz="1600"/>
                        <a:t>Information</a:t>
                      </a:r>
                      <a:endParaRPr lang="en-GB" sz="1600" dirty="0"/>
                    </a:p>
                  </a:txBody>
                  <a:tcPr/>
                </a:tc>
                <a:tc>
                  <a:txBody>
                    <a:bodyPr/>
                    <a:lstStyle/>
                    <a:p>
                      <a:r>
                        <a:rPr lang="en-GB" sz="1600" dirty="0"/>
                        <a:t>Presenter</a:t>
                      </a:r>
                    </a:p>
                  </a:txBody>
                  <a:tcPr/>
                </a:tc>
                <a:extLst>
                  <a:ext uri="{0D108BD9-81ED-4DB2-BD59-A6C34878D82A}">
                    <a16:rowId xmlns:a16="http://schemas.microsoft.com/office/drawing/2014/main" val="10000"/>
                  </a:ext>
                </a:extLst>
              </a:tr>
              <a:tr h="336550">
                <a:tc>
                  <a:txBody>
                    <a:bodyPr/>
                    <a:lstStyle/>
                    <a:p>
                      <a:r>
                        <a:rPr lang="en-GB" sz="1400" dirty="0">
                          <a:sym typeface="+mn-ea"/>
                        </a:rPr>
                        <a:t>5</a:t>
                      </a:r>
                      <a:endParaRPr lang="en-GB" altLang="en-GB" sz="1400" dirty="0"/>
                    </a:p>
                  </a:txBody>
                  <a:tcPr marT="36000" marB="36000" anchor="ctr">
                    <a:solidFill>
                      <a:srgbClr val="FFC000"/>
                    </a:solidFill>
                  </a:tcPr>
                </a:tc>
                <a:tc>
                  <a:txBody>
                    <a:bodyPr/>
                    <a:lstStyle/>
                    <a:p>
                      <a:r>
                        <a:rPr lang="en-US" altLang="en-GB" sz="1400" dirty="0"/>
                        <a:t>14:50</a:t>
                      </a:r>
                    </a:p>
                  </a:txBody>
                  <a:tcPr marT="36000" marB="36000" anchor="ctr">
                    <a:solidFill>
                      <a:srgbClr val="FFC000"/>
                    </a:solidFill>
                  </a:tcPr>
                </a:tc>
                <a:tc>
                  <a:txBody>
                    <a:bodyPr/>
                    <a:lstStyle/>
                    <a:p>
                      <a:r>
                        <a:rPr lang="en-GB" sz="1400" dirty="0"/>
                        <a:t>10 mins</a:t>
                      </a:r>
                    </a:p>
                  </a:txBody>
                  <a:tcPr marT="36000" marB="36000" anchor="ctr">
                    <a:solidFill>
                      <a:srgbClr val="FFC000"/>
                    </a:solidFill>
                  </a:tcPr>
                </a:tc>
                <a:tc>
                  <a:txBody>
                    <a:bodyPr/>
                    <a:lstStyle/>
                    <a:p>
                      <a:r>
                        <a:rPr lang="en-GB" sz="1400" dirty="0">
                          <a:sym typeface="+mn-ea"/>
                        </a:rPr>
                        <a:t>Flash Teasers (1-slide)</a:t>
                      </a:r>
                      <a:endParaRPr lang="en-GB" altLang="en-GB" sz="1400" u="none" dirty="0">
                        <a:sym typeface="+mn-ea"/>
                      </a:endParaRPr>
                    </a:p>
                  </a:txBody>
                  <a:tcPr marT="36000" marB="36000" anchor="ctr">
                    <a:solidFill>
                      <a:srgbClr val="FFC000"/>
                    </a:solidFill>
                  </a:tcPr>
                </a:tc>
                <a:tc>
                  <a:txBody>
                    <a:bodyPr/>
                    <a:lstStyle/>
                    <a:p>
                      <a:endParaRPr lang="en-GB" altLang="en-GB" sz="1400" u="none" dirty="0">
                        <a:sym typeface="+mn-ea"/>
                        <a:hlinkClick r:id="rId4"/>
                      </a:endParaRPr>
                    </a:p>
                  </a:txBody>
                  <a:tcPr marT="36000" marB="36000" anchor="ctr">
                    <a:solidFill>
                      <a:srgbClr val="FFC000"/>
                    </a:solidFill>
                  </a:tcPr>
                </a:tc>
                <a:extLst>
                  <a:ext uri="{0D108BD9-81ED-4DB2-BD59-A6C34878D82A}">
                    <a16:rowId xmlns:a16="http://schemas.microsoft.com/office/drawing/2014/main" val="10001"/>
                  </a:ext>
                </a:extLst>
              </a:tr>
              <a:tr h="499110">
                <a:tc>
                  <a:txBody>
                    <a:bodyPr/>
                    <a:lstStyle/>
                    <a:p>
                      <a:r>
                        <a:rPr lang="en-US" altLang="en-GB" sz="1400" dirty="0"/>
                        <a:t>5.1</a:t>
                      </a:r>
                    </a:p>
                  </a:txBody>
                  <a:tcPr marT="36000" marB="36000" anchor="ctr"/>
                </a:tc>
                <a:tc>
                  <a:txBody>
                    <a:bodyPr/>
                    <a:lstStyle/>
                    <a:p>
                      <a:endParaRPr lang="en-US" altLang="en-GB" sz="1400" dirty="0"/>
                    </a:p>
                  </a:txBody>
                  <a:tcPr marT="36000" marB="36000" anchor="ctr"/>
                </a:tc>
                <a:tc>
                  <a:txBody>
                    <a:bodyPr/>
                    <a:lstStyle/>
                    <a:p>
                      <a:r>
                        <a:rPr lang="en-US" altLang="en-GB" sz="1400" dirty="0"/>
                        <a:t>2</a:t>
                      </a:r>
                      <a:r>
                        <a:rPr lang="en-GB" sz="1400" dirty="0"/>
                        <a:t> mins</a:t>
                      </a:r>
                      <a:endParaRPr lang="en-GB" altLang="en-GB" sz="1400" dirty="0">
                        <a:sym typeface="+mn-ea"/>
                        <a:hlinkClick r:id="rId4"/>
                      </a:endParaRPr>
                    </a:p>
                  </a:txBody>
                  <a:tcPr marT="36000" marB="36000" anchor="ctr"/>
                </a:tc>
                <a:tc>
                  <a:txBody>
                    <a:bodyPr/>
                    <a:lstStyle/>
                    <a:p>
                      <a:r>
                        <a:rPr lang="en-GB" sz="1400" b="1" dirty="0"/>
                        <a:t>Title</a:t>
                      </a:r>
                      <a:r>
                        <a:rPr lang="en-GB" sz="1400" dirty="0"/>
                        <a:t>:	Security Considerations for Computing-Aware Traffic Steering</a:t>
                      </a:r>
                    </a:p>
                    <a:p>
                      <a:r>
                        <a:rPr lang="en-GB" sz="1400" b="1" dirty="0">
                          <a:sym typeface="+mn-ea"/>
                        </a:rPr>
                        <a:t>Draft</a:t>
                      </a:r>
                      <a:r>
                        <a:rPr lang="en-GB" sz="1400" dirty="0">
                          <a:sym typeface="+mn-ea"/>
                        </a:rPr>
                        <a:t>: </a:t>
                      </a:r>
                      <a:r>
                        <a:rPr lang="en-GB" sz="1400" dirty="0">
                          <a:sym typeface="+mn-ea"/>
                          <a:hlinkClick r:id="rId5" action="ppaction://hlinkfile"/>
                        </a:rPr>
                        <a:t>draft-wang-cats-security-considerations</a:t>
                      </a:r>
                      <a:endParaRPr lang="en-GB" sz="1400" dirty="0">
                        <a:sym typeface="+mn-ea"/>
                      </a:endParaRPr>
                    </a:p>
                  </a:txBody>
                  <a:tcPr marT="36000" marB="36000" anchor="ctr"/>
                </a:tc>
                <a:tc>
                  <a:txBody>
                    <a:bodyPr/>
                    <a:lstStyle/>
                    <a:p>
                      <a:r>
                        <a:rPr lang="en-US" altLang="en-GB" sz="1400" dirty="0">
                          <a:sym typeface="+mn-ea"/>
                        </a:rPr>
                        <a:t>Yu Fu</a:t>
                      </a:r>
                    </a:p>
                  </a:txBody>
                  <a:tcPr marT="36000" marB="36000" anchor="ctr"/>
                </a:tc>
                <a:extLst>
                  <a:ext uri="{0D108BD9-81ED-4DB2-BD59-A6C34878D82A}">
                    <a16:rowId xmlns:a16="http://schemas.microsoft.com/office/drawing/2014/main" val="10002"/>
                  </a:ext>
                </a:extLst>
              </a:tr>
              <a:tr h="499110">
                <a:tc>
                  <a:txBody>
                    <a:bodyPr/>
                    <a:lstStyle/>
                    <a:p>
                      <a:r>
                        <a:rPr lang="en-US" altLang="en-GB" sz="1400" dirty="0">
                          <a:sym typeface="+mn-ea"/>
                        </a:rPr>
                        <a:t>5.2</a:t>
                      </a:r>
                      <a:endParaRPr lang="en-US" altLang="en-GB" sz="1400" dirty="0"/>
                    </a:p>
                  </a:txBody>
                  <a:tcPr marT="36000" marB="36000" anchor="ctr"/>
                </a:tc>
                <a:tc>
                  <a:txBody>
                    <a:bodyPr/>
                    <a:lstStyle/>
                    <a:p>
                      <a:endParaRPr lang="en-US" altLang="en-GB" sz="1400" dirty="0"/>
                    </a:p>
                  </a:txBody>
                  <a:tcPr marT="36000" marB="36000" anchor="ctr"/>
                </a:tc>
                <a:tc>
                  <a:txBody>
                    <a:bodyPr/>
                    <a:lstStyle/>
                    <a:p>
                      <a:r>
                        <a:rPr lang="en-US" altLang="en-GB" sz="1400" dirty="0"/>
                        <a:t>2</a:t>
                      </a:r>
                      <a:r>
                        <a:rPr lang="en-GB" sz="1400" dirty="0"/>
                        <a:t> mins</a:t>
                      </a:r>
                      <a:endParaRPr lang="en-GB" sz="1400" b="0" i="0" kern="1200" dirty="0">
                        <a:solidFill>
                          <a:schemeClr val="dk1"/>
                        </a:solidFill>
                        <a:effectLst/>
                        <a:latin typeface="+mn-lt"/>
                        <a:ea typeface="+mn-ea"/>
                        <a:cs typeface="+mn-cs"/>
                        <a:hlinkClick r:id="rId6"/>
                      </a:endParaRPr>
                    </a:p>
                  </a:txBody>
                  <a:tcPr marT="36000" marB="36000" anchor="ctr"/>
                </a:tc>
                <a:tc>
                  <a:txBody>
                    <a:bodyPr/>
                    <a:lstStyle/>
                    <a:p>
                      <a:r>
                        <a:rPr lang="en-GB" sz="1400" b="1" dirty="0"/>
                        <a:t>Title</a:t>
                      </a:r>
                      <a:r>
                        <a:rPr lang="en-GB" sz="1400" dirty="0"/>
                        <a:t>: A mechanism of security monitoring and management for service resources in Computing-Aware Traffic Steering (CATS)</a:t>
                      </a:r>
                    </a:p>
                    <a:p>
                      <a:r>
                        <a:rPr lang="en-GB" sz="1400" b="1" dirty="0"/>
                        <a:t>Draft</a:t>
                      </a:r>
                      <a:r>
                        <a:rPr lang="en-GB" sz="1400" dirty="0"/>
                        <a:t>: </a:t>
                      </a:r>
                      <a:r>
                        <a:rPr lang="en-GB" sz="1400" dirty="0">
                          <a:hlinkClick r:id="rId7" action="ppaction://hlinkfile"/>
                        </a:rPr>
                        <a:t>draft-</a:t>
                      </a:r>
                      <a:r>
                        <a:rPr lang="en-GB" sz="1400" dirty="0" err="1">
                          <a:hlinkClick r:id="rId7" action="ppaction://hlinkfile"/>
                        </a:rPr>
                        <a:t>lu</a:t>
                      </a:r>
                      <a:r>
                        <a:rPr lang="en-GB" sz="1400" dirty="0">
                          <a:hlinkClick r:id="rId7" action="ppaction://hlinkfile"/>
                        </a:rPr>
                        <a:t>-cats-</a:t>
                      </a:r>
                      <a:r>
                        <a:rPr lang="en-GB" sz="1400" dirty="0" err="1">
                          <a:hlinkClick r:id="rId7" action="ppaction://hlinkfile"/>
                        </a:rPr>
                        <a:t>smam</a:t>
                      </a:r>
                      <a:r>
                        <a:rPr lang="en-GB" sz="1400" dirty="0">
                          <a:hlinkClick r:id="rId7" action="ppaction://hlinkfile"/>
                        </a:rPr>
                        <a:t>-security</a:t>
                      </a:r>
                      <a:endParaRPr lang="en-GB" sz="1400" dirty="0"/>
                    </a:p>
                  </a:txBody>
                  <a:tcPr marT="36000" marB="36000" anchor="ctr"/>
                </a:tc>
                <a:tc>
                  <a:txBody>
                    <a:bodyPr/>
                    <a:lstStyle/>
                    <a:p>
                      <a:r>
                        <a:rPr lang="en-GB" sz="1400" b="0" i="0" u="none" kern="1200" dirty="0">
                          <a:solidFill>
                            <a:schemeClr val="dk1"/>
                          </a:solidFill>
                          <a:effectLst/>
                          <a:latin typeface="+mn-lt"/>
                          <a:ea typeface="+mn-ea"/>
                          <a:cs typeface="+mn-cs"/>
                        </a:rPr>
                        <a:t>Meiling Chen</a:t>
                      </a:r>
                    </a:p>
                  </a:txBody>
                  <a:tcPr marT="36000" marB="36000" anchor="ctr"/>
                </a:tc>
                <a:extLst>
                  <a:ext uri="{0D108BD9-81ED-4DB2-BD59-A6C34878D82A}">
                    <a16:rowId xmlns:a16="http://schemas.microsoft.com/office/drawing/2014/main" val="10003"/>
                  </a:ext>
                </a:extLst>
              </a:tr>
              <a:tr h="499110">
                <a:tc>
                  <a:txBody>
                    <a:bodyPr/>
                    <a:lstStyle/>
                    <a:p>
                      <a:r>
                        <a:rPr lang="en-US" altLang="en-GB" sz="1400" dirty="0"/>
                        <a:t>5.3</a:t>
                      </a:r>
                    </a:p>
                  </a:txBody>
                  <a:tcPr marT="36000" marB="36000" anchor="ctr"/>
                </a:tc>
                <a:tc>
                  <a:txBody>
                    <a:bodyPr/>
                    <a:lstStyle/>
                    <a:p>
                      <a:endParaRPr lang="en-US" altLang="en-GB" sz="1400" dirty="0"/>
                    </a:p>
                  </a:txBody>
                  <a:tcPr marT="36000" marB="36000" anchor="ctr"/>
                </a:tc>
                <a:tc>
                  <a:txBody>
                    <a:bodyPr/>
                    <a:lstStyle/>
                    <a:p>
                      <a:r>
                        <a:rPr lang="en-US" altLang="en-GB" sz="1400" b="0" i="0" kern="1200" dirty="0">
                          <a:solidFill>
                            <a:schemeClr val="dk1"/>
                          </a:solidFill>
                          <a:effectLst/>
                          <a:latin typeface="+mn-lt"/>
                          <a:ea typeface="+mn-ea"/>
                          <a:cs typeface="+mn-cs"/>
                        </a:rPr>
                        <a:t>2</a:t>
                      </a:r>
                      <a:r>
                        <a:rPr lang="en-GB" sz="1400" b="0" i="0" kern="1200" dirty="0">
                          <a:solidFill>
                            <a:schemeClr val="dk1"/>
                          </a:solidFill>
                          <a:effectLst/>
                          <a:latin typeface="+mn-lt"/>
                          <a:ea typeface="+mn-ea"/>
                          <a:cs typeface="+mn-cs"/>
                        </a:rPr>
                        <a:t> mins</a:t>
                      </a:r>
                      <a:endParaRPr lang="en-GB" sz="1400" b="0" i="0" kern="1200" dirty="0">
                        <a:solidFill>
                          <a:schemeClr val="dk1"/>
                        </a:solidFill>
                        <a:effectLst/>
                        <a:latin typeface="+mn-lt"/>
                        <a:ea typeface="+mn-ea"/>
                        <a:cs typeface="+mn-cs"/>
                        <a:hlinkClick r:id="rId6"/>
                      </a:endParaRPr>
                    </a:p>
                  </a:txBody>
                  <a:tcPr marT="36000" marB="36000" anchor="ctr"/>
                </a:tc>
                <a:tc>
                  <a:txBody>
                    <a:bodyPr/>
                    <a:lstStyle/>
                    <a:p>
                      <a:r>
                        <a:rPr lang="en-GB" sz="1400" b="1" dirty="0"/>
                        <a:t>Title</a:t>
                      </a:r>
                      <a:r>
                        <a:rPr lang="en-GB" sz="1400" dirty="0"/>
                        <a:t>:	Microloop Prevention in a Hierarchical Segment Routing Solution for CATS</a:t>
                      </a:r>
                    </a:p>
                    <a:p>
                      <a:r>
                        <a:rPr lang="en-GB" sz="1400" b="1" dirty="0"/>
                        <a:t>Draft</a:t>
                      </a:r>
                      <a:r>
                        <a:rPr lang="en-GB" sz="1400" dirty="0"/>
                        <a:t>: </a:t>
                      </a:r>
                      <a:r>
                        <a:rPr lang="en-GB" sz="1400" dirty="0">
                          <a:hlinkClick r:id="rId8" action="ppaction://hlinkfile"/>
                        </a:rPr>
                        <a:t>draft-yuan-cats-hierarchical-loop-prevention</a:t>
                      </a:r>
                      <a:endParaRPr lang="en-GB" sz="1400" dirty="0"/>
                    </a:p>
                  </a:txBody>
                  <a:tcPr marT="36000" marB="36000" anchor="ctr"/>
                </a:tc>
                <a:tc>
                  <a:txBody>
                    <a:bodyPr/>
                    <a:lstStyle/>
                    <a:p>
                      <a:r>
                        <a:rPr lang="en-GB" sz="1400" b="0" i="0" kern="1200" dirty="0">
                          <a:solidFill>
                            <a:schemeClr val="dk1"/>
                          </a:solidFill>
                          <a:effectLst/>
                          <a:latin typeface="+mn-lt"/>
                          <a:ea typeface="+mn-ea"/>
                          <a:cs typeface="+mn-cs"/>
                        </a:rPr>
                        <a:t>Daniel Huang</a:t>
                      </a:r>
                    </a:p>
                  </a:txBody>
                  <a:tcPr marT="36000" marB="36000" anchor="ctr"/>
                </a:tc>
                <a:extLst>
                  <a:ext uri="{0D108BD9-81ED-4DB2-BD59-A6C34878D82A}">
                    <a16:rowId xmlns:a16="http://schemas.microsoft.com/office/drawing/2014/main" val="10004"/>
                  </a:ext>
                </a:extLst>
              </a:tr>
              <a:tr h="499110">
                <a:tc>
                  <a:txBody>
                    <a:bodyPr/>
                    <a:lstStyle/>
                    <a:p>
                      <a:r>
                        <a:rPr lang="en-US" altLang="en-GB" sz="1400" dirty="0"/>
                        <a:t>5.4</a:t>
                      </a:r>
                    </a:p>
                  </a:txBody>
                  <a:tcPr marT="36000" marB="36000" anchor="ctr"/>
                </a:tc>
                <a:tc>
                  <a:txBody>
                    <a:bodyPr/>
                    <a:lstStyle/>
                    <a:p>
                      <a:endParaRPr lang="en-US" altLang="en-GB" sz="1400" dirty="0"/>
                    </a:p>
                  </a:txBody>
                  <a:tcPr marT="36000" marB="36000" anchor="ctr"/>
                </a:tc>
                <a:tc>
                  <a:txBody>
                    <a:bodyPr/>
                    <a:lstStyle/>
                    <a:p>
                      <a:r>
                        <a:rPr lang="en-US" altLang="en-GB" sz="1400" b="0" i="0" kern="1200" dirty="0">
                          <a:solidFill>
                            <a:schemeClr val="dk1"/>
                          </a:solidFill>
                          <a:effectLst/>
                          <a:latin typeface="+mn-lt"/>
                          <a:ea typeface="+mn-ea"/>
                          <a:cs typeface="+mn-cs"/>
                        </a:rPr>
                        <a:t>2</a:t>
                      </a:r>
                      <a:r>
                        <a:rPr lang="en-GB" sz="1400" b="0" i="0" kern="1200" dirty="0">
                          <a:solidFill>
                            <a:schemeClr val="dk1"/>
                          </a:solidFill>
                          <a:effectLst/>
                          <a:latin typeface="+mn-lt"/>
                          <a:ea typeface="+mn-ea"/>
                          <a:cs typeface="+mn-cs"/>
                        </a:rPr>
                        <a:t> mins</a:t>
                      </a:r>
                      <a:endParaRPr lang="en-GB" sz="1400" b="0" i="0" kern="1200" dirty="0">
                        <a:solidFill>
                          <a:schemeClr val="dk1"/>
                        </a:solidFill>
                        <a:effectLst/>
                        <a:latin typeface="+mn-lt"/>
                        <a:ea typeface="+mn-ea"/>
                        <a:cs typeface="+mn-cs"/>
                        <a:hlinkClick r:id="rId6"/>
                      </a:endParaRPr>
                    </a:p>
                  </a:txBody>
                  <a:tcPr marT="36000" marB="36000" anchor="ctr"/>
                </a:tc>
                <a:tc>
                  <a:txBody>
                    <a:bodyPr/>
                    <a:lstStyle/>
                    <a:p>
                      <a:r>
                        <a:rPr lang="en-GB" sz="1400" b="1" dirty="0"/>
                        <a:t>Title</a:t>
                      </a:r>
                      <a:r>
                        <a:rPr lang="en-GB" sz="1400" dirty="0"/>
                        <a:t>:	Analysis for Multiple Data Plane Solutions of Computing-Aware Traffic Steering</a:t>
                      </a:r>
                    </a:p>
                    <a:p>
                      <a:r>
                        <a:rPr lang="en-GB" sz="1400" b="1" dirty="0"/>
                        <a:t>Draft</a:t>
                      </a:r>
                      <a:r>
                        <a:rPr lang="en-GB" sz="1400" dirty="0"/>
                        <a:t>: </a:t>
                      </a:r>
                      <a:r>
                        <a:rPr lang="en-GB" sz="1400" dirty="0">
                          <a:hlinkClick r:id="rId9" action="ppaction://hlinkfile"/>
                        </a:rPr>
                        <a:t>draft-fu-cats-muti-</a:t>
                      </a:r>
                      <a:r>
                        <a:rPr lang="en-GB" sz="1400" dirty="0" err="1">
                          <a:hlinkClick r:id="rId9" action="ppaction://hlinkfile"/>
                        </a:rPr>
                        <a:t>dp</a:t>
                      </a:r>
                      <a:r>
                        <a:rPr lang="en-GB" sz="1400" dirty="0">
                          <a:hlinkClick r:id="rId9" action="ppaction://hlinkfile"/>
                        </a:rPr>
                        <a:t>-solution</a:t>
                      </a:r>
                      <a:endParaRPr lang="en-GB" sz="1400" dirty="0"/>
                    </a:p>
                  </a:txBody>
                  <a:tcPr marT="36000" marB="36000" anchor="ctr"/>
                </a:tc>
                <a:tc>
                  <a:txBody>
                    <a:bodyPr/>
                    <a:lstStyle/>
                    <a:p>
                      <a:r>
                        <a:rPr lang="en-GB" sz="1400" b="0" i="0" kern="1200">
                          <a:solidFill>
                            <a:schemeClr val="dk1"/>
                          </a:solidFill>
                          <a:effectLst/>
                          <a:latin typeface="+mn-lt"/>
                          <a:ea typeface="+mn-ea"/>
                          <a:cs typeface="+mn-cs"/>
                        </a:rPr>
                        <a:t>Daniel Huang</a:t>
                      </a:r>
                    </a:p>
                  </a:txBody>
                  <a:tcPr marT="36000" marB="36000" anchor="ctr"/>
                </a:tc>
                <a:extLst>
                  <a:ext uri="{0D108BD9-81ED-4DB2-BD59-A6C34878D82A}">
                    <a16:rowId xmlns:a16="http://schemas.microsoft.com/office/drawing/2014/main" val="10005"/>
                  </a:ext>
                </a:extLst>
              </a:tr>
              <a:tr h="499110">
                <a:tc>
                  <a:txBody>
                    <a:bodyPr/>
                    <a:lstStyle/>
                    <a:p>
                      <a:pPr>
                        <a:buNone/>
                      </a:pPr>
                      <a:r>
                        <a:rPr lang="en-US" altLang="en-GB" sz="1400" dirty="0"/>
                        <a:t>5.5</a:t>
                      </a:r>
                    </a:p>
                  </a:txBody>
                  <a:tcPr marT="36000" marB="36000" anchor="ctr"/>
                </a:tc>
                <a:tc>
                  <a:txBody>
                    <a:bodyPr/>
                    <a:lstStyle/>
                    <a:p>
                      <a:pPr>
                        <a:buNone/>
                      </a:pPr>
                      <a:endParaRPr lang="en-US" altLang="en-GB" sz="1400" dirty="0"/>
                    </a:p>
                  </a:txBody>
                  <a:tcPr marT="36000" marB="36000" anchor="ctr"/>
                </a:tc>
                <a:tc>
                  <a:txBody>
                    <a:bodyPr/>
                    <a:lstStyle/>
                    <a:p>
                      <a:r>
                        <a:rPr lang="en-US" altLang="en-GB" sz="1400" b="0" i="0" kern="1200" dirty="0">
                          <a:solidFill>
                            <a:schemeClr val="dk1"/>
                          </a:solidFill>
                          <a:effectLst/>
                          <a:latin typeface="+mn-lt"/>
                          <a:ea typeface="+mn-ea"/>
                          <a:cs typeface="+mn-cs"/>
                        </a:rPr>
                        <a:t>2</a:t>
                      </a:r>
                      <a:r>
                        <a:rPr lang="en-GB" sz="1400" b="0" i="0" kern="1200" dirty="0">
                          <a:solidFill>
                            <a:schemeClr val="dk1"/>
                          </a:solidFill>
                          <a:effectLst/>
                          <a:latin typeface="+mn-lt"/>
                          <a:ea typeface="+mn-ea"/>
                          <a:cs typeface="+mn-cs"/>
                        </a:rPr>
                        <a:t> mins</a:t>
                      </a:r>
                      <a:endParaRPr lang="en-GB" sz="1400" b="0" i="0" kern="1200" dirty="0">
                        <a:solidFill>
                          <a:schemeClr val="dk1"/>
                        </a:solidFill>
                        <a:effectLst/>
                        <a:latin typeface="+mn-lt"/>
                        <a:ea typeface="+mn-ea"/>
                        <a:cs typeface="+mn-cs"/>
                        <a:hlinkClick r:id="rId6"/>
                      </a:endParaRPr>
                    </a:p>
                  </a:txBody>
                  <a:tcPr marT="36000" marB="36000" anchor="ctr"/>
                </a:tc>
                <a:tc>
                  <a:txBody>
                    <a:bodyPr/>
                    <a:lstStyle/>
                    <a:p>
                      <a:r>
                        <a:rPr lang="en-GB" sz="1400" b="1" dirty="0"/>
                        <a:t>Title</a:t>
                      </a:r>
                      <a:r>
                        <a:rPr lang="en-GB" sz="1400" dirty="0"/>
                        <a:t>:	Flow-Level Load Balancing of Computing-Aware Traffic Steering (CATS)</a:t>
                      </a:r>
                    </a:p>
                    <a:p>
                      <a:r>
                        <a:rPr lang="en-GB" sz="1400" b="1" dirty="0"/>
                        <a:t>Draft</a:t>
                      </a:r>
                      <a:r>
                        <a:rPr lang="en-GB" sz="1400" dirty="0"/>
                        <a:t>: </a:t>
                      </a:r>
                      <a:r>
                        <a:rPr lang="en-GB" sz="1400" dirty="0">
                          <a:hlinkClick r:id="rId9" action="ppaction://hlinkfile"/>
                        </a:rPr>
                        <a:t>draft-fu-cats-flow-lb</a:t>
                      </a:r>
                      <a:endParaRPr lang="en-GB" sz="1400" dirty="0"/>
                    </a:p>
                  </a:txBody>
                  <a:tcPr marT="36000" marB="36000" anchor="ctr"/>
                </a:tc>
                <a:tc>
                  <a:txBody>
                    <a:bodyPr/>
                    <a:lstStyle/>
                    <a:p>
                      <a:pPr>
                        <a:buNone/>
                      </a:pPr>
                      <a:r>
                        <a:rPr lang="en-GB" sz="1400">
                          <a:effectLst/>
                          <a:sym typeface="+mn-ea"/>
                        </a:rPr>
                        <a:t>Daniel Huang</a:t>
                      </a:r>
                      <a:endParaRPr lang="en-GB" altLang="en-US" sz="1400" b="0" i="0" kern="1200" dirty="0">
                        <a:solidFill>
                          <a:schemeClr val="dk1"/>
                        </a:solidFill>
                        <a:effectLst/>
                        <a:latin typeface="+mn-lt"/>
                        <a:ea typeface="+mn-ea"/>
                        <a:cs typeface="+mn-cs"/>
                      </a:endParaRPr>
                    </a:p>
                  </a:txBody>
                  <a:tcPr marT="36000" marB="36000" anchor="ctr"/>
                </a:tc>
                <a:extLst>
                  <a:ext uri="{0D108BD9-81ED-4DB2-BD59-A6C34878D82A}">
                    <a16:rowId xmlns:a16="http://schemas.microsoft.com/office/drawing/2014/main" val="10006"/>
                  </a:ext>
                </a:extLst>
              </a:tr>
              <a:tr h="499110">
                <a:tc>
                  <a:txBody>
                    <a:bodyPr/>
                    <a:lstStyle/>
                    <a:p>
                      <a:pPr>
                        <a:buNone/>
                      </a:pPr>
                      <a:r>
                        <a:rPr lang="en-US" altLang="en-GB" sz="1400" dirty="0"/>
                        <a:t>5.6</a:t>
                      </a:r>
                    </a:p>
                  </a:txBody>
                  <a:tcPr marT="36000" marB="36000" anchor="ctr"/>
                </a:tc>
                <a:tc>
                  <a:txBody>
                    <a:bodyPr/>
                    <a:lstStyle/>
                    <a:p>
                      <a:pPr>
                        <a:buNone/>
                      </a:pPr>
                      <a:endParaRPr lang="en-US" altLang="en-GB" sz="1400" dirty="0"/>
                    </a:p>
                  </a:txBody>
                  <a:tcPr marT="36000" marB="36000" anchor="ctr"/>
                </a:tc>
                <a:tc>
                  <a:txBody>
                    <a:bodyPr/>
                    <a:lstStyle/>
                    <a:p>
                      <a:r>
                        <a:rPr lang="en-US" altLang="en-GB" sz="1400" b="0" i="0" kern="1200" dirty="0">
                          <a:solidFill>
                            <a:schemeClr val="dk1"/>
                          </a:solidFill>
                          <a:effectLst/>
                          <a:latin typeface="+mn-lt"/>
                          <a:ea typeface="+mn-ea"/>
                          <a:cs typeface="+mn-cs"/>
                        </a:rPr>
                        <a:t>2</a:t>
                      </a:r>
                      <a:r>
                        <a:rPr lang="en-GB" sz="1400" b="0" i="0" kern="1200" dirty="0">
                          <a:solidFill>
                            <a:schemeClr val="dk1"/>
                          </a:solidFill>
                          <a:effectLst/>
                          <a:latin typeface="+mn-lt"/>
                          <a:ea typeface="+mn-ea"/>
                          <a:cs typeface="+mn-cs"/>
                        </a:rPr>
                        <a:t> mins</a:t>
                      </a:r>
                      <a:endParaRPr lang="en-GB" sz="1400" b="0" i="0" kern="1200" dirty="0">
                        <a:solidFill>
                          <a:schemeClr val="dk1"/>
                        </a:solidFill>
                        <a:effectLst/>
                        <a:latin typeface="+mn-lt"/>
                        <a:ea typeface="+mn-ea"/>
                        <a:cs typeface="+mn-cs"/>
                        <a:hlinkClick r:id="rId6"/>
                      </a:endParaRPr>
                    </a:p>
                  </a:txBody>
                  <a:tcPr marT="36000" marB="36000" anchor="ctr"/>
                </a:tc>
                <a:tc>
                  <a:txBody>
                    <a:bodyPr/>
                    <a:lstStyle/>
                    <a:p>
                      <a:r>
                        <a:rPr lang="en-GB" sz="1400" b="1" dirty="0"/>
                        <a:t>Title</a:t>
                      </a:r>
                      <a:r>
                        <a:rPr lang="en-GB" sz="1400" dirty="0"/>
                        <a:t>:	CATS BGP Extension</a:t>
                      </a:r>
                    </a:p>
                    <a:p>
                      <a:r>
                        <a:rPr lang="en-GB" sz="1400" b="1" dirty="0"/>
                        <a:t>Draft</a:t>
                      </a:r>
                      <a:r>
                        <a:rPr lang="en-GB" sz="1400" dirty="0"/>
                        <a:t>: </a:t>
                      </a:r>
                      <a:r>
                        <a:rPr lang="en-GB" sz="1400" dirty="0">
                          <a:hlinkClick r:id="rId9" action="ppaction://hlinkfile"/>
                        </a:rPr>
                        <a:t>draft-</a:t>
                      </a:r>
                      <a:r>
                        <a:rPr lang="en-GB" sz="1400" dirty="0" err="1">
                          <a:hlinkClick r:id="rId9" action="ppaction://hlinkfile"/>
                        </a:rPr>
                        <a:t>ll</a:t>
                      </a:r>
                      <a:r>
                        <a:rPr lang="en-GB" sz="1400" dirty="0">
                          <a:hlinkClick r:id="rId9" action="ppaction://hlinkfile"/>
                        </a:rPr>
                        <a:t>-</a:t>
                      </a:r>
                      <a:r>
                        <a:rPr lang="en-GB" sz="1400" dirty="0" err="1">
                          <a:hlinkClick r:id="rId9" action="ppaction://hlinkfile"/>
                        </a:rPr>
                        <a:t>idr</a:t>
                      </a:r>
                      <a:r>
                        <a:rPr lang="en-GB" sz="1400" dirty="0">
                          <a:hlinkClick r:id="rId9" action="ppaction://hlinkfile"/>
                        </a:rPr>
                        <a:t>-cats-bgp-extension</a:t>
                      </a:r>
                      <a:endParaRPr lang="en-GB" sz="1400" dirty="0"/>
                    </a:p>
                  </a:txBody>
                  <a:tcPr marT="36000" marB="36000" anchor="ctr"/>
                </a:tc>
                <a:tc>
                  <a:txBody>
                    <a:bodyPr/>
                    <a:lstStyle/>
                    <a:p>
                      <a:pPr>
                        <a:buNone/>
                      </a:pPr>
                      <a:r>
                        <a:rPr lang="en-US" altLang="en-GB" sz="1400" b="0" i="0" kern="1200" dirty="0">
                          <a:solidFill>
                            <a:schemeClr val="dk1"/>
                          </a:solidFill>
                          <a:effectLst/>
                          <a:latin typeface="+mn-lt"/>
                          <a:ea typeface="+mn-ea"/>
                          <a:cs typeface="+mn-cs"/>
                        </a:rPr>
                        <a:t>Cheng Li</a:t>
                      </a:r>
                    </a:p>
                  </a:txBody>
                  <a:tcPr marT="36000" marB="36000" anchor="ctr"/>
                </a:tc>
                <a:extLst>
                  <a:ext uri="{0D108BD9-81ED-4DB2-BD59-A6C34878D82A}">
                    <a16:rowId xmlns:a16="http://schemas.microsoft.com/office/drawing/2014/main" val="10007"/>
                  </a:ext>
                </a:extLst>
              </a:tr>
              <a:tr h="448310">
                <a:tc>
                  <a:txBody>
                    <a:bodyPr/>
                    <a:lstStyle/>
                    <a:p>
                      <a:pPr algn="l">
                        <a:buClrTx/>
                        <a:buSzTx/>
                        <a:buFontTx/>
                      </a:pPr>
                      <a:r>
                        <a:rPr lang="en-GB" altLang="en-GB" sz="1400" dirty="0"/>
                        <a:t>6</a:t>
                      </a:r>
                    </a:p>
                  </a:txBody>
                  <a:tcPr marT="36000" marB="36000" anchor="ctr">
                    <a:solidFill>
                      <a:srgbClr val="FFC000"/>
                    </a:solidFill>
                  </a:tcPr>
                </a:tc>
                <a:tc>
                  <a:txBody>
                    <a:bodyPr/>
                    <a:lstStyle/>
                    <a:p>
                      <a:pPr algn="l">
                        <a:buClrTx/>
                        <a:buSzTx/>
                        <a:buFontTx/>
                      </a:pPr>
                      <a:endParaRPr lang="en-GB" altLang="en-GB" sz="1400" dirty="0"/>
                    </a:p>
                  </a:txBody>
                  <a:tcPr marT="36000" marB="36000" anchor="ctr">
                    <a:solidFill>
                      <a:srgbClr val="FFC000"/>
                    </a:solidFill>
                  </a:tcPr>
                </a:tc>
                <a:tc>
                  <a:txBody>
                    <a:bodyPr/>
                    <a:lstStyle/>
                    <a:p>
                      <a:pPr algn="l">
                        <a:buClrTx/>
                        <a:buSzTx/>
                        <a:buFontTx/>
                      </a:pPr>
                      <a:r>
                        <a:rPr lang="en-US" altLang="en-GB" sz="1400" b="0" i="0" kern="1200" dirty="0">
                          <a:solidFill>
                            <a:schemeClr val="dk1"/>
                          </a:solidFill>
                          <a:latin typeface="+mn-lt"/>
                          <a:ea typeface="+mn-ea"/>
                          <a:cs typeface="+mn-cs"/>
                        </a:rPr>
                        <a:t>/</a:t>
                      </a:r>
                    </a:p>
                  </a:txBody>
                  <a:tcPr marT="36000" marB="36000" anchor="ctr">
                    <a:solidFill>
                      <a:srgbClr val="FFC000"/>
                    </a:solidFill>
                  </a:tcPr>
                </a:tc>
                <a:tc>
                  <a:txBody>
                    <a:bodyPr/>
                    <a:lstStyle/>
                    <a:p>
                      <a:pPr algn="l">
                        <a:buClrTx/>
                        <a:buSzTx/>
                        <a:buFontTx/>
                      </a:pPr>
                      <a:r>
                        <a:rPr lang="en-GB" altLang="en-GB" sz="1400" i="0" kern="1200" dirty="0">
                          <a:solidFill>
                            <a:schemeClr val="dk1"/>
                          </a:solidFill>
                          <a:latin typeface="+mn-lt"/>
                          <a:ea typeface="+mn-ea"/>
                          <a:cs typeface="+mn-cs"/>
                        </a:rPr>
                        <a:t>Title</a:t>
                      </a:r>
                      <a:r>
                        <a:rPr lang="en-GB" altLang="en-GB" sz="1400" b="0" i="0" kern="1200" dirty="0">
                          <a:solidFill>
                            <a:schemeClr val="dk1"/>
                          </a:solidFill>
                          <a:latin typeface="+mn-lt"/>
                          <a:ea typeface="+mn-ea"/>
                          <a:cs typeface="+mn-cs"/>
                        </a:rPr>
                        <a:t>: Open Discussion and Next Steps  </a:t>
                      </a:r>
                      <a:endParaRPr lang="en-GB" altLang="en-GB" sz="1400" b="0" i="0" kern="1200" dirty="0">
                        <a:solidFill>
                          <a:schemeClr val="dk1"/>
                        </a:solidFill>
                        <a:latin typeface="+mn-lt"/>
                        <a:ea typeface="+mn-ea"/>
                        <a:cs typeface="+mn-cs"/>
                        <a:hlinkClick r:id="rId6"/>
                      </a:endParaRPr>
                    </a:p>
                  </a:txBody>
                  <a:tcPr marT="36000" marB="36000" anchor="ctr">
                    <a:solidFill>
                      <a:srgbClr val="FFC000"/>
                    </a:solidFill>
                  </a:tcPr>
                </a:tc>
                <a:tc>
                  <a:txBody>
                    <a:bodyPr/>
                    <a:lstStyle/>
                    <a:p>
                      <a:pPr algn="l">
                        <a:buClrTx/>
                        <a:buSzTx/>
                        <a:buFontTx/>
                      </a:pPr>
                      <a:r>
                        <a:rPr lang="en-GB" altLang="en-GB" sz="1400" b="0" i="0" kern="1200" dirty="0">
                          <a:solidFill>
                            <a:schemeClr val="dk1"/>
                          </a:solidFill>
                          <a:latin typeface="+mn-lt"/>
                          <a:ea typeface="+mn-ea"/>
                          <a:cs typeface="+mn-cs"/>
                        </a:rPr>
                        <a:t>Chairs</a:t>
                      </a:r>
                      <a:r>
                        <a:rPr lang="en-US" altLang="en-GB" sz="1400" b="0" i="0" kern="1200" dirty="0">
                          <a:solidFill>
                            <a:schemeClr val="dk1"/>
                          </a:solidFill>
                          <a:latin typeface="+mn-lt"/>
                          <a:ea typeface="+mn-ea"/>
                          <a:cs typeface="+mn-cs"/>
                        </a:rPr>
                        <a:t> and </a:t>
                      </a:r>
                      <a:r>
                        <a:rPr lang="en-GB" altLang="en-GB" sz="1400" dirty="0">
                          <a:sym typeface="+mn-ea"/>
                        </a:rPr>
                        <a:t>All</a:t>
                      </a:r>
                      <a:r>
                        <a:rPr lang="en-US" altLang="en-GB" sz="1400" dirty="0">
                          <a:sym typeface="+mn-ea"/>
                        </a:rPr>
                        <a:t> </a:t>
                      </a:r>
                      <a:endParaRPr lang="en-US" altLang="en-GB" sz="1400" b="0" i="0" kern="1200" dirty="0">
                        <a:solidFill>
                          <a:schemeClr val="dk1"/>
                        </a:solidFill>
                        <a:latin typeface="+mn-lt"/>
                        <a:ea typeface="+mn-ea"/>
                        <a:cs typeface="+mn-cs"/>
                        <a:hlinkClick r:id="rId6"/>
                      </a:endParaRPr>
                    </a:p>
                  </a:txBody>
                  <a:tcPr marT="36000" marB="36000" anchor="ctr">
                    <a:solidFill>
                      <a:srgbClr val="FFC000"/>
                    </a:solidFill>
                  </a:tcPr>
                </a:tc>
                <a:extLst>
                  <a:ext uri="{0D108BD9-81ED-4DB2-BD59-A6C34878D82A}">
                    <a16:rowId xmlns:a16="http://schemas.microsoft.com/office/drawing/2014/main" val="10008"/>
                  </a:ext>
                </a:extLst>
              </a:tr>
            </a:tbl>
          </a:graphicData>
        </a:graphic>
      </p:graphicFrame>
      <p:sp>
        <p:nvSpPr>
          <p:cNvPr id="2" name="Title 1"/>
          <p:cNvSpPr>
            <a:spLocks noGrp="1"/>
          </p:cNvSpPr>
          <p:nvPr>
            <p:ph type="title"/>
          </p:nvPr>
        </p:nvSpPr>
        <p:spPr>
          <a:xfrm>
            <a:off x="457200" y="304800"/>
            <a:ext cx="10698480" cy="462580"/>
          </a:xfrm>
        </p:spPr>
        <p:txBody>
          <a:bodyPr>
            <a:noAutofit/>
          </a:bodyPr>
          <a:lstStyle/>
          <a:p>
            <a:r>
              <a:rPr lang="en-GB" sz="3200" dirty="0"/>
              <a:t>Agenda 2 of 2</a:t>
            </a:r>
          </a:p>
        </p:txBody>
      </p:sp>
      <p:sp>
        <p:nvSpPr>
          <p:cNvPr id="7"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360" y="6626"/>
            <a:ext cx="10698480" cy="1143000"/>
          </a:xfrm>
        </p:spPr>
        <p:txBody>
          <a:bodyPr/>
          <a:lstStyle/>
          <a:p>
            <a:r>
              <a:rPr lang="en-GB" dirty="0"/>
              <a:t>IETF Note Well</a:t>
            </a:r>
            <a:endParaRPr lang="en-US" dirty="0"/>
          </a:p>
        </p:txBody>
      </p:sp>
      <p:sp>
        <p:nvSpPr>
          <p:cNvPr id="3" name="Content Placeholder 2"/>
          <p:cNvSpPr>
            <a:spLocks noGrp="1"/>
          </p:cNvSpPr>
          <p:nvPr>
            <p:ph idx="1"/>
          </p:nvPr>
        </p:nvSpPr>
        <p:spPr>
          <a:xfrm>
            <a:off x="594360" y="990600"/>
            <a:ext cx="10698480" cy="5486400"/>
          </a:xfrm>
        </p:spPr>
        <p:txBody>
          <a:bodyPr>
            <a:normAutofit fontScale="47500" lnSpcReduction="20000"/>
          </a:bodyPr>
          <a:lstStyle/>
          <a:p>
            <a:pPr marL="0" indent="0">
              <a:buNone/>
            </a:pPr>
            <a:r>
              <a:rPr lang="en-US" altLang="en-US" dirty="0"/>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indent="0">
              <a:buNone/>
            </a:pPr>
            <a:endParaRPr lang="en-US" altLang="en-US" dirty="0"/>
          </a:p>
          <a:p>
            <a:pPr marL="0" indent="0">
              <a:buNone/>
            </a:pPr>
            <a:r>
              <a:rPr lang="en-US" altLang="en-US" dirty="0"/>
              <a:t>As a reminder:</a:t>
            </a:r>
          </a:p>
          <a:p>
            <a:r>
              <a:rPr lang="en-US" altLang="en-US" dirty="0"/>
              <a:t>By participating in the IETF, you agree to follow IETF processes and policies.</a:t>
            </a:r>
          </a:p>
          <a:p>
            <a:r>
              <a:rPr lang="en-US" altLang="en-US" dirty="0"/>
              <a:t>If you are aware that any IETF contribution is covered by patents or patent applications that are owned or controlled by you or your sponsor, you must disclose that fact, or not participate in the discussion.</a:t>
            </a:r>
          </a:p>
          <a:p>
            <a:r>
              <a:rPr lang="en-US" altLang="en-US" dirty="0"/>
              <a:t>As a participant in or attendee to any IETF activity you acknowledge that written, audio, video, and photographic records of meetings may be made public.</a:t>
            </a:r>
          </a:p>
          <a:p>
            <a:r>
              <a:rPr lang="en-US" altLang="en-US" dirty="0"/>
              <a:t>Personal information that you provide to IETF will be handled in accordance with the IETF Privacy Statement.</a:t>
            </a:r>
          </a:p>
          <a:p>
            <a:r>
              <a:rPr lang="en-US" altLang="en-US" dirty="0"/>
              <a:t>As a participant or attendee, you agree to work respectfully with other participants; please contact the </a:t>
            </a:r>
            <a:r>
              <a:rPr lang="en-US" altLang="en-US" dirty="0" err="1"/>
              <a:t>ombudsteam</a:t>
            </a:r>
            <a:r>
              <a:rPr lang="en-US" altLang="en-US" dirty="0"/>
              <a:t> </a:t>
            </a:r>
            <a:br>
              <a:rPr lang="en-US" altLang="en-US" dirty="0"/>
            </a:br>
            <a:r>
              <a:rPr lang="en-US" altLang="en-US" dirty="0"/>
              <a:t>(</a:t>
            </a:r>
            <a:r>
              <a:rPr lang="en-US" altLang="en-US" dirty="0">
                <a:hlinkClick r:id="rId3"/>
              </a:rPr>
              <a:t>https://www.ietf.org/contact/ombudsteam/</a:t>
            </a:r>
            <a:r>
              <a:rPr lang="en-US" altLang="en-US" dirty="0"/>
              <a:t>) if you have questions or concerns about this.</a:t>
            </a:r>
          </a:p>
          <a:p>
            <a:endParaRPr lang="en-US" altLang="en-US" dirty="0"/>
          </a:p>
          <a:p>
            <a:pPr marL="0" indent="0">
              <a:buNone/>
            </a:pPr>
            <a:r>
              <a:rPr lang="en-US" altLang="en-US" dirty="0"/>
              <a:t>Definitive information is in the documents listed below and other IETF BCPs. For advice, please talk to WG chairs or ADs:</a:t>
            </a:r>
          </a:p>
          <a:p>
            <a:r>
              <a:rPr lang="en-US" altLang="en-US" dirty="0"/>
              <a:t>BCP 9 (Internet Standards Process)</a:t>
            </a:r>
          </a:p>
          <a:p>
            <a:r>
              <a:rPr lang="en-US" altLang="en-US" dirty="0"/>
              <a:t>BCP 25 (Working Group processes)</a:t>
            </a:r>
          </a:p>
          <a:p>
            <a:r>
              <a:rPr lang="en-US" altLang="en-US" dirty="0"/>
              <a:t>BCP 25 (Anti-Harassment Procedures) </a:t>
            </a:r>
          </a:p>
          <a:p>
            <a:r>
              <a:rPr lang="en-US" altLang="en-US" dirty="0"/>
              <a:t>BCP 54 (Code of Conduct)</a:t>
            </a:r>
          </a:p>
          <a:p>
            <a:r>
              <a:rPr lang="en-US" altLang="en-US" dirty="0"/>
              <a:t>BCP 78 (Copyright)</a:t>
            </a:r>
          </a:p>
          <a:p>
            <a:r>
              <a:rPr lang="en-US" altLang="en-US" dirty="0"/>
              <a:t>BCP 79 (Patents, Participation)</a:t>
            </a:r>
          </a:p>
          <a:p>
            <a:r>
              <a:rPr lang="en-US" altLang="en-US" dirty="0">
                <a:hlinkClick r:id="rId4"/>
              </a:rPr>
              <a:t>https://www.ietf.org/privacy-policy/</a:t>
            </a:r>
            <a:r>
              <a:rPr lang="en-US" altLang="en-US" dirty="0"/>
              <a:t> (Privacy Policy)</a:t>
            </a:r>
          </a:p>
          <a:p>
            <a:endParaRPr lang="en-US" altLang="en-US" dirty="0"/>
          </a:p>
          <a:p>
            <a:pPr marL="0" indent="0">
              <a:buNone/>
            </a:pPr>
            <a:r>
              <a:rPr lang="en-US" dirty="0"/>
              <a:t>Also see: </a:t>
            </a:r>
            <a:r>
              <a:rPr lang="en-US" dirty="0">
                <a:hlinkClick r:id="rId5"/>
              </a:rPr>
              <a:t>http://www.ietf.org/about/note-well.html</a:t>
            </a:r>
            <a:endParaRPr lang="en-US" dirty="0"/>
          </a:p>
          <a:p>
            <a:endParaRPr lang="en-US" dirty="0"/>
          </a:p>
        </p:txBody>
      </p:sp>
      <p:sp>
        <p:nvSpPr>
          <p:cNvPr id="5" name="Slide Number Placeholder 4"/>
          <p:cNvSpPr>
            <a:spLocks noGrp="1"/>
          </p:cNvSpPr>
          <p:nvPr>
            <p:ph type="sldNum" sz="quarter" idx="12"/>
          </p:nvPr>
        </p:nvSpPr>
        <p:spPr/>
        <p:txBody>
          <a:bodyPr/>
          <a:lstStyle/>
          <a:p>
            <a:fld id="{BA9B540C-44DA-4F69-89C9-7C84606640D3}" type="slidenum">
              <a:rPr lang="en-US" smtClean="0"/>
              <a:t>2</a:t>
            </a:fld>
            <a:endParaRPr lang="en-US"/>
          </a:p>
        </p:txBody>
      </p:sp>
      <p:sp>
        <p:nvSpPr>
          <p:cNvPr id="4"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t>3</a:t>
            </a:fld>
            <a:endParaRPr lang="en-US"/>
          </a:p>
        </p:txBody>
      </p:sp>
      <p:sp>
        <p:nvSpPr>
          <p:cNvPr id="6" name="Title 1"/>
          <p:cNvSpPr txBox="1"/>
          <p:nvPr/>
        </p:nvSpPr>
        <p:spPr>
          <a:xfrm>
            <a:off x="746760" y="152400"/>
            <a:ext cx="1069848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IETF Conduct Guidelines</a:t>
            </a:r>
            <a:endParaRPr lang="en-US" dirty="0"/>
          </a:p>
        </p:txBody>
      </p:sp>
      <p:sp>
        <p:nvSpPr>
          <p:cNvPr id="7" name="Content Placeholder 2"/>
          <p:cNvSpPr txBox="1"/>
          <p:nvPr/>
        </p:nvSpPr>
        <p:spPr>
          <a:xfrm>
            <a:off x="153035" y="1295400"/>
            <a:ext cx="11581130" cy="542607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a:t>The IESG has asked all chairs to remind their working groups of the need for appropriate behavior. This is described in more detail in BCP 54. In summary:</a:t>
            </a:r>
          </a:p>
          <a:p>
            <a:pPr marL="971550" lvl="1" indent="-514350">
              <a:buFont typeface="+mj-lt"/>
              <a:buAutoNum type="arabicPeriod"/>
            </a:pPr>
            <a:r>
              <a:rPr lang="en-US"/>
              <a:t>IETF participants extend respect and courtesy to their colleagues at all times.</a:t>
            </a:r>
          </a:p>
          <a:p>
            <a:pPr marL="971550" lvl="1" indent="-514350">
              <a:buFont typeface="+mj-lt"/>
              <a:buAutoNum type="arabicPeriod"/>
            </a:pPr>
            <a:r>
              <a:rPr lang="en-US"/>
              <a:t>IETF participants have impersonal discussions.</a:t>
            </a:r>
          </a:p>
          <a:p>
            <a:pPr marL="971550" lvl="1" indent="-514350">
              <a:buFont typeface="+mj-lt"/>
              <a:buAutoNum type="arabicPeriod"/>
            </a:pPr>
            <a:r>
              <a:rPr lang="en-US"/>
              <a:t>IETF participants devise solutions for the global Internet that meet the needs of diverse technical and operational environments.</a:t>
            </a:r>
          </a:p>
          <a:p>
            <a:pPr marL="971550" lvl="1" indent="-514350">
              <a:buFont typeface="+mj-lt"/>
              <a:buAutoNum type="arabicPeriod"/>
            </a:pPr>
            <a:r>
              <a:rPr lang="en-US"/>
              <a:t>Individuals are prepared to contribute to the ongoing work of the group.</a:t>
            </a:r>
            <a:endParaRPr lang="en-US" dirty="0"/>
          </a:p>
        </p:txBody>
      </p:sp>
      <p:sp>
        <p:nvSpPr>
          <p:cNvPr id="3"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t>4</a:t>
            </a:fld>
            <a:endParaRPr lang="en-US"/>
          </a:p>
        </p:txBody>
      </p:sp>
      <p:sp>
        <p:nvSpPr>
          <p:cNvPr id="6" name="Title 1"/>
          <p:cNvSpPr txBox="1"/>
          <p:nvPr/>
        </p:nvSpPr>
        <p:spPr>
          <a:xfrm>
            <a:off x="609600" y="0"/>
            <a:ext cx="1069848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GB" dirty="0"/>
              <a:t>Meeting Administrivia</a:t>
            </a:r>
            <a:endParaRPr lang="en-US" dirty="0"/>
          </a:p>
        </p:txBody>
      </p:sp>
      <p:sp>
        <p:nvSpPr>
          <p:cNvPr id="7" name="Content Placeholder 2"/>
          <p:cNvSpPr txBox="1"/>
          <p:nvPr/>
        </p:nvSpPr>
        <p:spPr>
          <a:xfrm>
            <a:off x="228600" y="914400"/>
            <a:ext cx="11582400" cy="565467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r>
              <a:rPr lang="en-US" sz="2000" dirty="0"/>
              <a:t>We have three chairs as a short-term measure until NomCom have made their choices</a:t>
            </a:r>
          </a:p>
          <a:p>
            <a:endParaRPr lang="en-US" sz="2000" dirty="0"/>
          </a:p>
          <a:p>
            <a:r>
              <a:rPr lang="en-US" sz="2000" dirty="0" err="1"/>
              <a:t>Meetecho</a:t>
            </a:r>
            <a:r>
              <a:rPr lang="en-US" sz="2000" dirty="0"/>
              <a:t>:</a:t>
            </a:r>
          </a:p>
          <a:p>
            <a:pPr lvl="1"/>
            <a:r>
              <a:rPr lang="en-US" sz="2000" dirty="0"/>
              <a:t>We are using </a:t>
            </a:r>
            <a:r>
              <a:rPr lang="en-US" sz="2000" dirty="0" err="1"/>
              <a:t>Meetecho</a:t>
            </a:r>
            <a:r>
              <a:rPr lang="en-US" sz="2000" dirty="0"/>
              <a:t> queue control </a:t>
            </a:r>
          </a:p>
          <a:p>
            <a:pPr lvl="1"/>
            <a:r>
              <a:rPr lang="en-US" sz="2000" dirty="0"/>
              <a:t>Chat available for use via </a:t>
            </a:r>
            <a:r>
              <a:rPr lang="en-US" sz="2000" dirty="0" err="1"/>
              <a:t>Meetecho</a:t>
            </a:r>
            <a:r>
              <a:rPr lang="en-US" sz="2000" dirty="0"/>
              <a:t>/Zulip</a:t>
            </a:r>
          </a:p>
          <a:p>
            <a:pPr marL="457200" lvl="1" indent="0">
              <a:buNone/>
            </a:pPr>
            <a:endParaRPr lang="en-US" sz="2000" dirty="0"/>
          </a:p>
          <a:p>
            <a:r>
              <a:rPr lang="en-US" sz="2000" dirty="0"/>
              <a:t>Note taking:</a:t>
            </a:r>
          </a:p>
          <a:p>
            <a:pPr lvl="1"/>
            <a:r>
              <a:rPr lang="en-US" sz="2000" dirty="0">
                <a:hlinkClick r:id="rId2" action="ppaction://hlinkfile"/>
              </a:rPr>
              <a:t>https://notes.ietf.org/notes-ietf-121-cats</a:t>
            </a:r>
            <a:endParaRPr lang="en-US" sz="2000" dirty="0"/>
          </a:p>
          <a:p>
            <a:pPr lvl="1"/>
            <a:r>
              <a:rPr lang="en-US" sz="2000" dirty="0"/>
              <a:t>Cheng Li will take minutes, but…</a:t>
            </a:r>
          </a:p>
          <a:p>
            <a:pPr lvl="2"/>
            <a:r>
              <a:rPr lang="en-US" sz="2000" dirty="0"/>
              <a:t>Please help with minute taking</a:t>
            </a:r>
          </a:p>
          <a:p>
            <a:pPr lvl="2"/>
            <a:r>
              <a:rPr lang="en-US" sz="2000" dirty="0"/>
              <a:t>Please check that your comments are recorded correctly</a:t>
            </a:r>
          </a:p>
          <a:p>
            <a:pPr lvl="2"/>
            <a:endParaRPr lang="en-US" sz="2000" dirty="0"/>
          </a:p>
          <a:p>
            <a:r>
              <a:rPr lang="en-US" sz="2000" dirty="0"/>
              <a:t>Session Materials: </a:t>
            </a:r>
            <a:r>
              <a:rPr lang="en-US" sz="2000" dirty="0">
                <a:hlinkClick r:id="rId3" action="ppaction://hlinkfile"/>
              </a:rPr>
              <a:t>https://datatracker.ietf.org/meeting/121/session/cats</a:t>
            </a:r>
            <a:r>
              <a:rPr lang="en-US" sz="2000" dirty="0"/>
              <a:t> </a:t>
            </a:r>
          </a:p>
          <a:p>
            <a:r>
              <a:rPr lang="en-US" sz="2000" dirty="0"/>
              <a:t>Data tracker: </a:t>
            </a:r>
            <a:r>
              <a:rPr lang="en-US" sz="2000" dirty="0">
                <a:hlinkClick r:id="rId4"/>
              </a:rPr>
              <a:t>http://datatracker.ietf.org/wg/cats/</a:t>
            </a:r>
            <a:endParaRPr lang="en-US" sz="2000" dirty="0"/>
          </a:p>
          <a:p>
            <a:r>
              <a:rPr lang="en-US" sz="2000" dirty="0"/>
              <a:t>Zulip: </a:t>
            </a:r>
            <a:r>
              <a:rPr lang="en-IN" sz="2000" u="sng" dirty="0">
                <a:solidFill>
                  <a:srgbClr val="23527C"/>
                </a:solidFill>
                <a:latin typeface="-apple-system"/>
                <a:hlinkClick r:id="rId5"/>
              </a:rPr>
              <a:t>https://zulip.ietf.org/#narrow/stream/cats</a:t>
            </a:r>
            <a:endParaRPr lang="en-IN" sz="2000" u="sng" dirty="0">
              <a:solidFill>
                <a:srgbClr val="23527C"/>
              </a:solidFill>
              <a:latin typeface="-apple-system"/>
              <a:hlinkClick r:id="rId6"/>
            </a:endParaRPr>
          </a:p>
        </p:txBody>
      </p:sp>
      <p:sp>
        <p:nvSpPr>
          <p:cNvPr id="3"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pic>
        <p:nvPicPr>
          <p:cNvPr id="5" name="Picture 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01000" y="1600200"/>
            <a:ext cx="2898648" cy="246278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A9B540C-44DA-4F69-89C9-7C84606640D3}" type="slidenum">
              <a:rPr lang="en-US" smtClean="0"/>
              <a:t>5</a:t>
            </a:fld>
            <a:endParaRPr lang="en-US"/>
          </a:p>
        </p:txBody>
      </p:sp>
      <p:sp>
        <p:nvSpPr>
          <p:cNvPr id="6" name="Title 1"/>
          <p:cNvSpPr txBox="1"/>
          <p:nvPr/>
        </p:nvSpPr>
        <p:spPr>
          <a:xfrm>
            <a:off x="746760" y="152400"/>
            <a:ext cx="1069848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a:t>Meeting Tips</a:t>
            </a:r>
            <a:endParaRPr lang="en-US" dirty="0"/>
          </a:p>
        </p:txBody>
      </p:sp>
      <p:sp>
        <p:nvSpPr>
          <p:cNvPr id="7" name="Content Placeholder 2"/>
          <p:cNvSpPr txBox="1"/>
          <p:nvPr/>
        </p:nvSpPr>
        <p:spPr>
          <a:xfrm>
            <a:off x="594360" y="1528549"/>
            <a:ext cx="10698480" cy="4948450"/>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nSpc>
                <a:spcPct val="110000"/>
              </a:lnSpc>
              <a:spcBef>
                <a:spcPts val="300"/>
              </a:spcBef>
              <a:buFont typeface="Arial" panose="020B0604020202020204"/>
              <a:buNone/>
            </a:pPr>
            <a:r>
              <a:rPr lang="en-US" sz="2800" b="1" dirty="0">
                <a:solidFill>
                  <a:srgbClr val="000000"/>
                </a:solidFill>
              </a:rPr>
              <a:t>In-person participants</a:t>
            </a:r>
            <a:endParaRPr lang="en-US" sz="2800" dirty="0">
              <a:solidFill>
                <a:srgbClr val="000000"/>
              </a:solidFill>
            </a:endParaRPr>
          </a:p>
          <a:p>
            <a:pPr marL="457200" indent="-330200">
              <a:lnSpc>
                <a:spcPct val="110000"/>
              </a:lnSpc>
              <a:spcBef>
                <a:spcPts val="300"/>
              </a:spcBef>
              <a:buClr>
                <a:srgbClr val="000000"/>
              </a:buClr>
              <a:buSzPts val="1600"/>
              <a:buFont typeface="Arial" panose="020B0604020202020204"/>
              <a:buChar char="●"/>
            </a:pPr>
            <a:r>
              <a:rPr lang="en-US" sz="2800" dirty="0">
                <a:solidFill>
                  <a:srgbClr val="000000"/>
                </a:solidFill>
              </a:rPr>
              <a:t>Make sure to sign into the session using the </a:t>
            </a:r>
            <a:r>
              <a:rPr lang="en-US" sz="2800" dirty="0" err="1">
                <a:solidFill>
                  <a:srgbClr val="000000"/>
                </a:solidFill>
              </a:rPr>
              <a:t>Meetecho</a:t>
            </a:r>
            <a:r>
              <a:rPr lang="en-US" sz="2800" dirty="0">
                <a:solidFill>
                  <a:srgbClr val="000000"/>
                </a:solidFill>
              </a:rPr>
              <a:t> (usually the “onsite tool” client) from the agenda</a:t>
            </a:r>
          </a:p>
          <a:p>
            <a:pPr marL="857250" lvl="1" indent="-330200">
              <a:lnSpc>
                <a:spcPct val="110000"/>
              </a:lnSpc>
              <a:spcBef>
                <a:spcPts val="300"/>
              </a:spcBef>
              <a:buClr>
                <a:srgbClr val="000000"/>
              </a:buClr>
              <a:buSzPts val="1600"/>
              <a:buFont typeface="Arial" panose="020B0604020202020204"/>
              <a:buChar char="●"/>
            </a:pPr>
            <a:r>
              <a:rPr lang="en-US" sz="1600" dirty="0">
                <a:solidFill>
                  <a:srgbClr val="444444"/>
                </a:solidFill>
                <a:latin typeface="Calibri" panose="020F0502020204030204" charset="0"/>
                <a:hlinkClick r:id="rId2" action="ppaction://hlinkfile"/>
              </a:rPr>
              <a:t>https://meetings.conf.meetecho.com/onsite121/?group=cats&amp;short=&amp;item=1</a:t>
            </a:r>
            <a:endParaRPr lang="en-US" sz="2400" dirty="0">
              <a:solidFill>
                <a:srgbClr val="000000"/>
              </a:solidFill>
            </a:endParaRPr>
          </a:p>
          <a:p>
            <a:pPr marL="457200" indent="-330200">
              <a:lnSpc>
                <a:spcPct val="110000"/>
              </a:lnSpc>
              <a:spcBef>
                <a:spcPts val="0"/>
              </a:spcBef>
              <a:buClr>
                <a:srgbClr val="000000"/>
              </a:buClr>
              <a:buSzPts val="1600"/>
              <a:buFont typeface="Arial" panose="020B0604020202020204"/>
              <a:buChar char="●"/>
            </a:pPr>
            <a:r>
              <a:rPr lang="en-US" sz="2800" dirty="0">
                <a:solidFill>
                  <a:srgbClr val="000000"/>
                </a:solidFill>
              </a:rPr>
              <a:t>Use </a:t>
            </a:r>
            <a:r>
              <a:rPr lang="en-US" sz="2800" dirty="0" err="1">
                <a:solidFill>
                  <a:srgbClr val="000000"/>
                </a:solidFill>
              </a:rPr>
              <a:t>Meetecho</a:t>
            </a:r>
            <a:r>
              <a:rPr lang="en-US" sz="2800" dirty="0">
                <a:solidFill>
                  <a:srgbClr val="000000"/>
                </a:solidFill>
              </a:rPr>
              <a:t> to join the mic queue</a:t>
            </a:r>
          </a:p>
          <a:p>
            <a:pPr marL="457200" indent="-330200">
              <a:lnSpc>
                <a:spcPct val="110000"/>
              </a:lnSpc>
              <a:spcBef>
                <a:spcPts val="0"/>
              </a:spcBef>
              <a:buClr>
                <a:srgbClr val="000000"/>
              </a:buClr>
              <a:buSzPts val="1600"/>
              <a:buFont typeface="Arial" panose="020B0604020202020204"/>
              <a:buChar char="●"/>
            </a:pPr>
            <a:r>
              <a:rPr lang="en-US" sz="2800" b="1" i="1" dirty="0">
                <a:solidFill>
                  <a:srgbClr val="C00000"/>
                </a:solidFill>
              </a:rPr>
              <a:t>Keep audio and video off at all times</a:t>
            </a:r>
          </a:p>
          <a:p>
            <a:pPr marL="0" indent="0">
              <a:lnSpc>
                <a:spcPct val="110000"/>
              </a:lnSpc>
              <a:spcBef>
                <a:spcPts val="300"/>
              </a:spcBef>
              <a:buFont typeface="Arial" panose="020B0604020202020204"/>
              <a:buNone/>
            </a:pPr>
            <a:endParaRPr lang="en-US" sz="2800" b="1" dirty="0">
              <a:solidFill>
                <a:srgbClr val="000000"/>
              </a:solidFill>
            </a:endParaRPr>
          </a:p>
          <a:p>
            <a:pPr marL="0" indent="0">
              <a:lnSpc>
                <a:spcPct val="110000"/>
              </a:lnSpc>
              <a:spcBef>
                <a:spcPts val="300"/>
              </a:spcBef>
              <a:buFont typeface="Arial" panose="020B0604020202020204"/>
              <a:buNone/>
            </a:pPr>
            <a:r>
              <a:rPr lang="en-US" sz="2800" b="1" dirty="0">
                <a:solidFill>
                  <a:srgbClr val="000000"/>
                </a:solidFill>
              </a:rPr>
              <a:t>Remote participants </a:t>
            </a:r>
            <a:endParaRPr lang="en-US" sz="2800" dirty="0">
              <a:solidFill>
                <a:srgbClr val="000000"/>
              </a:solidFill>
            </a:endParaRPr>
          </a:p>
          <a:p>
            <a:pPr marL="457200" indent="-330200">
              <a:lnSpc>
                <a:spcPct val="110000"/>
              </a:lnSpc>
              <a:spcBef>
                <a:spcPts val="300"/>
              </a:spcBef>
              <a:buClr>
                <a:srgbClr val="000000"/>
              </a:buClr>
              <a:buSzPts val="1600"/>
              <a:buFont typeface="Arial" panose="020B0604020202020204"/>
              <a:buChar char="●"/>
            </a:pPr>
            <a:r>
              <a:rPr lang="en-US" sz="2800" dirty="0">
                <a:solidFill>
                  <a:srgbClr val="000000"/>
                </a:solidFill>
              </a:rPr>
              <a:t>Use of a headset is strongly recommended</a:t>
            </a:r>
          </a:p>
          <a:p>
            <a:pPr marL="457200" indent="-330200">
              <a:lnSpc>
                <a:spcPct val="110000"/>
              </a:lnSpc>
              <a:spcBef>
                <a:spcPts val="300"/>
              </a:spcBef>
              <a:buClr>
                <a:srgbClr val="000000"/>
              </a:buClr>
              <a:buSzPts val="1600"/>
              <a:buFont typeface="Arial" panose="020B0604020202020204"/>
              <a:buChar char="●"/>
            </a:pPr>
            <a:r>
              <a:rPr lang="en-US" sz="2800" b="1" i="1" dirty="0">
                <a:solidFill>
                  <a:srgbClr val="C00000"/>
                </a:solidFill>
              </a:rPr>
              <a:t>Make sure your audio and video are off</a:t>
            </a:r>
            <a:r>
              <a:rPr lang="en-US" sz="2800" dirty="0">
                <a:solidFill>
                  <a:srgbClr val="000000"/>
                </a:solidFill>
              </a:rPr>
              <a:t> until it is your turn to speak</a:t>
            </a:r>
          </a:p>
        </p:txBody>
      </p:sp>
      <p:pic>
        <p:nvPicPr>
          <p:cNvPr id="8" name="Picture 7"/>
          <p:cNvPicPr>
            <a:picLocks noChangeAspect="1"/>
          </p:cNvPicPr>
          <p:nvPr/>
        </p:nvPicPr>
        <p:blipFill>
          <a:blip r:embed="rId3"/>
          <a:stretch>
            <a:fillRect/>
          </a:stretch>
        </p:blipFill>
        <p:spPr>
          <a:xfrm>
            <a:off x="7231796" y="1266247"/>
            <a:ext cx="3506360" cy="576220"/>
          </a:xfrm>
          <a:prstGeom prst="rect">
            <a:avLst/>
          </a:prstGeom>
        </p:spPr>
      </p:pic>
      <p:pic>
        <p:nvPicPr>
          <p:cNvPr id="9" name="Picture 7" descr="Icon&#10;&#10;Description automatically generated"/>
          <p:cNvPicPr>
            <a:picLocks noChangeAspect="1"/>
          </p:cNvPicPr>
          <p:nvPr/>
        </p:nvPicPr>
        <p:blipFill rotWithShape="1">
          <a:blip r:embed="rId4"/>
          <a:srcRect b="68490"/>
          <a:stretch>
            <a:fillRect/>
          </a:stretch>
        </p:blipFill>
        <p:spPr>
          <a:xfrm>
            <a:off x="8006143" y="1121383"/>
            <a:ext cx="3094567" cy="289728"/>
          </a:xfrm>
          <a:prstGeom prst="rect">
            <a:avLst/>
          </a:prstGeom>
        </p:spPr>
      </p:pic>
      <p:sp>
        <p:nvSpPr>
          <p:cNvPr id="3"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Deliverables &amp; Milestones</a:t>
            </a:r>
          </a:p>
        </p:txBody>
      </p:sp>
      <p:sp>
        <p:nvSpPr>
          <p:cNvPr id="3" name="Content Placeholder 2"/>
          <p:cNvSpPr>
            <a:spLocks noGrp="1"/>
          </p:cNvSpPr>
          <p:nvPr>
            <p:ph idx="1"/>
          </p:nvPr>
        </p:nvSpPr>
        <p:spPr/>
        <p:txBody>
          <a:bodyPr>
            <a:normAutofit fontScale="95000"/>
          </a:bodyPr>
          <a:lstStyle/>
          <a:p>
            <a:r>
              <a:rPr lang="en-GB" sz="2100" dirty="0"/>
              <a:t>All drafts are welcome</a:t>
            </a:r>
          </a:p>
          <a:p>
            <a:pPr lvl="1"/>
            <a:r>
              <a:rPr lang="en-GB" sz="1900" dirty="0"/>
              <a:t>Post them in the Datatracker</a:t>
            </a:r>
          </a:p>
          <a:p>
            <a:pPr lvl="1"/>
            <a:r>
              <a:rPr lang="en-GB" sz="1900" dirty="0"/>
              <a:t>Discuss them on the list</a:t>
            </a:r>
          </a:p>
          <a:p>
            <a:r>
              <a:rPr lang="en-GB" sz="2100" dirty="0"/>
              <a:t>Solutions drafts in other working groups</a:t>
            </a:r>
          </a:p>
          <a:p>
            <a:pPr lvl="1"/>
            <a:r>
              <a:rPr lang="en-GB" sz="1900" dirty="0"/>
              <a:t>All protocol work is fine if it has use cases and motivation</a:t>
            </a:r>
          </a:p>
          <a:p>
            <a:r>
              <a:rPr lang="en-GB" sz="2100" dirty="0"/>
              <a:t>Our focus must be on our deliverables and milestones</a:t>
            </a:r>
          </a:p>
          <a:p>
            <a:r>
              <a:rPr lang="en-GB" sz="2100" dirty="0"/>
              <a:t>Milestones are very clear…</a:t>
            </a:r>
          </a:p>
        </p:txBody>
      </p:sp>
      <p:sp>
        <p:nvSpPr>
          <p:cNvPr id="4" name="Slide Number Placeholder 3"/>
          <p:cNvSpPr>
            <a:spLocks noGrp="1"/>
          </p:cNvSpPr>
          <p:nvPr>
            <p:ph type="sldNum" sz="quarter" idx="12"/>
          </p:nvPr>
        </p:nvSpPr>
        <p:spPr/>
        <p:txBody>
          <a:bodyPr/>
          <a:lstStyle/>
          <a:p>
            <a:fld id="{BA9B540C-44DA-4F69-89C9-7C84606640D3}" type="slidenum">
              <a:rPr lang="en-US" smtClean="0"/>
              <a:t>6</a:t>
            </a:fld>
            <a:endParaRPr lang="en-US"/>
          </a:p>
        </p:txBody>
      </p:sp>
      <p:graphicFrame>
        <p:nvGraphicFramePr>
          <p:cNvPr id="6" name="Table 5"/>
          <p:cNvGraphicFramePr>
            <a:graphicFrameLocks noGrp="1"/>
          </p:cNvGraphicFramePr>
          <p:nvPr>
            <p:custDataLst>
              <p:tags r:id="rId1"/>
            </p:custDataLst>
          </p:nvPr>
        </p:nvGraphicFramePr>
        <p:xfrm>
          <a:off x="594360" y="4174490"/>
          <a:ext cx="11017885" cy="2416810"/>
        </p:xfrm>
        <a:graphic>
          <a:graphicData uri="http://schemas.openxmlformats.org/drawingml/2006/table">
            <a:tbl>
              <a:tblPr/>
              <a:tblGrid>
                <a:gridCol w="1136650">
                  <a:extLst>
                    <a:ext uri="{9D8B030D-6E8A-4147-A177-3AD203B41FA5}">
                      <a16:colId xmlns:a16="http://schemas.microsoft.com/office/drawing/2014/main" val="20000"/>
                    </a:ext>
                  </a:extLst>
                </a:gridCol>
                <a:gridCol w="8929370">
                  <a:extLst>
                    <a:ext uri="{9D8B030D-6E8A-4147-A177-3AD203B41FA5}">
                      <a16:colId xmlns:a16="http://schemas.microsoft.com/office/drawing/2014/main" val="20001"/>
                    </a:ext>
                  </a:extLst>
                </a:gridCol>
                <a:gridCol w="951865">
                  <a:extLst>
                    <a:ext uri="{9D8B030D-6E8A-4147-A177-3AD203B41FA5}">
                      <a16:colId xmlns:a16="http://schemas.microsoft.com/office/drawing/2014/main" val="20002"/>
                    </a:ext>
                  </a:extLst>
                </a:gridCol>
              </a:tblGrid>
              <a:tr h="388620">
                <a:tc>
                  <a:txBody>
                    <a:bodyPr/>
                    <a:lstStyle/>
                    <a:p>
                      <a:pPr algn="l"/>
                      <a:r>
                        <a:rPr lang="en-GB" sz="2000" b="1" dirty="0">
                          <a:solidFill>
                            <a:schemeClr val="tx1"/>
                          </a:solidFill>
                          <a:effectLst/>
                        </a:rPr>
                        <a:t>Date</a:t>
                      </a:r>
                    </a:p>
                  </a:txBody>
                  <a:tcPr marL="68202" marR="68202" marT="34101" marB="34101">
                    <a:lnL w="12700" cap="flat" cmpd="sng" algn="ctr">
                      <a:solidFill>
                        <a:srgbClr val="90B921"/>
                      </a:solidFill>
                      <a:prstDash val="solid"/>
                      <a:round/>
                      <a:headEnd type="none" w="med" len="med"/>
                      <a:tailEnd type="none" w="med" len="med"/>
                    </a:lnL>
                    <a:lnR w="12700" cap="flat" cmpd="sng" algn="ctr">
                      <a:solidFill>
                        <a:srgbClr val="70B5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lgn="l"/>
                      <a:r>
                        <a:rPr lang="en-GB" sz="2000" b="1" dirty="0">
                          <a:solidFill>
                            <a:schemeClr val="tx1"/>
                          </a:solidFill>
                          <a:effectLst/>
                        </a:rPr>
                        <a:t>Milestone</a:t>
                      </a:r>
                    </a:p>
                  </a:txBody>
                  <a:tcPr marL="68202" marR="68202" marT="34101" marB="34101">
                    <a:lnL w="12700" cap="flat" cmpd="sng" algn="ctr">
                      <a:solidFill>
                        <a:srgbClr val="70B521"/>
                      </a:solidFill>
                      <a:prstDash val="solid"/>
                      <a:round/>
                      <a:headEnd type="none" w="med" len="med"/>
                      <a:tailEnd type="none" w="med" len="med"/>
                    </a:lnL>
                    <a:lnR w="12700" cap="flat" cmpd="sng" algn="ctr">
                      <a:solidFill>
                        <a:srgbClr val="70BD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lgn="l">
                        <a:buNone/>
                      </a:pPr>
                      <a:r>
                        <a:rPr lang="en-US" altLang="en-GB" sz="2000" b="1" dirty="0">
                          <a:solidFill>
                            <a:schemeClr val="tx1"/>
                          </a:solidFill>
                          <a:effectLst/>
                        </a:rPr>
                        <a:t>Status</a:t>
                      </a:r>
                    </a:p>
                  </a:txBody>
                  <a:tcPr marL="68202" marR="68202" marT="34101" marB="34101">
                    <a:lnL w="12700" cap="flat" cmpd="sng" algn="ctr">
                      <a:solidFill>
                        <a:srgbClr val="70BD21"/>
                      </a:solidFill>
                      <a:prstDash val="solid"/>
                      <a:round/>
                      <a:headEnd type="none" w="med" len="med"/>
                      <a:tailEnd type="none" w="med" len="med"/>
                    </a:lnL>
                    <a:lnR w="12700" cap="flat" cmpd="sng" algn="ctr">
                      <a:solidFill>
                        <a:srgbClr val="70BD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89890">
                <a:tc>
                  <a:txBody>
                    <a:bodyPr/>
                    <a:lstStyle/>
                    <a:p>
                      <a:r>
                        <a:rPr lang="en-GB" sz="1600" b="1" dirty="0">
                          <a:effectLst/>
                        </a:rPr>
                        <a:t>Jul 2023</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70C3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r>
                        <a:rPr lang="en-GB" sz="1600" b="1" dirty="0">
                          <a:effectLst/>
                        </a:rPr>
                        <a:t>Adopt the CATS Problem Statement, Use Cases, Gap Analysis, and Requirements documents</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buNone/>
                      </a:pPr>
                      <a:r>
                        <a:rPr lang="en-US" altLang="en-GB" sz="1600" b="1" dirty="0">
                          <a:effectLst/>
                        </a:rPr>
                        <a:t>Done</a:t>
                      </a:r>
                    </a:p>
                  </a:txBody>
                  <a:tcPr marL="68202" marR="68202" marT="34101" marB="34101" anchor="ctr">
                    <a:lnL w="12700" cap="flat" cmpd="sng" algn="ctr">
                      <a:solidFill>
                        <a:srgbClr val="30BF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5285">
                <a:tc>
                  <a:txBody>
                    <a:bodyPr/>
                    <a:lstStyle/>
                    <a:p>
                      <a:r>
                        <a:rPr lang="en-GB" sz="1600" b="1" dirty="0">
                          <a:effectLst/>
                        </a:rPr>
                        <a:t>Jul 2024</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70C3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r>
                        <a:rPr lang="en-GB" sz="1600" b="1" dirty="0">
                          <a:effectLst/>
                        </a:rPr>
                        <a:t>Adopt the CATS Framework and Architecture document</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buNone/>
                      </a:pPr>
                      <a:r>
                        <a:rPr lang="en-US" altLang="en-GB" sz="1600" b="1" dirty="0">
                          <a:effectLst/>
                          <a:sym typeface="+mn-ea"/>
                        </a:rPr>
                        <a:t>Done</a:t>
                      </a:r>
                    </a:p>
                  </a:txBody>
                  <a:tcPr marL="68202" marR="68202" marT="34101" marB="34101" anchor="ctr">
                    <a:lnL w="12700" cap="flat" cmpd="sng" algn="ctr">
                      <a:solidFill>
                        <a:srgbClr val="30BF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375285">
                <a:tc>
                  <a:txBody>
                    <a:bodyPr/>
                    <a:lstStyle/>
                    <a:p>
                      <a:pPr>
                        <a:buNone/>
                      </a:pPr>
                      <a:r>
                        <a:rPr lang="en-US" altLang="en-GB" sz="1600" b="1" dirty="0">
                          <a:solidFill>
                            <a:srgbClr val="FF0000"/>
                          </a:solidFill>
                          <a:effectLst/>
                        </a:rPr>
                        <a:t>Mar 2025</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70C3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buNone/>
                      </a:pPr>
                      <a:r>
                        <a:rPr lang="en-GB" altLang="en-US" sz="1600" b="1" dirty="0">
                          <a:solidFill>
                            <a:srgbClr val="FF0000"/>
                          </a:solidFill>
                          <a:effectLst/>
                        </a:rPr>
                        <a:t>Adopt document describing CATS metrics (NEW)</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tc>
                  <a:txBody>
                    <a:bodyPr/>
                    <a:lstStyle/>
                    <a:p>
                      <a:pPr>
                        <a:buNone/>
                      </a:pPr>
                      <a:endParaRPr lang="en-US" altLang="en-GB" sz="1600" b="1" dirty="0">
                        <a:effectLst/>
                        <a:sym typeface="+mn-ea"/>
                      </a:endParaRPr>
                    </a:p>
                  </a:txBody>
                  <a:tcPr marL="68202" marR="68202" marT="34101" marB="34101" anchor="ctr">
                    <a:lnL w="12700" cap="flat" cmpd="sng" algn="ctr">
                      <a:solidFill>
                        <a:srgbClr val="30BF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70C321"/>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43865">
                <a:tc>
                  <a:txBody>
                    <a:bodyPr/>
                    <a:lstStyle/>
                    <a:p>
                      <a:r>
                        <a:rPr lang="en-GB" sz="1600" b="1" dirty="0">
                          <a:effectLst/>
                        </a:rPr>
                        <a:t>Nov 2025</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70C3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10C121"/>
                      </a:solidFill>
                      <a:prstDash val="solid"/>
                      <a:round/>
                      <a:headEnd type="none" w="med" len="med"/>
                      <a:tailEnd type="none" w="med" len="med"/>
                    </a:lnB>
                    <a:solidFill>
                      <a:srgbClr val="FFFFFF"/>
                    </a:solidFill>
                  </a:tcPr>
                </a:tc>
                <a:tc>
                  <a:txBody>
                    <a:bodyPr/>
                    <a:lstStyle/>
                    <a:p>
                      <a:r>
                        <a:rPr lang="en-GB" sz="1600" b="1" dirty="0">
                          <a:effectLst/>
                        </a:rPr>
                        <a:t>Submit the CATS Framework and Architecture document to the IESG for publication as Informational</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50C921"/>
                      </a:solidFill>
                      <a:prstDash val="solid"/>
                      <a:round/>
                      <a:headEnd type="none" w="med" len="med"/>
                      <a:tailEnd type="none" w="med" len="med"/>
                    </a:lnB>
                    <a:solidFill>
                      <a:srgbClr val="FFFFFF"/>
                    </a:solidFill>
                  </a:tcPr>
                </a:tc>
                <a:tc>
                  <a:txBody>
                    <a:bodyPr/>
                    <a:lstStyle/>
                    <a:p>
                      <a:pPr>
                        <a:buNone/>
                      </a:pPr>
                      <a:endParaRPr lang="en-GB" altLang="en-US" sz="1600" b="1" dirty="0">
                        <a:effectLst/>
                      </a:endParaRPr>
                    </a:p>
                  </a:txBody>
                  <a:tcPr marL="68202" marR="68202" marT="34101" marB="34101" anchor="ctr">
                    <a:lnL w="12700" cap="flat" cmpd="sng" algn="ctr">
                      <a:solidFill>
                        <a:srgbClr val="30BF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70C321"/>
                      </a:solidFill>
                      <a:prstDash val="solid"/>
                      <a:round/>
                      <a:headEnd type="none" w="med" len="med"/>
                      <a:tailEnd type="none" w="med" len="med"/>
                    </a:lnT>
                    <a:lnB w="12700" cap="flat" cmpd="sng" algn="ctr">
                      <a:solidFill>
                        <a:srgbClr val="50C921"/>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443865">
                <a:tc>
                  <a:txBody>
                    <a:bodyPr/>
                    <a:lstStyle/>
                    <a:p>
                      <a:pPr>
                        <a:buNone/>
                      </a:pPr>
                      <a:r>
                        <a:rPr lang="en-GB" altLang="en-US" sz="1600" b="1" dirty="0">
                          <a:solidFill>
                            <a:srgbClr val="FF0000"/>
                          </a:solidFill>
                          <a:effectLst/>
                        </a:rPr>
                        <a:t>Mar 2026</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70C321"/>
                      </a:solidFill>
                      <a:prstDash val="solid"/>
                      <a:round/>
                      <a:headEnd type="none" w="med" len="med"/>
                      <a:tailEnd type="none" w="med" len="med"/>
                    </a:lnR>
                    <a:lnT w="12700" cap="flat" cmpd="sng" algn="ctr">
                      <a:solidFill>
                        <a:srgbClr val="10C121"/>
                      </a:solidFill>
                      <a:prstDash val="solid"/>
                      <a:round/>
                      <a:headEnd type="none" w="med" len="med"/>
                      <a:tailEnd type="none" w="med" len="med"/>
                    </a:lnT>
                    <a:lnB w="12700" cap="flat" cmpd="sng" algn="ctr">
                      <a:solidFill>
                        <a:srgbClr val="10C121"/>
                      </a:solidFill>
                      <a:prstDash val="solid"/>
                      <a:round/>
                      <a:headEnd type="none" w="med" len="med"/>
                      <a:tailEnd type="none" w="med" len="med"/>
                    </a:lnB>
                    <a:solidFill>
                      <a:srgbClr val="FFFFFF"/>
                    </a:solidFill>
                  </a:tcPr>
                </a:tc>
                <a:tc>
                  <a:txBody>
                    <a:bodyPr/>
                    <a:lstStyle/>
                    <a:p>
                      <a:pPr>
                        <a:buNone/>
                      </a:pPr>
                      <a:r>
                        <a:rPr lang="en-GB" altLang="en-US" sz="1600" b="1" dirty="0">
                          <a:solidFill>
                            <a:srgbClr val="FF0000"/>
                          </a:solidFill>
                          <a:effectLst/>
                        </a:rPr>
                        <a:t>Submit document describing CATS metrics to the IESG for publication as Informational (NEW)</a:t>
                      </a:r>
                    </a:p>
                  </a:txBody>
                  <a:tcPr marL="68202" marR="68202" marT="34101" marB="34101" anchor="ctr">
                    <a:lnL w="12700" cap="flat" cmpd="sng" algn="ctr">
                      <a:solidFill>
                        <a:srgbClr val="70C3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50C921"/>
                      </a:solidFill>
                      <a:prstDash val="solid"/>
                      <a:round/>
                      <a:headEnd type="none" w="med" len="med"/>
                      <a:tailEnd type="none" w="med" len="med"/>
                    </a:lnT>
                    <a:lnB w="12700" cap="flat" cmpd="sng" algn="ctr">
                      <a:solidFill>
                        <a:srgbClr val="50C921"/>
                      </a:solidFill>
                      <a:prstDash val="solid"/>
                      <a:round/>
                      <a:headEnd type="none" w="med" len="med"/>
                      <a:tailEnd type="none" w="med" len="med"/>
                    </a:lnB>
                    <a:solidFill>
                      <a:srgbClr val="FFFFFF"/>
                    </a:solidFill>
                  </a:tcPr>
                </a:tc>
                <a:tc>
                  <a:txBody>
                    <a:bodyPr/>
                    <a:lstStyle/>
                    <a:p>
                      <a:pPr>
                        <a:buNone/>
                      </a:pPr>
                      <a:endParaRPr lang="en-GB" altLang="en-US" sz="1600" b="1" dirty="0">
                        <a:effectLst/>
                      </a:endParaRPr>
                    </a:p>
                  </a:txBody>
                  <a:tcPr marL="68202" marR="68202" marT="34101" marB="34101" anchor="ctr">
                    <a:lnL w="12700" cap="flat" cmpd="sng" algn="ctr">
                      <a:solidFill>
                        <a:srgbClr val="30BF21"/>
                      </a:solidFill>
                      <a:prstDash val="solid"/>
                      <a:round/>
                      <a:headEnd type="none" w="med" len="med"/>
                      <a:tailEnd type="none" w="med" len="med"/>
                    </a:lnL>
                    <a:lnR w="12700" cap="flat" cmpd="sng" algn="ctr">
                      <a:solidFill>
                        <a:srgbClr val="30BF21"/>
                      </a:solidFill>
                      <a:prstDash val="solid"/>
                      <a:round/>
                      <a:headEnd type="none" w="med" len="med"/>
                      <a:tailEnd type="none" w="med" len="med"/>
                    </a:lnR>
                    <a:lnT w="12700" cap="flat" cmpd="sng" algn="ctr">
                      <a:solidFill>
                        <a:srgbClr val="50C921"/>
                      </a:solidFill>
                      <a:prstDash val="solid"/>
                      <a:round/>
                      <a:headEnd type="none" w="med" len="med"/>
                      <a:tailEnd type="none" w="med" len="med"/>
                    </a:lnT>
                    <a:lnB w="12700" cap="flat" cmpd="sng" algn="ctr">
                      <a:solidFill>
                        <a:srgbClr val="50C921"/>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7"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Meeting Goals</a:t>
            </a:r>
          </a:p>
        </p:txBody>
      </p:sp>
      <p:sp>
        <p:nvSpPr>
          <p:cNvPr id="3" name="Espace réservé du contenu 2"/>
          <p:cNvSpPr>
            <a:spLocks noGrp="1"/>
          </p:cNvSpPr>
          <p:nvPr>
            <p:ph idx="1"/>
          </p:nvPr>
        </p:nvSpPr>
        <p:spPr/>
        <p:txBody>
          <a:bodyPr>
            <a:normAutofit lnSpcReduction="10000"/>
          </a:bodyPr>
          <a:lstStyle/>
          <a:p>
            <a:r>
              <a:rPr lang="en-US" b="1" i="1" dirty="0">
                <a:solidFill>
                  <a:srgbClr val="00B0F0"/>
                </a:solidFill>
              </a:rPr>
              <a:t>Consolidate</a:t>
            </a:r>
            <a:r>
              <a:rPr lang="en-US" dirty="0"/>
              <a:t> the Use Cases: Decide whether a set of individual use cases are:</a:t>
            </a:r>
          </a:p>
          <a:p>
            <a:pPr lvl="1"/>
            <a:r>
              <a:rPr lang="en-US" dirty="0"/>
              <a:t>overlapping with the ones already included in the CATS adopted document,</a:t>
            </a:r>
          </a:p>
          <a:p>
            <a:pPr lvl="1"/>
            <a:r>
              <a:rPr lang="en-US" dirty="0"/>
              <a:t>worth to be covered in the CATS documents, or</a:t>
            </a:r>
          </a:p>
          <a:p>
            <a:pPr lvl="1"/>
            <a:r>
              <a:rPr lang="en-US" dirty="0"/>
              <a:t>to be abandoned</a:t>
            </a:r>
          </a:p>
          <a:p>
            <a:endParaRPr lang="en-US" dirty="0"/>
          </a:p>
          <a:p>
            <a:r>
              <a:rPr lang="en-US" b="1" i="1" dirty="0">
                <a:solidFill>
                  <a:srgbClr val="00B0F0"/>
                </a:solidFill>
              </a:rPr>
              <a:t>Clarify</a:t>
            </a:r>
            <a:r>
              <a:rPr lang="en-US" dirty="0"/>
              <a:t> how the requirements are derived from the various use cases</a:t>
            </a:r>
          </a:p>
          <a:p>
            <a:endParaRPr lang="en-US" dirty="0"/>
          </a:p>
          <a:p>
            <a:r>
              <a:rPr lang="en-US" dirty="0"/>
              <a:t>Agree on </a:t>
            </a:r>
            <a:r>
              <a:rPr lang="en-US" b="1" i="1" dirty="0">
                <a:solidFill>
                  <a:srgbClr val="00B0F0"/>
                </a:solidFill>
              </a:rPr>
              <a:t>a plan for the metrics </a:t>
            </a:r>
            <a:r>
              <a:rPr lang="en-US" dirty="0"/>
              <a:t>item</a:t>
            </a:r>
          </a:p>
        </p:txBody>
      </p:sp>
      <p:sp>
        <p:nvSpPr>
          <p:cNvPr id="4" name="Espace réservé du numéro de diapositive 3"/>
          <p:cNvSpPr>
            <a:spLocks noGrp="1"/>
          </p:cNvSpPr>
          <p:nvPr>
            <p:ph type="sldNum" sz="quarter" idx="12"/>
          </p:nvPr>
        </p:nvSpPr>
        <p:spPr/>
        <p:txBody>
          <a:bodyPr/>
          <a:lstStyle/>
          <a:p>
            <a:fld id="{BA9B540C-44DA-4F69-89C9-7C84606640D3}" type="slidenum">
              <a:rPr lang="en-US" smtClean="0"/>
              <a:t>7</a:t>
            </a:fld>
            <a:endParaRPr lang="en-US"/>
          </a:p>
        </p:txBody>
      </p:sp>
      <p:sp>
        <p:nvSpPr>
          <p:cNvPr id="5"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Agenda</a:t>
            </a:r>
          </a:p>
        </p:txBody>
      </p:sp>
      <p:sp>
        <p:nvSpPr>
          <p:cNvPr id="4" name="Espace réservé du numéro de diapositive 3"/>
          <p:cNvSpPr>
            <a:spLocks noGrp="1"/>
          </p:cNvSpPr>
          <p:nvPr>
            <p:ph type="sldNum" sz="quarter" idx="12"/>
          </p:nvPr>
        </p:nvSpPr>
        <p:spPr/>
        <p:txBody>
          <a:bodyPr/>
          <a:lstStyle/>
          <a:p>
            <a:fld id="{BA9B540C-44DA-4F69-89C9-7C84606640D3}" type="slidenum">
              <a:rPr lang="en-US" smtClean="0"/>
              <a:t>8</a:t>
            </a:fld>
            <a:endParaRPr lang="en-US"/>
          </a:p>
        </p:txBody>
      </p:sp>
      <p:pic>
        <p:nvPicPr>
          <p:cNvPr id="7" name="Image 6"/>
          <p:cNvPicPr>
            <a:picLocks noChangeAspect="1"/>
          </p:cNvPicPr>
          <p:nvPr/>
        </p:nvPicPr>
        <p:blipFill>
          <a:blip r:embed="rId2"/>
          <a:stretch>
            <a:fillRect/>
          </a:stretch>
        </p:blipFill>
        <p:spPr>
          <a:xfrm>
            <a:off x="1676400" y="1683871"/>
            <a:ext cx="9297966" cy="3802529"/>
          </a:xfrm>
          <a:prstGeom prst="rect">
            <a:avLst/>
          </a:prstGeom>
        </p:spPr>
      </p:pic>
      <p:sp>
        <p:nvSpPr>
          <p:cNvPr id="3"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Flash Teasers</a:t>
            </a:r>
          </a:p>
        </p:txBody>
      </p:sp>
      <p:sp>
        <p:nvSpPr>
          <p:cNvPr id="3" name="Espace réservé du contenu 2"/>
          <p:cNvSpPr>
            <a:spLocks noGrp="1"/>
          </p:cNvSpPr>
          <p:nvPr>
            <p:ph idx="1"/>
          </p:nvPr>
        </p:nvSpPr>
        <p:spPr/>
        <p:txBody>
          <a:bodyPr/>
          <a:lstStyle/>
          <a:p>
            <a:r>
              <a:rPr lang="en-US" b="1" i="1" dirty="0">
                <a:solidFill>
                  <a:srgbClr val="00B0F0"/>
                </a:solidFill>
              </a:rPr>
              <a:t>Quick</a:t>
            </a:r>
            <a:r>
              <a:rPr lang="en-US" dirty="0"/>
              <a:t> introduction to some individual I-Ds</a:t>
            </a:r>
          </a:p>
          <a:p>
            <a:endParaRPr lang="en-US" dirty="0"/>
          </a:p>
          <a:p>
            <a:r>
              <a:rPr lang="en-US" dirty="0"/>
              <a:t>Presenters to </a:t>
            </a:r>
            <a:r>
              <a:rPr lang="en-US" b="1" i="1" dirty="0">
                <a:solidFill>
                  <a:srgbClr val="00B0F0"/>
                </a:solidFill>
              </a:rPr>
              <a:t>justify</a:t>
            </a:r>
            <a:r>
              <a:rPr lang="en-US" dirty="0"/>
              <a:t> how their document </a:t>
            </a:r>
            <a:r>
              <a:rPr lang="en-US" b="1" i="1" dirty="0">
                <a:solidFill>
                  <a:srgbClr val="00B0F0"/>
                </a:solidFill>
              </a:rPr>
              <a:t>fits the WG charter</a:t>
            </a:r>
          </a:p>
          <a:p>
            <a:endParaRPr lang="en-US" dirty="0"/>
          </a:p>
          <a:p>
            <a:r>
              <a:rPr lang="en-US" dirty="0"/>
              <a:t>Items that are not covered by the charter </a:t>
            </a:r>
            <a:r>
              <a:rPr lang="en-US" b="1" i="1" dirty="0">
                <a:solidFill>
                  <a:srgbClr val="00B0F0"/>
                </a:solidFill>
              </a:rPr>
              <a:t>won’t be granted slots </a:t>
            </a:r>
            <a:r>
              <a:rPr lang="en-US" dirty="0"/>
              <a:t>in future meetings</a:t>
            </a:r>
          </a:p>
        </p:txBody>
      </p:sp>
      <p:sp>
        <p:nvSpPr>
          <p:cNvPr id="4" name="Espace réservé du numéro de diapositive 3"/>
          <p:cNvSpPr>
            <a:spLocks noGrp="1"/>
          </p:cNvSpPr>
          <p:nvPr>
            <p:ph type="sldNum" sz="quarter" idx="12"/>
          </p:nvPr>
        </p:nvSpPr>
        <p:spPr/>
        <p:txBody>
          <a:bodyPr/>
          <a:lstStyle/>
          <a:p>
            <a:fld id="{BA9B540C-44DA-4F69-89C9-7C84606640D3}" type="slidenum">
              <a:rPr lang="en-US" smtClean="0"/>
              <a:t>9</a:t>
            </a:fld>
            <a:endParaRPr lang="en-US"/>
          </a:p>
        </p:txBody>
      </p:sp>
      <p:sp>
        <p:nvSpPr>
          <p:cNvPr id="5" name="Footer Placeholder 3"/>
          <p:cNvSpPr>
            <a:spLocks noGrp="1"/>
          </p:cNvSpPr>
          <p:nvPr>
            <p:ph type="ftr" sz="quarter" idx="11"/>
          </p:nvPr>
        </p:nvSpPr>
        <p:spPr>
          <a:xfrm>
            <a:off x="4061460" y="6492875"/>
            <a:ext cx="3764280" cy="365125"/>
          </a:xfrm>
        </p:spPr>
        <p:txBody>
          <a:bodyPr/>
          <a:lstStyle/>
          <a:p>
            <a:r>
              <a:rPr lang="en-US" dirty="0"/>
              <a:t>CATS WG - IETF 121, Dublin – November 2024</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67*122"/>
  <p:tag name="TABLE_ENDDRAG_RECT" val="46*293*867*122"/>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900*495"/>
  <p:tag name="TABLE_ENDDRAG_RECT" val="17*40*900*495"/>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900*495"/>
  <p:tag name="TABLE_ENDDRAG_RECT" val="17*40*900*49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0</TotalTime>
  <Words>1359</Words>
  <Application>Microsoft Office PowerPoint</Application>
  <PresentationFormat>Personnalisé</PresentationFormat>
  <Paragraphs>234</Paragraphs>
  <Slides>11</Slides>
  <Notes>4</Notes>
  <HiddenSlides>0</HiddenSlides>
  <MMClips>0</MMClips>
  <ScaleCrop>false</ScaleCrop>
  <HeadingPairs>
    <vt:vector size="6" baseType="variant">
      <vt:variant>
        <vt:lpstr>Polices utilisées</vt:lpstr>
      </vt:variant>
      <vt:variant>
        <vt:i4>4</vt:i4>
      </vt:variant>
      <vt:variant>
        <vt:lpstr>Thème</vt:lpstr>
      </vt:variant>
      <vt:variant>
        <vt:i4>2</vt:i4>
      </vt:variant>
      <vt:variant>
        <vt:lpstr>Titres des diapositives</vt:lpstr>
      </vt:variant>
      <vt:variant>
        <vt:i4>11</vt:i4>
      </vt:variant>
    </vt:vector>
  </HeadingPairs>
  <TitlesOfParts>
    <vt:vector size="17" baseType="lpstr">
      <vt:lpstr>Aharoni</vt:lpstr>
      <vt:lpstr>-apple-system</vt:lpstr>
      <vt:lpstr>Arial</vt:lpstr>
      <vt:lpstr>Calibri</vt:lpstr>
      <vt:lpstr>Office Theme</vt:lpstr>
      <vt:lpstr>1_Office Theme</vt:lpstr>
      <vt:lpstr>Computing-Aware Traffic Steering (cats) IETF 121, Dublin</vt:lpstr>
      <vt:lpstr>IETF Note Well</vt:lpstr>
      <vt:lpstr>Présentation PowerPoint</vt:lpstr>
      <vt:lpstr>Présentation PowerPoint</vt:lpstr>
      <vt:lpstr>Présentation PowerPoint</vt:lpstr>
      <vt:lpstr>Deliverables &amp; Milestones</vt:lpstr>
      <vt:lpstr>Meeting Goals</vt:lpstr>
      <vt:lpstr>Agenda</vt:lpstr>
      <vt:lpstr>Flash Teasers</vt:lpstr>
      <vt:lpstr>Detailed Agenda</vt:lpstr>
      <vt:lpstr>Agenda 2 of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Adrian Farrel</dc:creator>
  <cp:lastModifiedBy>BOUCADAIR Mohamed INNOV/NET</cp:lastModifiedBy>
  <cp:revision>178</cp:revision>
  <dcterms:created xsi:type="dcterms:W3CDTF">2019-11-17T05:46:00Z</dcterms:created>
  <dcterms:modified xsi:type="dcterms:W3CDTF">2024-10-29T06:19:30Z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6ee314-308e-4f40-a474-5b984ee7b7ff_Enabled">
    <vt:lpwstr>true</vt:lpwstr>
  </property>
  <property fmtid="{D5CDD505-2E9C-101B-9397-08002B2CF9AE}" pid="3" name="MSIP_Label_106ee314-308e-4f40-a474-5b984ee7b7ff_SetDate">
    <vt:lpwstr>2021-07-25T06:46:54Z</vt:lpwstr>
  </property>
  <property fmtid="{D5CDD505-2E9C-101B-9397-08002B2CF9AE}" pid="4" name="MSIP_Label_106ee314-308e-4f40-a474-5b984ee7b7ff_Method">
    <vt:lpwstr>Privileged</vt:lpwstr>
  </property>
  <property fmtid="{D5CDD505-2E9C-101B-9397-08002B2CF9AE}" pid="5" name="MSIP_Label_106ee314-308e-4f40-a474-5b984ee7b7ff_Name">
    <vt:lpwstr>106ee314-308e-4f40-a474-5b984ee7b7ff</vt:lpwstr>
  </property>
  <property fmtid="{D5CDD505-2E9C-101B-9397-08002B2CF9AE}" pid="6" name="MSIP_Label_106ee314-308e-4f40-a474-5b984ee7b7ff_SiteId">
    <vt:lpwstr>bea78b3c-4cdb-4130-854a-1d193232e5f4</vt:lpwstr>
  </property>
  <property fmtid="{D5CDD505-2E9C-101B-9397-08002B2CF9AE}" pid="7" name="MSIP_Label_106ee314-308e-4f40-a474-5b984ee7b7ff_ActionId">
    <vt:lpwstr>d352aca0-fafc-4100-826a-d92b2b240178</vt:lpwstr>
  </property>
  <property fmtid="{D5CDD505-2E9C-101B-9397-08002B2CF9AE}" pid="8" name="MSIP_Label_106ee314-308e-4f40-a474-5b984ee7b7ff_ContentBits">
    <vt:lpwstr>2</vt:lpwstr>
  </property>
  <property fmtid="{D5CDD505-2E9C-101B-9397-08002B2CF9AE}" pid="9" name="ICV">
    <vt:lpwstr>B5BFDE135AD84A52A35AE01915703D73</vt:lpwstr>
  </property>
  <property fmtid="{D5CDD505-2E9C-101B-9397-08002B2CF9AE}" pid="10" name="KSOProductBuildVer">
    <vt:lpwstr>2052-11.8.2.12085</vt:lpwstr>
  </property>
  <property fmtid="{D5CDD505-2E9C-101B-9397-08002B2CF9AE}" pid="11" name="ClassificationContentMarkingFooterText">
    <vt:lpwstr>Orange Restricted</vt:lpwstr>
  </property>
</Properties>
</file>