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10"/>
  </p:notesMasterIdLst>
  <p:sldIdLst>
    <p:sldId id="256" r:id="rId3"/>
    <p:sldId id="257" r:id="rId4"/>
    <p:sldId id="277" r:id="rId5"/>
    <p:sldId id="274" r:id="rId6"/>
    <p:sldId id="281" r:id="rId7"/>
    <p:sldId id="282" r:id="rId8"/>
    <p:sldId id="276"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4" d="100"/>
          <a:sy n="154" d="100"/>
        </p:scale>
        <p:origin x="384" y="132"/>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hyperlink" Target="https://datatracker.ietf.org/doc/statement-iesg-support-documents-in-ietf-working-groups-20230824/"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Computing-Aware Traffic Steering (cats) WG </a:t>
            </a:r>
            <a:r>
              <a:rPr lang="en-US" sz="3600" dirty="0"/>
              <a:t>Virtual Interim Meeting</a:t>
            </a:r>
            <a:br>
              <a:rPr lang="en-US" sz="3600" dirty="0"/>
            </a:br>
            <a:r>
              <a:rPr lang="en-US" sz="3600" i="1" dirty="0">
                <a:latin typeface="Inter"/>
                <a:ea typeface="Inter"/>
                <a:cs typeface="Inter"/>
                <a:sym typeface="Inter"/>
              </a:rPr>
              <a:t>Focus: Use Cases &amp; Metrics</a:t>
            </a:r>
            <a:endParaRPr sz="3600" i="1"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January 15</a:t>
            </a:r>
            <a:r>
              <a:rPr lang="en-US" sz="2100" baseline="30000" dirty="0">
                <a:solidFill>
                  <a:srgbClr val="FFFFFF"/>
                </a:solidFill>
                <a:latin typeface="Inter"/>
                <a:ea typeface="Inter"/>
                <a:cs typeface="Inter"/>
                <a:sym typeface="Inter"/>
              </a:rPr>
              <a:t>th</a:t>
            </a:r>
            <a:r>
              <a:rPr lang="en-US" sz="2100" dirty="0">
                <a:solidFill>
                  <a:srgbClr val="FFFFFF"/>
                </a:solidFill>
                <a:latin typeface="Inter"/>
                <a:ea typeface="Inter"/>
                <a:cs typeface="Inter"/>
                <a:sym typeface="Inter"/>
              </a:rPr>
              <a:t>,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Inter"/>
                <a:ea typeface="Inter"/>
                <a:cs typeface="Inter"/>
                <a:sym typeface="Inter"/>
              </a:rPr>
              <a:t>Internet Engineering Task Force</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 2025 IETF Trust </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Production by </a:t>
            </a:r>
            <a:r>
              <a:rPr lang="en-US" sz="1200" dirty="0" err="1">
                <a:latin typeface="Inter"/>
                <a:ea typeface="Inter"/>
                <a:cs typeface="Inter"/>
                <a:sym typeface="Inter"/>
              </a:rPr>
              <a:t>Meetecho</a:t>
            </a:r>
            <a:endParaRPr sz="1200" dirty="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E69395-1EF3-03DF-8C06-8727B0306792}"/>
              </a:ext>
            </a:extLst>
          </p:cNvPr>
          <p:cNvSpPr>
            <a:spLocks noGrp="1"/>
          </p:cNvSpPr>
          <p:nvPr>
            <p:ph type="title"/>
          </p:nvPr>
        </p:nvSpPr>
        <p:spPr/>
        <p:txBody>
          <a:bodyPr/>
          <a:lstStyle/>
          <a:p>
            <a:r>
              <a:rPr lang="fr-FR" dirty="0"/>
              <a:t>Meeting Objectives</a:t>
            </a:r>
          </a:p>
        </p:txBody>
      </p:sp>
      <p:sp>
        <p:nvSpPr>
          <p:cNvPr id="3" name="Espace réservé du texte 2">
            <a:extLst>
              <a:ext uri="{FF2B5EF4-FFF2-40B4-BE49-F238E27FC236}">
                <a16:creationId xmlns:a16="http://schemas.microsoft.com/office/drawing/2014/main" id="{3B08E921-E0A9-A022-AF7D-2240BB088939}"/>
              </a:ext>
            </a:extLst>
          </p:cNvPr>
          <p:cNvSpPr>
            <a:spLocks noGrp="1"/>
          </p:cNvSpPr>
          <p:nvPr>
            <p:ph type="body" idx="1"/>
          </p:nvPr>
        </p:nvSpPr>
        <p:spPr>
          <a:xfrm>
            <a:off x="627500" y="1794600"/>
            <a:ext cx="8321518" cy="2965659"/>
          </a:xfrm>
        </p:spPr>
        <p:txBody>
          <a:bodyPr/>
          <a:lstStyle/>
          <a:p>
            <a:r>
              <a:rPr lang="en-US" b="1" i="1" dirty="0">
                <a:solidFill>
                  <a:srgbClr val="00B0F0"/>
                </a:solidFill>
              </a:rPr>
              <a:t>Consolidate</a:t>
            </a:r>
            <a:r>
              <a:rPr lang="en-US" dirty="0"/>
              <a:t> the Use Cases &amp; Requirements I-D content</a:t>
            </a:r>
          </a:p>
          <a:p>
            <a:r>
              <a:rPr lang="en-US" dirty="0"/>
              <a:t>Agree on the </a:t>
            </a:r>
            <a:r>
              <a:rPr lang="en-US" b="1" i="1" dirty="0">
                <a:solidFill>
                  <a:srgbClr val="00B0F0"/>
                </a:solidFill>
              </a:rPr>
              <a:t>publication plan </a:t>
            </a:r>
            <a:r>
              <a:rPr lang="en-US" dirty="0"/>
              <a:t>for the Use Cases &amp; Requirements I-D</a:t>
            </a:r>
          </a:p>
          <a:p>
            <a:r>
              <a:rPr lang="en-US" dirty="0"/>
              <a:t>Define </a:t>
            </a:r>
            <a:r>
              <a:rPr lang="en-US" b="1" i="1" dirty="0">
                <a:solidFill>
                  <a:srgbClr val="00B0F0"/>
                </a:solidFill>
              </a:rPr>
              <a:t>next steps </a:t>
            </a:r>
            <a:r>
              <a:rPr lang="en-US" dirty="0"/>
              <a:t>for the metrics effort</a:t>
            </a:r>
            <a:endParaRPr lang="en-US" b="1" i="1" dirty="0">
              <a:solidFill>
                <a:srgbClr val="00B0F0"/>
              </a:solidFill>
            </a:endParaRPr>
          </a:p>
        </p:txBody>
      </p:sp>
      <p:sp>
        <p:nvSpPr>
          <p:cNvPr id="4" name="Espace réservé du numéro de diapositive 3">
            <a:extLst>
              <a:ext uri="{FF2B5EF4-FFF2-40B4-BE49-F238E27FC236}">
                <a16:creationId xmlns:a16="http://schemas.microsoft.com/office/drawing/2014/main" id="{6AE8E01D-DE0A-AF73-FF77-1ED795D5BE4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20901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Compact 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Image 4">
            <a:extLst>
              <a:ext uri="{FF2B5EF4-FFF2-40B4-BE49-F238E27FC236}">
                <a16:creationId xmlns:a16="http://schemas.microsoft.com/office/drawing/2014/main" id="{00F2991D-0C39-813E-9284-7EC47B22497F}"/>
              </a:ext>
            </a:extLst>
          </p:cNvPr>
          <p:cNvPicPr>
            <a:picLocks noChangeAspect="1"/>
          </p:cNvPicPr>
          <p:nvPr/>
        </p:nvPicPr>
        <p:blipFill>
          <a:blip r:embed="rId2"/>
          <a:stretch>
            <a:fillRect/>
          </a:stretch>
        </p:blipFill>
        <p:spPr>
          <a:xfrm>
            <a:off x="1105840" y="2109420"/>
            <a:ext cx="6954220" cy="2467319"/>
          </a:xfrm>
          <a:prstGeom prst="rect">
            <a:avLst/>
          </a:prstGeom>
        </p:spPr>
      </p:pic>
    </p:spTree>
    <p:extLst>
      <p:ext uri="{BB962C8B-B14F-4D97-AF65-F5344CB8AC3E}">
        <p14:creationId xmlns:p14="http://schemas.microsoft.com/office/powerpoint/2010/main" val="900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910D06-E838-819B-AC00-5C63480F6317}"/>
              </a:ext>
            </a:extLst>
          </p:cNvPr>
          <p:cNvSpPr>
            <a:spLocks noGrp="1"/>
          </p:cNvSpPr>
          <p:nvPr>
            <p:ph type="title"/>
          </p:nvPr>
        </p:nvSpPr>
        <p:spPr/>
        <p:txBody>
          <a:bodyPr/>
          <a:lstStyle/>
          <a:p>
            <a:r>
              <a:rPr lang="fr-FR" dirty="0"/>
              <a:t>On the Use Cases &amp; </a:t>
            </a:r>
            <a:r>
              <a:rPr lang="fr-FR" dirty="0" err="1"/>
              <a:t>Requirements</a:t>
            </a:r>
            <a:r>
              <a:rPr lang="fr-FR" dirty="0"/>
              <a:t> I-D</a:t>
            </a:r>
          </a:p>
        </p:txBody>
      </p:sp>
      <p:sp>
        <p:nvSpPr>
          <p:cNvPr id="3" name="Espace réservé du texte 2">
            <a:extLst>
              <a:ext uri="{FF2B5EF4-FFF2-40B4-BE49-F238E27FC236}">
                <a16:creationId xmlns:a16="http://schemas.microsoft.com/office/drawing/2014/main" id="{D3C9B073-BFEC-A1D9-1B43-8B098CEFC72C}"/>
              </a:ext>
            </a:extLst>
          </p:cNvPr>
          <p:cNvSpPr>
            <a:spLocks noGrp="1"/>
          </p:cNvSpPr>
          <p:nvPr>
            <p:ph type="body" idx="1"/>
          </p:nvPr>
        </p:nvSpPr>
        <p:spPr/>
        <p:txBody>
          <a:bodyPr/>
          <a:lstStyle/>
          <a:p>
            <a:pPr algn="l">
              <a:buFont typeface="Arial" panose="020B0604020202020204" pitchFamily="34" charset="0"/>
              <a:buChar char="•"/>
            </a:pPr>
            <a:r>
              <a:rPr lang="en-US" sz="1600" b="0" i="0" dirty="0">
                <a:solidFill>
                  <a:srgbClr val="1F2328"/>
                </a:solidFill>
                <a:effectLst/>
                <a:latin typeface="-apple-system"/>
              </a:rPr>
              <a:t>This document paints a picture of some key use cases. It is not intended to be a comprehensive list of all use cases that will ever be applicable. Further, it is not a "proof of necessity" for CATS -- we already have a working group!</a:t>
            </a:r>
          </a:p>
          <a:p>
            <a:pPr algn="l">
              <a:buFont typeface="Arial" panose="020B0604020202020204" pitchFamily="34" charset="0"/>
              <a:buChar char="•"/>
            </a:pPr>
            <a:r>
              <a:rPr lang="en-US" sz="1600" b="0" i="0" dirty="0">
                <a:solidFill>
                  <a:srgbClr val="1F2328"/>
                </a:solidFill>
                <a:effectLst/>
                <a:latin typeface="-apple-system"/>
              </a:rPr>
              <a:t>Our objective should be to get the WG use-case draft ready for a consensus call as "complete", with that call to be held immediately after Bangkok</a:t>
            </a:r>
          </a:p>
          <a:p>
            <a:pPr algn="l">
              <a:buFont typeface="Arial" panose="020B0604020202020204" pitchFamily="34" charset="0"/>
              <a:buChar char="•"/>
            </a:pPr>
            <a:r>
              <a:rPr lang="en-US" sz="1600" b="0" i="0" dirty="0">
                <a:solidFill>
                  <a:srgbClr val="1F2328"/>
                </a:solidFill>
                <a:effectLst/>
                <a:latin typeface="-apple-system"/>
              </a:rPr>
              <a:t>Does the WG want to push for RFC publication, or just tag the I-D as having consensus? </a:t>
            </a:r>
            <a:r>
              <a:rPr lang="en-US" sz="1600" dirty="0">
                <a:solidFill>
                  <a:srgbClr val="1F2328"/>
                </a:solidFill>
                <a:latin typeface="-apple-system"/>
              </a:rPr>
              <a:t>Refer to the IESG statement on </a:t>
            </a:r>
            <a:r>
              <a:rPr lang="en-US" sz="1600" dirty="0">
                <a:solidFill>
                  <a:srgbClr val="1F2328"/>
                </a:solidFill>
                <a:latin typeface="-apple-system"/>
                <a:hlinkClick r:id="rId2"/>
              </a:rPr>
              <a:t>“</a:t>
            </a:r>
            <a:r>
              <a:rPr lang="en-US" sz="1600" dirty="0">
                <a:hlinkClick r:id="rId2"/>
              </a:rPr>
              <a:t>Support Documents in IETF Working Groups</a:t>
            </a:r>
            <a:r>
              <a:rPr lang="en-US" sz="1600" dirty="0"/>
              <a:t>”</a:t>
            </a:r>
            <a:endParaRPr lang="en-US" sz="1200" b="0" i="0" dirty="0">
              <a:solidFill>
                <a:srgbClr val="1F2328"/>
              </a:solidFill>
              <a:effectLst/>
              <a:latin typeface="-apple-system"/>
            </a:endParaRPr>
          </a:p>
          <a:p>
            <a:pPr algn="l">
              <a:buFont typeface="Arial" panose="020B0604020202020204" pitchFamily="34" charset="0"/>
              <a:buChar char="•"/>
            </a:pPr>
            <a:r>
              <a:rPr lang="en-US" sz="1600" b="0" i="0" dirty="0">
                <a:solidFill>
                  <a:srgbClr val="1F2328"/>
                </a:solidFill>
                <a:effectLst/>
                <a:latin typeface="-apple-system"/>
              </a:rPr>
              <a:t>For all other use-case-related I-Ds:</a:t>
            </a:r>
          </a:p>
          <a:p>
            <a:pPr marL="742950" lvl="1" indent="-285750" algn="l">
              <a:buFont typeface="Arial" panose="020B0604020202020204" pitchFamily="34" charset="0"/>
              <a:buChar char="•"/>
            </a:pPr>
            <a:r>
              <a:rPr lang="en-US" sz="1200" b="0" i="0" dirty="0">
                <a:solidFill>
                  <a:srgbClr val="1F2328"/>
                </a:solidFill>
                <a:effectLst/>
                <a:latin typeface="-apple-system"/>
              </a:rPr>
              <a:t>Are they already included in the WG use-case draft? If so, can we "close" the other draft?</a:t>
            </a:r>
          </a:p>
          <a:p>
            <a:pPr marL="742950" lvl="1" indent="-285750" algn="l">
              <a:buFont typeface="Arial" panose="020B0604020202020204" pitchFamily="34" charset="0"/>
              <a:buChar char="•"/>
            </a:pPr>
            <a:r>
              <a:rPr lang="en-US" sz="1200" b="0" i="0" dirty="0">
                <a:solidFill>
                  <a:srgbClr val="1F2328"/>
                </a:solidFill>
                <a:effectLst/>
                <a:latin typeface="-apple-system"/>
              </a:rPr>
              <a:t>Should they be included in the WG use-case draft as main use cases or as "future uses" for the appendix?</a:t>
            </a:r>
          </a:p>
          <a:p>
            <a:endParaRPr lang="fr-FR" sz="1600" dirty="0"/>
          </a:p>
        </p:txBody>
      </p:sp>
      <p:sp>
        <p:nvSpPr>
          <p:cNvPr id="4" name="Espace réservé du numéro de diapositive 3">
            <a:extLst>
              <a:ext uri="{FF2B5EF4-FFF2-40B4-BE49-F238E27FC236}">
                <a16:creationId xmlns:a16="http://schemas.microsoft.com/office/drawing/2014/main" id="{770C20AF-11F7-1E0A-5093-45FD2D41677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402202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DD9445-6B4F-4A0D-A766-2DB1E0270CAC}"/>
              </a:ext>
            </a:extLst>
          </p:cNvPr>
          <p:cNvSpPr>
            <a:spLocks noGrp="1"/>
          </p:cNvSpPr>
          <p:nvPr>
            <p:ph type="title"/>
          </p:nvPr>
        </p:nvSpPr>
        <p:spPr/>
        <p:txBody>
          <a:bodyPr/>
          <a:lstStyle/>
          <a:p>
            <a:r>
              <a:rPr lang="fr-FR" dirty="0"/>
              <a:t>Use Case I-</a:t>
            </a:r>
            <a:r>
              <a:rPr lang="fr-FR" dirty="0" err="1"/>
              <a:t>Ds</a:t>
            </a:r>
            <a:endParaRPr lang="fr-FR" dirty="0"/>
          </a:p>
        </p:txBody>
      </p:sp>
      <p:sp>
        <p:nvSpPr>
          <p:cNvPr id="4" name="Espace réservé du numéro de diapositive 3">
            <a:extLst>
              <a:ext uri="{FF2B5EF4-FFF2-40B4-BE49-F238E27FC236}">
                <a16:creationId xmlns:a16="http://schemas.microsoft.com/office/drawing/2014/main" id="{9AE6C159-2C8D-3518-2EAF-1EED7750B54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6</a:t>
            </a:fld>
            <a:endParaRPr lang="en-US"/>
          </a:p>
        </p:txBody>
      </p:sp>
      <p:pic>
        <p:nvPicPr>
          <p:cNvPr id="6" name="Image 5">
            <a:extLst>
              <a:ext uri="{FF2B5EF4-FFF2-40B4-BE49-F238E27FC236}">
                <a16:creationId xmlns:a16="http://schemas.microsoft.com/office/drawing/2014/main" id="{DBB68BA2-93F5-ACAE-9F71-CE000D577D42}"/>
              </a:ext>
            </a:extLst>
          </p:cNvPr>
          <p:cNvPicPr>
            <a:picLocks noChangeAspect="1"/>
          </p:cNvPicPr>
          <p:nvPr/>
        </p:nvPicPr>
        <p:blipFill>
          <a:blip r:embed="rId2"/>
          <a:stretch>
            <a:fillRect/>
          </a:stretch>
        </p:blipFill>
        <p:spPr>
          <a:xfrm>
            <a:off x="746450" y="1882813"/>
            <a:ext cx="7161068" cy="3200300"/>
          </a:xfrm>
          <a:prstGeom prst="rect">
            <a:avLst/>
          </a:prstGeom>
        </p:spPr>
      </p:pic>
    </p:spTree>
    <p:extLst>
      <p:ext uri="{BB962C8B-B14F-4D97-AF65-F5344CB8AC3E}">
        <p14:creationId xmlns:p14="http://schemas.microsoft.com/office/powerpoint/2010/main" val="857954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1E590-859E-1334-9519-581AE6635E5C}"/>
              </a:ext>
            </a:extLst>
          </p:cNvPr>
          <p:cNvSpPr>
            <a:spLocks noGrp="1"/>
          </p:cNvSpPr>
          <p:nvPr>
            <p:ph type="title"/>
          </p:nvPr>
        </p:nvSpPr>
        <p:spPr/>
        <p:txBody>
          <a:bodyPr/>
          <a:lstStyle/>
          <a:p>
            <a:r>
              <a:rPr lang="fr-FR" dirty="0"/>
              <a:t>Open </a:t>
            </a:r>
            <a:r>
              <a:rPr lang="fr-FR" dirty="0" err="1"/>
              <a:t>Mic</a:t>
            </a:r>
            <a:endParaRPr lang="fr-FR" dirty="0"/>
          </a:p>
        </p:txBody>
      </p:sp>
      <p:sp>
        <p:nvSpPr>
          <p:cNvPr id="3" name="Espace réservé du texte 2">
            <a:extLst>
              <a:ext uri="{FF2B5EF4-FFF2-40B4-BE49-F238E27FC236}">
                <a16:creationId xmlns:a16="http://schemas.microsoft.com/office/drawing/2014/main" id="{48533B04-3590-B6ED-95E0-B031E08FC252}"/>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FFA5248E-D7AA-A1CD-91DF-2B0834763F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4214570103"/>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212</TotalTime>
  <Words>538</Words>
  <Application>Microsoft Office PowerPoint</Application>
  <PresentationFormat>Affichage à l'écran (16:9)</PresentationFormat>
  <Paragraphs>41</Paragraphs>
  <Slides>7</Slides>
  <Notes>2</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7</vt:i4>
      </vt:variant>
    </vt:vector>
  </HeadingPairs>
  <TitlesOfParts>
    <vt:vector size="17" baseType="lpstr">
      <vt:lpstr>-apple-system</vt:lpstr>
      <vt:lpstr>Arial</vt:lpstr>
      <vt:lpstr>Inter</vt:lpstr>
      <vt:lpstr>Montserrat</vt:lpstr>
      <vt:lpstr>Open Sans</vt:lpstr>
      <vt:lpstr>Open Sans Medium</vt:lpstr>
      <vt:lpstr>Open Sans SemiBold</vt:lpstr>
      <vt:lpstr>Roboto</vt:lpstr>
      <vt:lpstr>Material</vt:lpstr>
      <vt:lpstr>IETF Template</vt:lpstr>
      <vt:lpstr>Computing-Aware Traffic Steering (cats) WG Virtual Interim Meeting Focus: Use Cases &amp; Metrics</vt:lpstr>
      <vt:lpstr>Note Well</vt:lpstr>
      <vt:lpstr>Meeting Objectives</vt:lpstr>
      <vt:lpstr>Compact Agenda</vt:lpstr>
      <vt:lpstr>On the Use Cases &amp; Requirements I-D</vt:lpstr>
      <vt:lpstr>Use Case I-Ds</vt:lpstr>
      <vt:lpstr>Open Mic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CATS Interim Chairs Slides</dc:title>
  <dc:creator>BOUCADAIR Mohamed INNOV/NET</dc:creator>
  <cp:lastModifiedBy>BOUCADAIR Mohamed INNOV/NET</cp:lastModifiedBy>
  <cp:revision>13</cp:revision>
  <dcterms:modified xsi:type="dcterms:W3CDTF">2025-01-15T09:12:23Z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1725964093</vt:lpwstr>
  </property>
</Properties>
</file>