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7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2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0068" y="317158"/>
            <a:ext cx="45638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5449" y="1871634"/>
            <a:ext cx="761936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fc-editor.org/info/bcp78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rfc-editor.org/info/bcp5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fc-editor.org/info/bcp25" TargetMode="External"/><Relationship Id="rId5" Type="http://schemas.openxmlformats.org/officeDocument/2006/relationships/hyperlink" Target="https://www.rfc-editor.org/info/bcp9" TargetMode="External"/><Relationship Id="rId10" Type="http://schemas.openxmlformats.org/officeDocument/2006/relationships/hyperlink" Target="https://www.ietf.org/privacy-policy/" TargetMode="External"/><Relationship Id="rId4" Type="http://schemas.openxmlformats.org/officeDocument/2006/relationships/hyperlink" Target="https://www7.ietf.org/contact/ombudsteam/" TargetMode="External"/><Relationship Id="rId9" Type="http://schemas.openxmlformats.org/officeDocument/2006/relationships/hyperlink" Target="https://www.rfc-editor.org/info/bcp7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meeting/agend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etf.org/how/meetings/issues/" TargetMode="External"/><Relationship Id="rId4" Type="http://schemas.openxmlformats.org/officeDocument/2006/relationships/hyperlink" Target="https://www.ietf.org/how/meetings/113/prepar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0666"/>
            <a:ext cx="9144000" cy="4148454"/>
          </a:xfrm>
          <a:custGeom>
            <a:avLst/>
            <a:gdLst/>
            <a:ahLst/>
            <a:cxnLst/>
            <a:rect l="l" t="t" r="r" b="b"/>
            <a:pathLst>
              <a:path w="9144000" h="4148454">
                <a:moveTo>
                  <a:pt x="0" y="4147974"/>
                </a:moveTo>
                <a:lnTo>
                  <a:pt x="9143999" y="4147974"/>
                </a:lnTo>
                <a:lnTo>
                  <a:pt x="9143999" y="0"/>
                </a:lnTo>
                <a:lnTo>
                  <a:pt x="0" y="0"/>
                </a:lnTo>
                <a:lnTo>
                  <a:pt x="0" y="4147974"/>
                </a:lnTo>
                <a:close/>
              </a:path>
            </a:pathLst>
          </a:custGeom>
          <a:solidFill>
            <a:srgbClr val="002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4" y="4147975"/>
            <a:ext cx="9144000" cy="996315"/>
            <a:chOff x="-124" y="4147975"/>
            <a:chExt cx="9144000" cy="996315"/>
          </a:xfrm>
        </p:grpSpPr>
        <p:sp>
          <p:nvSpPr>
            <p:cNvPr id="4" name="object 4"/>
            <p:cNvSpPr/>
            <p:nvPr/>
          </p:nvSpPr>
          <p:spPr>
            <a:xfrm>
              <a:off x="-124" y="4147975"/>
              <a:ext cx="9144000" cy="996315"/>
            </a:xfrm>
            <a:custGeom>
              <a:avLst/>
              <a:gdLst/>
              <a:ahLst/>
              <a:cxnLst/>
              <a:rect l="l" t="t" r="r" b="b"/>
              <a:pathLst>
                <a:path w="9144000" h="996314">
                  <a:moveTo>
                    <a:pt x="9144000" y="995701"/>
                  </a:moveTo>
                  <a:lnTo>
                    <a:pt x="0" y="995701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9957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0438" y="4312261"/>
              <a:ext cx="1256175" cy="6671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2525" y="733425"/>
            <a:ext cx="3720465" cy="100838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IETF</a:t>
            </a:r>
            <a:r>
              <a:rPr sz="3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11</a:t>
            </a:r>
            <a:r>
              <a:rPr lang="en-CA"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36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HTTPAPI</a:t>
            </a:r>
            <a:endParaRPr sz="36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en-CA" sz="2100" spc="195" dirty="0">
                <a:solidFill>
                  <a:srgbClr val="FFFFFF"/>
                </a:solidFill>
              </a:rPr>
              <a:t>08</a:t>
            </a:r>
            <a:r>
              <a:rPr sz="2100" spc="80" dirty="0">
                <a:solidFill>
                  <a:srgbClr val="FFFFFF"/>
                </a:solidFill>
              </a:rPr>
              <a:t> </a:t>
            </a:r>
            <a:r>
              <a:rPr lang="en-CA" sz="2100" spc="215" dirty="0">
                <a:solidFill>
                  <a:srgbClr val="FFFFFF"/>
                </a:solidFill>
              </a:rPr>
              <a:t>Nov</a:t>
            </a:r>
            <a:r>
              <a:rPr sz="2100" spc="85" dirty="0">
                <a:solidFill>
                  <a:srgbClr val="FFFFFF"/>
                </a:solidFill>
              </a:rPr>
              <a:t> </a:t>
            </a:r>
            <a:r>
              <a:rPr sz="2100" spc="150" dirty="0">
                <a:solidFill>
                  <a:srgbClr val="FFFFFF"/>
                </a:solidFill>
              </a:rPr>
              <a:t>2022</a:t>
            </a:r>
            <a:endParaRPr sz="2100" dirty="0"/>
          </a:p>
        </p:txBody>
      </p:sp>
      <p:sp>
        <p:nvSpPr>
          <p:cNvPr id="7" name="object 7"/>
          <p:cNvSpPr txBox="1"/>
          <p:nvPr/>
        </p:nvSpPr>
        <p:spPr>
          <a:xfrm>
            <a:off x="492525" y="2043507"/>
            <a:ext cx="4048760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spc="185" dirty="0">
                <a:solidFill>
                  <a:srgbClr val="FFFFFF"/>
                </a:solidFill>
                <a:latin typeface="Calibri"/>
                <a:cs typeface="Calibri"/>
              </a:rPr>
              <a:t>Darrel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Calibri"/>
                <a:cs typeface="Calibri"/>
              </a:rPr>
              <a:t>Miller,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60" dirty="0">
                <a:solidFill>
                  <a:srgbClr val="FFFFFF"/>
                </a:solidFill>
                <a:latin typeface="Calibri"/>
                <a:cs typeface="Calibri"/>
              </a:rPr>
              <a:t>Rich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20" dirty="0">
                <a:solidFill>
                  <a:srgbClr val="FFFFFF"/>
                </a:solidFill>
                <a:latin typeface="Calibri"/>
                <a:cs typeface="Calibri"/>
              </a:rPr>
              <a:t>Salz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5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04" dirty="0">
                <a:solidFill>
                  <a:srgbClr val="FFFFFF"/>
                </a:solidFill>
                <a:latin typeface="Calibri"/>
                <a:cs typeface="Calibri"/>
              </a:rPr>
              <a:t>Chairs Mark</a:t>
            </a:r>
            <a:r>
              <a:rPr sz="21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70" dirty="0">
                <a:solidFill>
                  <a:srgbClr val="FFFFFF"/>
                </a:solidFill>
                <a:latin typeface="Calibri"/>
                <a:cs typeface="Calibri"/>
              </a:rPr>
              <a:t>Nottingham</a:t>
            </a:r>
            <a:r>
              <a:rPr sz="21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5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90" dirty="0">
                <a:solidFill>
                  <a:srgbClr val="FFFFFF"/>
                </a:solidFill>
                <a:latin typeface="Calibri"/>
                <a:cs typeface="Calibri"/>
              </a:rPr>
              <a:t>Secretary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675" y="4389279"/>
            <a:ext cx="2472690" cy="57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spc="105" dirty="0">
                <a:latin typeface="Calibri"/>
                <a:cs typeface="Calibri"/>
              </a:rPr>
              <a:t>Internet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45" dirty="0">
                <a:latin typeface="Calibri"/>
                <a:cs typeface="Calibri"/>
              </a:rPr>
              <a:t>Engineering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14" dirty="0">
                <a:latin typeface="Calibri"/>
                <a:cs typeface="Calibri"/>
              </a:rPr>
              <a:t>Task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05" dirty="0">
                <a:latin typeface="Calibri"/>
                <a:cs typeface="Calibri"/>
              </a:rPr>
              <a:t>Force</a:t>
            </a:r>
            <a:endParaRPr sz="1200">
              <a:latin typeface="Calibri"/>
              <a:cs typeface="Calibri"/>
            </a:endParaRPr>
          </a:p>
          <a:p>
            <a:pPr marL="12700" marR="569595">
              <a:lnSpc>
                <a:spcPts val="1430"/>
              </a:lnSpc>
              <a:spcBef>
                <a:spcPts val="45"/>
              </a:spcBef>
            </a:pPr>
            <a:r>
              <a:rPr sz="1200" dirty="0">
                <a:latin typeface="Calibri"/>
                <a:cs typeface="Calibri"/>
              </a:rPr>
              <a:t>©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95" dirty="0">
                <a:latin typeface="Calibri"/>
                <a:cs typeface="Calibri"/>
              </a:rPr>
              <a:t>2022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145" dirty="0">
                <a:latin typeface="Calibri"/>
                <a:cs typeface="Calibri"/>
              </a:rPr>
              <a:t>IETF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90" dirty="0">
                <a:latin typeface="Calibri"/>
                <a:cs typeface="Calibri"/>
              </a:rPr>
              <a:t>Trust </a:t>
            </a:r>
            <a:r>
              <a:rPr sz="1200" spc="130" dirty="0">
                <a:latin typeface="Calibri"/>
                <a:cs typeface="Calibri"/>
              </a:rPr>
              <a:t>Production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130" dirty="0">
                <a:latin typeface="Calibri"/>
                <a:cs typeface="Calibri"/>
              </a:rPr>
              <a:t>by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110" dirty="0">
                <a:latin typeface="Calibri"/>
                <a:cs typeface="Calibri"/>
              </a:rPr>
              <a:t>Meetecho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525" y="3253733"/>
            <a:ext cx="4563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5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229" dirty="0">
                <a:solidFill>
                  <a:srgbClr val="FF0000"/>
                </a:solidFill>
                <a:latin typeface="Calibri"/>
                <a:cs typeface="Calibri"/>
              </a:rPr>
              <a:t>session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15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310" dirty="0">
                <a:solidFill>
                  <a:srgbClr val="FF0000"/>
                </a:solidFill>
                <a:latin typeface="Calibri"/>
                <a:cs typeface="Calibri"/>
              </a:rPr>
              <a:t>being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229" dirty="0">
                <a:solidFill>
                  <a:srgbClr val="FF0000"/>
                </a:solidFill>
                <a:latin typeface="Calibri"/>
                <a:cs typeface="Calibri"/>
              </a:rPr>
              <a:t>recorded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72200" y="3047025"/>
            <a:ext cx="2882605" cy="1016000"/>
          </a:xfrm>
          <a:custGeom>
            <a:avLst/>
            <a:gdLst/>
            <a:ahLst/>
            <a:cxnLst/>
            <a:rect l="l" t="t" r="r" b="b"/>
            <a:pathLst>
              <a:path w="2008504" h="1016000">
                <a:moveTo>
                  <a:pt x="2008499" y="1015499"/>
                </a:moveTo>
                <a:lnTo>
                  <a:pt x="0" y="1015499"/>
                </a:lnTo>
                <a:lnTo>
                  <a:pt x="0" y="0"/>
                </a:lnTo>
                <a:lnTo>
                  <a:pt x="2008499" y="0"/>
                </a:lnTo>
                <a:lnTo>
                  <a:pt x="2008499" y="1015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72200" y="3047025"/>
            <a:ext cx="2882605" cy="264816"/>
          </a:xfrm>
          <a:prstGeom prst="rect">
            <a:avLst/>
          </a:prstGeom>
          <a:ln w="9524">
            <a:solidFill>
              <a:srgbClr val="A7A7A7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628650" marR="426084" indent="-194945">
              <a:lnSpc>
                <a:spcPct val="100000"/>
              </a:lnSpc>
              <a:spcBef>
                <a:spcPts val="625"/>
              </a:spcBef>
            </a:pPr>
            <a:r>
              <a:rPr sz="1200" spc="145" dirty="0">
                <a:latin typeface="Calibri"/>
                <a:cs typeface="Calibri"/>
              </a:rPr>
              <a:t>IETF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100" dirty="0">
                <a:latin typeface="Calibri"/>
                <a:cs typeface="Calibri"/>
              </a:rPr>
              <a:t>11</a:t>
            </a:r>
            <a:r>
              <a:rPr lang="en-CA" sz="1200" spc="-100" dirty="0">
                <a:latin typeface="Calibri"/>
                <a:cs typeface="Calibri"/>
              </a:rPr>
              <a:t>5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lang="en-CA" sz="1200" spc="120" dirty="0">
                <a:latin typeface="Calibri"/>
                <a:cs typeface="Calibri"/>
              </a:rPr>
              <a:t>London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25" dirty="0">
                <a:latin typeface="Calibri"/>
                <a:cs typeface="Calibri"/>
              </a:rPr>
              <a:t>hosted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05" dirty="0">
                <a:latin typeface="Calibri"/>
                <a:cs typeface="Calibri"/>
              </a:rPr>
              <a:t>by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02617" y="4798517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737373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2" name="Picture 2" descr="Cisco">
            <a:extLst>
              <a:ext uri="{FF2B5EF4-FFF2-40B4-BE49-F238E27FC236}">
                <a16:creationId xmlns:a16="http://schemas.microsoft.com/office/drawing/2014/main" id="{CDD40762-030C-1BD0-EEEF-72DCD5243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533" y="3337576"/>
            <a:ext cx="1276913" cy="67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49"/>
            <a:ext cx="9144000" cy="4478655"/>
            <a:chOff x="0" y="656349"/>
            <a:chExt cx="9144000" cy="4478655"/>
          </a:xfrm>
        </p:grpSpPr>
        <p:sp>
          <p:nvSpPr>
            <p:cNvPr id="3" name="object 3"/>
            <p:cNvSpPr/>
            <p:nvPr/>
          </p:nvSpPr>
          <p:spPr>
            <a:xfrm>
              <a:off x="0" y="765024"/>
              <a:ext cx="9144000" cy="4370070"/>
            </a:xfrm>
            <a:custGeom>
              <a:avLst/>
              <a:gdLst/>
              <a:ahLst/>
              <a:cxnLst/>
              <a:rect l="l" t="t" r="r" b="b"/>
              <a:pathLst>
                <a:path w="9144000" h="4370070">
                  <a:moveTo>
                    <a:pt x="0" y="4369675"/>
                  </a:moveTo>
                  <a:lnTo>
                    <a:pt x="9143999" y="4369675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6967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49"/>
              <a:ext cx="9143999" cy="108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2624" y="4520234"/>
              <a:ext cx="830437" cy="4745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950" y="146558"/>
            <a:ext cx="140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Note</a:t>
            </a:r>
            <a:r>
              <a:rPr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Well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1814" y="771295"/>
            <a:ext cx="8428355" cy="4184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marR="92075">
              <a:lnSpc>
                <a:spcPct val="112500"/>
              </a:lnSpc>
              <a:spcBef>
                <a:spcPts val="100"/>
              </a:spcBef>
            </a:pP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This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reminder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policies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effect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on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various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topics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such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patents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code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conduct.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It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only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meant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point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in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right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direction.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Exceptions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45" dirty="0">
                <a:solidFill>
                  <a:srgbClr val="434343"/>
                </a:solidFill>
                <a:latin typeface="Calibri"/>
                <a:cs typeface="Calibri"/>
              </a:rPr>
              <a:t>may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apply.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IETF's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patent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policy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deﬁnition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an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"contribution"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and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"participation"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are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set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forth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95" dirty="0">
                <a:solidFill>
                  <a:srgbClr val="434343"/>
                </a:solidFill>
                <a:latin typeface="Calibri"/>
                <a:cs typeface="Calibri"/>
              </a:rPr>
              <a:t>BCP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34343"/>
                </a:solidFill>
                <a:latin typeface="Calibri"/>
                <a:cs typeface="Calibri"/>
              </a:rPr>
              <a:t>79;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please</a:t>
            </a:r>
            <a:r>
              <a:rPr sz="1000" spc="6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read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it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carefully.</a:t>
            </a:r>
            <a:endParaRPr sz="100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  <a:spcBef>
                <a:spcPts val="750"/>
              </a:spcBef>
            </a:pP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3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3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reminder: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750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45" dirty="0">
                <a:solidFill>
                  <a:srgbClr val="434343"/>
                </a:solidFill>
                <a:latin typeface="Calibri"/>
                <a:cs typeface="Calibri"/>
              </a:rPr>
              <a:t>By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participating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IETF,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agree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follow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processes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0" dirty="0">
                <a:solidFill>
                  <a:srgbClr val="434343"/>
                </a:solidFill>
                <a:latin typeface="Calibri"/>
                <a:cs typeface="Calibri"/>
              </a:rPr>
              <a:t>policies.</a:t>
            </a:r>
            <a:endParaRPr sz="1000">
              <a:latin typeface="Calibri"/>
              <a:cs typeface="Calibri"/>
            </a:endParaRPr>
          </a:p>
          <a:p>
            <a:pPr marL="792480" marR="96520" indent="-305435">
              <a:lnSpc>
                <a:spcPct val="114599"/>
              </a:lnSpc>
              <a:spcBef>
                <a:spcPts val="175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dirty="0">
                <a:solidFill>
                  <a:srgbClr val="434343"/>
                </a:solidFill>
                <a:latin typeface="Calibri"/>
                <a:cs typeface="Calibri"/>
              </a:rPr>
              <a:t>If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are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aware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any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contribution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covered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by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patents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patent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applications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are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owned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controlled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by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your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sponsor,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40" dirty="0">
                <a:solidFill>
                  <a:srgbClr val="434343"/>
                </a:solidFill>
                <a:latin typeface="Calibri"/>
                <a:cs typeface="Calibri"/>
              </a:rPr>
              <a:t>must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disclose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0" dirty="0">
                <a:solidFill>
                  <a:srgbClr val="434343"/>
                </a:solidFill>
                <a:latin typeface="Calibri"/>
                <a:cs typeface="Calibri"/>
              </a:rPr>
              <a:t>fact,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not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participate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discussion.</a:t>
            </a:r>
            <a:endParaRPr sz="1000">
              <a:latin typeface="Calibri"/>
              <a:cs typeface="Calibri"/>
            </a:endParaRPr>
          </a:p>
          <a:p>
            <a:pPr marL="792480" marR="5080" indent="-305435">
              <a:lnSpc>
                <a:spcPct val="114599"/>
              </a:lnSpc>
              <a:spcBef>
                <a:spcPts val="175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participant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attendee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any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activity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acknowledge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written,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audio,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video,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photographic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records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meetings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45" dirty="0">
                <a:solidFill>
                  <a:srgbClr val="434343"/>
                </a:solidFill>
                <a:latin typeface="Calibri"/>
                <a:cs typeface="Calibri"/>
              </a:rPr>
              <a:t>may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be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55" dirty="0">
                <a:solidFill>
                  <a:srgbClr val="434343"/>
                </a:solidFill>
                <a:latin typeface="Calibri"/>
                <a:cs typeface="Calibri"/>
              </a:rPr>
              <a:t>made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public.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350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Personal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information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provide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will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be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handled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accordance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with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Privacy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Statement.</a:t>
            </a:r>
            <a:endParaRPr sz="1000">
              <a:latin typeface="Calibri"/>
              <a:cs typeface="Calibri"/>
            </a:endParaRPr>
          </a:p>
          <a:p>
            <a:pPr marL="792480" marR="254635" indent="-305435">
              <a:lnSpc>
                <a:spcPct val="114599"/>
              </a:lnSpc>
              <a:spcBef>
                <a:spcPts val="200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participant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attendee,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agree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work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respectfully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with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other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participants;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please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contact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ombudsteam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(</a:t>
            </a:r>
            <a:r>
              <a:rPr sz="1000" spc="70" dirty="0">
                <a:solidFill>
                  <a:srgbClr val="4FC3F6"/>
                </a:solidFill>
                <a:latin typeface="Calibri"/>
                <a:cs typeface="Calibri"/>
                <a:hlinkClick r:id="rId4"/>
              </a:rPr>
              <a:t>https://www.ietf.org/contact/ombudsteam/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)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34343"/>
                </a:solidFill>
                <a:latin typeface="Calibri"/>
                <a:cs typeface="Calibri"/>
              </a:rPr>
              <a:t>if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have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questions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concerns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about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this.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4343"/>
              </a:buClr>
              <a:buFont typeface="Arial"/>
              <a:buChar char="●"/>
            </a:pPr>
            <a:endParaRPr sz="125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</a:pP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Deﬁnitive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information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documents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listed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below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other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BCPs.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For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advice,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please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talk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60" dirty="0">
                <a:solidFill>
                  <a:srgbClr val="434343"/>
                </a:solidFill>
                <a:latin typeface="Calibri"/>
                <a:cs typeface="Calibri"/>
              </a:rPr>
              <a:t>WG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chairs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ADs: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60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5"/>
              </a:rPr>
              <a:t>BCP</a:t>
            </a:r>
            <a:r>
              <a:rPr sz="1000" spc="50" dirty="0">
                <a:solidFill>
                  <a:srgbClr val="4FC3F6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000" spc="100" dirty="0">
                <a:solidFill>
                  <a:srgbClr val="4FC3F6"/>
                </a:solidFill>
                <a:latin typeface="Calibri"/>
                <a:cs typeface="Calibri"/>
                <a:hlinkClick r:id="rId5"/>
              </a:rPr>
              <a:t>9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(Internet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Standards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Process)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BCP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1000" spc="5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25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(Working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Group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processes)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BCP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1000" spc="5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25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(Anti-</a:t>
            </a:r>
            <a:r>
              <a:rPr sz="1000" spc="114" dirty="0">
                <a:solidFill>
                  <a:srgbClr val="434343"/>
                </a:solidFill>
                <a:latin typeface="Calibri"/>
                <a:cs typeface="Calibri"/>
              </a:rPr>
              <a:t>Harassment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Procedures)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7"/>
              </a:rPr>
              <a:t>BCP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  <a:hlinkClick r:id="rId7"/>
              </a:rPr>
              <a:t> </a:t>
            </a:r>
            <a:r>
              <a:rPr sz="1000" spc="105" dirty="0">
                <a:solidFill>
                  <a:srgbClr val="4FC3F6"/>
                </a:solidFill>
                <a:latin typeface="Calibri"/>
                <a:cs typeface="Calibri"/>
                <a:hlinkClick r:id="rId7"/>
              </a:rPr>
              <a:t>54</a:t>
            </a:r>
            <a:r>
              <a:rPr sz="1000" spc="35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(Code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Conduct)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8"/>
              </a:rPr>
              <a:t>BCP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  <a:hlinkClick r:id="rId8"/>
              </a:rPr>
              <a:t> </a:t>
            </a:r>
            <a:r>
              <a:rPr sz="1000" spc="90" dirty="0">
                <a:solidFill>
                  <a:srgbClr val="4FC3F6"/>
                </a:solidFill>
                <a:latin typeface="Calibri"/>
                <a:cs typeface="Calibri"/>
                <a:hlinkClick r:id="rId8"/>
              </a:rPr>
              <a:t>78</a:t>
            </a:r>
            <a:r>
              <a:rPr sz="1000" spc="35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(Copyright)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9"/>
              </a:rPr>
              <a:t>BCP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  <a:hlinkClick r:id="rId9"/>
              </a:rPr>
              <a:t> </a:t>
            </a:r>
            <a:r>
              <a:rPr sz="1000" spc="90" dirty="0">
                <a:solidFill>
                  <a:srgbClr val="4FC3F6"/>
                </a:solidFill>
                <a:latin typeface="Calibri"/>
                <a:cs typeface="Calibri"/>
                <a:hlinkClick r:id="rId9"/>
              </a:rPr>
              <a:t>79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(Patents,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Participation)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60" dirty="0">
                <a:solidFill>
                  <a:srgbClr val="4FC3F6"/>
                </a:solidFill>
                <a:latin typeface="Calibri"/>
                <a:cs typeface="Calibri"/>
                <a:hlinkClick r:id="rId10"/>
              </a:rPr>
              <a:t>https://www.ietf.org/privacy-</a:t>
            </a:r>
            <a:r>
              <a:rPr sz="1000" spc="70" dirty="0">
                <a:solidFill>
                  <a:srgbClr val="4FC3F6"/>
                </a:solidFill>
                <a:latin typeface="Calibri"/>
                <a:cs typeface="Calibri"/>
                <a:hlinkClick r:id="rId10"/>
              </a:rPr>
              <a:t>policy/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(Privacy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Policy)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800" spc="45" dirty="0">
                <a:solidFill>
                  <a:srgbClr val="737373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85999"/>
            <a:ext cx="9144000" cy="3457575"/>
            <a:chOff x="0" y="1685999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0" y="1794600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0" y="3348899"/>
                  </a:moveTo>
                  <a:lnTo>
                    <a:pt x="9143999" y="33488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33488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5999"/>
              <a:ext cx="9143999" cy="1086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44925" y="837262"/>
            <a:ext cx="4626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IETF</a:t>
            </a:r>
            <a:r>
              <a:rPr sz="36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11</a:t>
            </a:r>
            <a:r>
              <a:rPr lang="en-CA"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36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Meeting</a:t>
            </a:r>
            <a:r>
              <a:rPr sz="36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Tips</a:t>
            </a:r>
            <a:endParaRPr sz="36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425" y="1815637"/>
            <a:ext cx="6631940" cy="25781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b="1" spc="150" dirty="0">
                <a:latin typeface="Calibri"/>
                <a:cs typeface="Calibri"/>
              </a:rPr>
              <a:t>In-</a:t>
            </a:r>
            <a:r>
              <a:rPr sz="1600" b="1" spc="195" dirty="0">
                <a:latin typeface="Calibri"/>
                <a:cs typeface="Calibri"/>
              </a:rPr>
              <a:t>person</a:t>
            </a:r>
            <a:r>
              <a:rPr sz="1600" b="1" spc="120" dirty="0">
                <a:latin typeface="Calibri"/>
                <a:cs typeface="Calibri"/>
              </a:rPr>
              <a:t> </a:t>
            </a:r>
            <a:r>
              <a:rPr sz="1600" b="1" spc="170" dirty="0">
                <a:latin typeface="Calibri"/>
                <a:cs typeface="Calibri"/>
              </a:rPr>
              <a:t>participants</a:t>
            </a:r>
            <a:endParaRPr sz="1600">
              <a:latin typeface="Calibri"/>
              <a:cs typeface="Calibri"/>
            </a:endParaRPr>
          </a:p>
          <a:p>
            <a:pPr marL="469900" marR="5080" indent="-351790">
              <a:lnSpc>
                <a:spcPct val="109400"/>
              </a:lnSpc>
              <a:spcBef>
                <a:spcPts val="3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65" dirty="0">
                <a:latin typeface="Calibri"/>
                <a:cs typeface="Calibri"/>
              </a:rPr>
              <a:t>Make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sure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to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200" dirty="0">
                <a:latin typeface="Calibri"/>
                <a:cs typeface="Calibri"/>
              </a:rPr>
              <a:t>sign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into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5" dirty="0">
                <a:latin typeface="Calibri"/>
                <a:cs typeface="Calibri"/>
              </a:rPr>
              <a:t>session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204" dirty="0">
                <a:latin typeface="Calibri"/>
                <a:cs typeface="Calibri"/>
              </a:rPr>
              <a:t>using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Meetecho </a:t>
            </a:r>
            <a:r>
              <a:rPr sz="1600" spc="135" dirty="0">
                <a:latin typeface="Calibri"/>
                <a:cs typeface="Calibri"/>
              </a:rPr>
              <a:t>(usually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“onsite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75" dirty="0">
                <a:latin typeface="Calibri"/>
                <a:cs typeface="Calibri"/>
              </a:rPr>
              <a:t>tool”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client)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from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55" dirty="0">
                <a:latin typeface="Calibri"/>
                <a:cs typeface="Calibri"/>
              </a:rPr>
              <a:t>Datatracker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210" dirty="0">
                <a:latin typeface="Calibri"/>
                <a:cs typeface="Calibri"/>
              </a:rPr>
              <a:t>agenda</a:t>
            </a:r>
            <a:endParaRPr sz="1600">
              <a:latin typeface="Calibri"/>
              <a:cs typeface="Calibri"/>
            </a:endParaRPr>
          </a:p>
          <a:p>
            <a:pPr marL="469900" indent="-351790">
              <a:lnSpc>
                <a:spcPct val="100000"/>
              </a:lnSpc>
              <a:spcBef>
                <a:spcPts val="18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85" dirty="0">
                <a:latin typeface="Calibri"/>
                <a:cs typeface="Calibri"/>
              </a:rPr>
              <a:t>Use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60" dirty="0">
                <a:latin typeface="Calibri"/>
                <a:cs typeface="Calibri"/>
              </a:rPr>
              <a:t>Meetecho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to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join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229" dirty="0">
                <a:latin typeface="Calibri"/>
                <a:cs typeface="Calibri"/>
              </a:rPr>
              <a:t>mic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95" dirty="0">
                <a:latin typeface="Calibri"/>
                <a:cs typeface="Calibri"/>
              </a:rPr>
              <a:t>queue</a:t>
            </a:r>
            <a:endParaRPr sz="1600">
              <a:latin typeface="Calibri"/>
              <a:cs typeface="Calibri"/>
            </a:endParaRPr>
          </a:p>
          <a:p>
            <a:pPr marL="469900" indent="-351790">
              <a:lnSpc>
                <a:spcPct val="100000"/>
              </a:lnSpc>
              <a:spcBef>
                <a:spcPts val="18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i="1" spc="225" dirty="0">
                <a:latin typeface="Calibri"/>
                <a:cs typeface="Calibri"/>
              </a:rPr>
              <a:t>Keep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95" dirty="0">
                <a:latin typeface="Calibri"/>
                <a:cs typeface="Calibri"/>
              </a:rPr>
              <a:t>audio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254" dirty="0">
                <a:latin typeface="Calibri"/>
                <a:cs typeface="Calibri"/>
              </a:rPr>
              <a:t>and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65" dirty="0">
                <a:latin typeface="Calibri"/>
                <a:cs typeface="Calibri"/>
              </a:rPr>
              <a:t>video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100" dirty="0">
                <a:latin typeface="Calibri"/>
                <a:cs typeface="Calibri"/>
              </a:rPr>
              <a:t>off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55" dirty="0">
                <a:latin typeface="Calibri"/>
                <a:cs typeface="Calibri"/>
              </a:rPr>
              <a:t>if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80" dirty="0">
                <a:latin typeface="Calibri"/>
                <a:cs typeface="Calibri"/>
              </a:rPr>
              <a:t>not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200" dirty="0">
                <a:latin typeface="Calibri"/>
                <a:cs typeface="Calibri"/>
              </a:rPr>
              <a:t>using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190" dirty="0">
                <a:latin typeface="Calibri"/>
                <a:cs typeface="Calibri"/>
              </a:rPr>
              <a:t>the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50" dirty="0">
                <a:latin typeface="Calibri"/>
                <a:cs typeface="Calibri"/>
              </a:rPr>
              <a:t>onsite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140" dirty="0">
                <a:latin typeface="Calibri"/>
                <a:cs typeface="Calibri"/>
              </a:rPr>
              <a:t>version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spc="220" dirty="0">
                <a:latin typeface="Calibri"/>
                <a:cs typeface="Calibri"/>
              </a:rPr>
              <a:t>Remote</a:t>
            </a:r>
            <a:r>
              <a:rPr sz="1600" b="1" spc="105" dirty="0">
                <a:latin typeface="Calibri"/>
                <a:cs typeface="Calibri"/>
              </a:rPr>
              <a:t> </a:t>
            </a:r>
            <a:r>
              <a:rPr sz="1600" b="1" spc="170" dirty="0">
                <a:latin typeface="Calibri"/>
                <a:cs typeface="Calibri"/>
              </a:rPr>
              <a:t>participants</a:t>
            </a:r>
            <a:endParaRPr sz="1600">
              <a:latin typeface="Calibri"/>
              <a:cs typeface="Calibri"/>
            </a:endParaRPr>
          </a:p>
          <a:p>
            <a:pPr marL="469900" marR="723265" indent="-351790">
              <a:lnSpc>
                <a:spcPct val="109400"/>
              </a:lnSpc>
              <a:spcBef>
                <a:spcPts val="3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65" dirty="0">
                <a:latin typeface="Calibri"/>
                <a:cs typeface="Calibri"/>
              </a:rPr>
              <a:t>Make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sure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45" dirty="0">
                <a:latin typeface="Calibri"/>
                <a:cs typeface="Calibri"/>
              </a:rPr>
              <a:t>your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audio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220" dirty="0">
                <a:latin typeface="Calibri"/>
                <a:cs typeface="Calibri"/>
              </a:rPr>
              <a:t>and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video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30" dirty="0">
                <a:latin typeface="Calibri"/>
                <a:cs typeface="Calibri"/>
              </a:rPr>
              <a:t>are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85" dirty="0">
                <a:latin typeface="Calibri"/>
                <a:cs typeface="Calibri"/>
              </a:rPr>
              <a:t>off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60" dirty="0">
                <a:latin typeface="Calibri"/>
                <a:cs typeface="Calibri"/>
              </a:rPr>
              <a:t>unless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65" dirty="0">
                <a:latin typeface="Calibri"/>
                <a:cs typeface="Calibri"/>
              </a:rPr>
              <a:t>you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are </a:t>
            </a:r>
            <a:r>
              <a:rPr sz="1600" spc="170" dirty="0">
                <a:latin typeface="Calibri"/>
                <a:cs typeface="Calibri"/>
              </a:rPr>
              <a:t>chairing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14" dirty="0">
                <a:latin typeface="Calibri"/>
                <a:cs typeface="Calibri"/>
              </a:rPr>
              <a:t>or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presenting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95" dirty="0">
                <a:latin typeface="Calibri"/>
                <a:cs typeface="Calibri"/>
              </a:rPr>
              <a:t>during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a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45" dirty="0">
                <a:latin typeface="Calibri"/>
                <a:cs typeface="Calibri"/>
              </a:rPr>
              <a:t>session</a:t>
            </a:r>
            <a:endParaRPr sz="1600">
              <a:latin typeface="Calibri"/>
              <a:cs typeface="Calibri"/>
            </a:endParaRPr>
          </a:p>
          <a:p>
            <a:pPr marL="469900" indent="-351790">
              <a:lnSpc>
                <a:spcPct val="100000"/>
              </a:lnSpc>
              <a:spcBef>
                <a:spcPts val="18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85" dirty="0">
                <a:latin typeface="Calibri"/>
                <a:cs typeface="Calibri"/>
              </a:rPr>
              <a:t>Use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of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a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headset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00" dirty="0">
                <a:latin typeface="Calibri"/>
                <a:cs typeface="Calibri"/>
              </a:rPr>
              <a:t>is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5" dirty="0">
                <a:latin typeface="Calibri"/>
                <a:cs typeface="Calibri"/>
              </a:rPr>
              <a:t>strongly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210" dirty="0">
                <a:latin typeface="Calibri"/>
                <a:cs typeface="Calibri"/>
              </a:rPr>
              <a:t>recommended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02449" y="4798517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737373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This</a:t>
            </a:r>
            <a:r>
              <a:rPr spc="95" dirty="0"/>
              <a:t> </a:t>
            </a:r>
            <a:r>
              <a:rPr spc="229" dirty="0"/>
              <a:t>session</a:t>
            </a:r>
            <a:r>
              <a:rPr spc="95" dirty="0"/>
              <a:t> </a:t>
            </a:r>
            <a:r>
              <a:rPr spc="155" dirty="0"/>
              <a:t>is</a:t>
            </a:r>
            <a:r>
              <a:rPr spc="95" dirty="0"/>
              <a:t> </a:t>
            </a:r>
            <a:r>
              <a:rPr spc="310" dirty="0"/>
              <a:t>being</a:t>
            </a:r>
            <a:r>
              <a:rPr spc="95" dirty="0"/>
              <a:t> </a:t>
            </a:r>
            <a:r>
              <a:rPr spc="229" dirty="0"/>
              <a:t>recorded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527724" y="2519677"/>
            <a:ext cx="2616835" cy="678180"/>
            <a:chOff x="6527724" y="2519677"/>
            <a:chExt cx="2616835" cy="6781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9541" y="2519677"/>
              <a:ext cx="2594458" cy="678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7250" y="2533089"/>
              <a:ext cx="2464549" cy="5446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532487" y="2528327"/>
              <a:ext cx="2474595" cy="554355"/>
            </a:xfrm>
            <a:custGeom>
              <a:avLst/>
              <a:gdLst/>
              <a:ahLst/>
              <a:cxnLst/>
              <a:rect l="l" t="t" r="r" b="b"/>
              <a:pathLst>
                <a:path w="2474595" h="554355">
                  <a:moveTo>
                    <a:pt x="0" y="0"/>
                  </a:moveTo>
                  <a:lnTo>
                    <a:pt x="2474074" y="0"/>
                  </a:lnTo>
                  <a:lnTo>
                    <a:pt x="2474074" y="554175"/>
                  </a:lnTo>
                  <a:lnTo>
                    <a:pt x="0" y="55417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353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92531"/>
            <a:ext cx="9144000" cy="3457575"/>
            <a:chOff x="0" y="1685999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0" y="1794600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0" y="3348899"/>
                  </a:moveTo>
                  <a:lnTo>
                    <a:pt x="9143999" y="33488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33488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5999"/>
              <a:ext cx="9143999" cy="108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5" y="475312"/>
            <a:ext cx="79894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Resources</a:t>
            </a:r>
            <a:r>
              <a:rPr sz="360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36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IETF</a:t>
            </a:r>
            <a:r>
              <a:rPr sz="36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11</a:t>
            </a:r>
            <a:r>
              <a:rPr lang="en-CA"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5 London</a:t>
            </a:r>
            <a:endParaRPr sz="36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245" dirty="0"/>
              <a:t>Agenda</a:t>
            </a:r>
          </a:p>
          <a:p>
            <a:pPr marL="379095">
              <a:lnSpc>
                <a:spcPct val="100000"/>
              </a:lnSpc>
              <a:spcBef>
                <a:spcPts val="240"/>
              </a:spcBef>
            </a:pPr>
            <a:r>
              <a:rPr u="heavy" spc="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</a:t>
            </a:r>
            <a:r>
              <a:rPr u="heavy" spc="1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 </a:t>
            </a:r>
            <a:r>
              <a:rPr i="1" u="heavy" spc="1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/</a:t>
            </a:r>
            <a:r>
              <a:rPr u="heavy" spc="1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datatracker.ietf.org/meeting/agenda</a:t>
            </a:r>
          </a:p>
          <a:p>
            <a:pPr marL="379095" indent="-367030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185" dirty="0"/>
              <a:t>Meetecho</a:t>
            </a:r>
            <a:r>
              <a:rPr spc="70" dirty="0"/>
              <a:t> </a:t>
            </a:r>
            <a:r>
              <a:rPr spc="245" dirty="0"/>
              <a:t>and</a:t>
            </a:r>
            <a:r>
              <a:rPr spc="70" dirty="0"/>
              <a:t> </a:t>
            </a:r>
            <a:r>
              <a:rPr spc="165" dirty="0"/>
              <a:t>other</a:t>
            </a:r>
            <a:r>
              <a:rPr spc="70" dirty="0"/>
              <a:t> </a:t>
            </a:r>
            <a:r>
              <a:rPr spc="140" dirty="0"/>
              <a:t>information:</a:t>
            </a:r>
          </a:p>
          <a:p>
            <a:pPr marL="379095">
              <a:lnSpc>
                <a:spcPct val="100000"/>
              </a:lnSpc>
              <a:spcBef>
                <a:spcPts val="240"/>
              </a:spcBef>
            </a:pPr>
            <a:r>
              <a:rPr u="heavy" spc="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https:</a:t>
            </a:r>
            <a:r>
              <a:rPr u="heavy" spc="1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 </a:t>
            </a:r>
            <a:r>
              <a:rPr i="1"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/</a:t>
            </a:r>
            <a:r>
              <a:rPr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www.ietf.org/how/meetings/11</a:t>
            </a:r>
            <a:r>
              <a:rPr lang="en-CA"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5</a:t>
            </a:r>
            <a:r>
              <a:rPr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/preparation</a:t>
            </a:r>
          </a:p>
          <a:p>
            <a:pPr marL="379095" marR="5080" indent="-367030">
              <a:lnSpc>
                <a:spcPct val="1111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75" dirty="0"/>
              <a:t>If</a:t>
            </a:r>
            <a:r>
              <a:rPr spc="70" dirty="0"/>
              <a:t> </a:t>
            </a:r>
            <a:r>
              <a:rPr spc="185" dirty="0"/>
              <a:t>you</a:t>
            </a:r>
            <a:r>
              <a:rPr spc="70" dirty="0"/>
              <a:t> </a:t>
            </a:r>
            <a:r>
              <a:rPr spc="229" dirty="0"/>
              <a:t>need</a:t>
            </a:r>
            <a:r>
              <a:rPr spc="75" dirty="0"/>
              <a:t> </a:t>
            </a:r>
            <a:r>
              <a:rPr spc="180" dirty="0"/>
              <a:t>technical</a:t>
            </a:r>
            <a:r>
              <a:rPr spc="70" dirty="0"/>
              <a:t> </a:t>
            </a:r>
            <a:r>
              <a:rPr spc="155" dirty="0"/>
              <a:t>assistance,</a:t>
            </a:r>
            <a:r>
              <a:rPr spc="75" dirty="0"/>
              <a:t> </a:t>
            </a:r>
            <a:r>
              <a:rPr spc="180" dirty="0"/>
              <a:t>see</a:t>
            </a:r>
            <a:r>
              <a:rPr spc="70" dirty="0"/>
              <a:t> </a:t>
            </a:r>
            <a:r>
              <a:rPr spc="195" dirty="0"/>
              <a:t>the</a:t>
            </a:r>
            <a:r>
              <a:rPr spc="75" dirty="0"/>
              <a:t> </a:t>
            </a:r>
            <a:r>
              <a:rPr spc="210" dirty="0"/>
              <a:t>Reporting</a:t>
            </a:r>
            <a:r>
              <a:rPr spc="70" dirty="0"/>
              <a:t> </a:t>
            </a:r>
            <a:r>
              <a:rPr spc="175" dirty="0"/>
              <a:t>Issues</a:t>
            </a:r>
            <a:r>
              <a:rPr spc="70" dirty="0"/>
              <a:t> </a:t>
            </a:r>
            <a:r>
              <a:rPr spc="170" dirty="0"/>
              <a:t>page: </a:t>
            </a:r>
            <a:r>
              <a:rPr u="heavy" spc="1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http:</a:t>
            </a:r>
            <a:r>
              <a:rPr u="heavy" spc="1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 </a:t>
            </a:r>
            <a:r>
              <a:rPr i="1" u="heavy" spc="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/</a:t>
            </a:r>
            <a:r>
              <a:rPr u="heavy" spc="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www.ietf.org/how/meetings/issues/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02449" y="4798517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737373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49"/>
            <a:ext cx="9144000" cy="4478655"/>
            <a:chOff x="0" y="656349"/>
            <a:chExt cx="9144000" cy="4478655"/>
          </a:xfrm>
        </p:grpSpPr>
        <p:sp>
          <p:nvSpPr>
            <p:cNvPr id="3" name="object 3"/>
            <p:cNvSpPr/>
            <p:nvPr/>
          </p:nvSpPr>
          <p:spPr>
            <a:xfrm>
              <a:off x="0" y="765024"/>
              <a:ext cx="9144000" cy="4370070"/>
            </a:xfrm>
            <a:custGeom>
              <a:avLst/>
              <a:gdLst/>
              <a:ahLst/>
              <a:cxnLst/>
              <a:rect l="l" t="t" r="r" b="b"/>
              <a:pathLst>
                <a:path w="9144000" h="4370070">
                  <a:moveTo>
                    <a:pt x="0" y="4369675"/>
                  </a:moveTo>
                  <a:lnTo>
                    <a:pt x="9143999" y="4369675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6967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49"/>
              <a:ext cx="9143999" cy="108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2624" y="4520234"/>
              <a:ext cx="830437" cy="4745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950" y="146482"/>
            <a:ext cx="1096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Agenda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4950" y="746276"/>
            <a:ext cx="8440450" cy="4354396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i="1" spc="170" dirty="0">
                <a:solidFill>
                  <a:srgbClr val="002D3C"/>
                </a:solidFill>
                <a:latin typeface="Calibri"/>
                <a:cs typeface="Calibri"/>
              </a:rPr>
              <a:t>Administrivia</a:t>
            </a:r>
            <a:endParaRPr sz="18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trike="sngStrike" spc="185" dirty="0">
                <a:solidFill>
                  <a:srgbClr val="002D3C"/>
                </a:solidFill>
                <a:latin typeface="Calibri"/>
                <a:cs typeface="Calibri"/>
              </a:rPr>
              <a:t>Note</a:t>
            </a:r>
            <a:r>
              <a:rPr sz="1800" strike="sngStrike" spc="7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trike="sngStrike" spc="100" dirty="0">
                <a:solidFill>
                  <a:srgbClr val="002D3C"/>
                </a:solidFill>
                <a:latin typeface="Calibri"/>
                <a:cs typeface="Calibri"/>
              </a:rPr>
              <a:t>well,</a:t>
            </a:r>
            <a:r>
              <a:rPr sz="1800" strike="sngStrike" spc="8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trike="sngStrike" spc="235" dirty="0">
                <a:solidFill>
                  <a:srgbClr val="002D3C"/>
                </a:solidFill>
                <a:latin typeface="Calibri"/>
                <a:cs typeface="Calibri"/>
              </a:rPr>
              <a:t>meeting</a:t>
            </a:r>
            <a:r>
              <a:rPr sz="1800" strike="sngStrike" spc="8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trike="sngStrike" spc="110" dirty="0">
                <a:solidFill>
                  <a:srgbClr val="002D3C"/>
                </a:solidFill>
                <a:latin typeface="Calibri"/>
                <a:cs typeface="Calibri"/>
              </a:rPr>
              <a:t>tips,</a:t>
            </a:r>
            <a:r>
              <a:rPr sz="1800" strike="noStrike" spc="7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trike="noStrike" spc="210" dirty="0">
                <a:solidFill>
                  <a:srgbClr val="002D3C"/>
                </a:solidFill>
                <a:latin typeface="Calibri"/>
                <a:cs typeface="Calibri"/>
              </a:rPr>
              <a:t>minute-</a:t>
            </a:r>
            <a:r>
              <a:rPr sz="1800" strike="noStrike" spc="125" dirty="0">
                <a:solidFill>
                  <a:srgbClr val="002D3C"/>
                </a:solidFill>
                <a:latin typeface="Calibri"/>
                <a:cs typeface="Calibri"/>
              </a:rPr>
              <a:t>takers,</a:t>
            </a:r>
            <a:r>
              <a:rPr sz="1800" strike="noStrike" spc="8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trike="noStrike" spc="250" dirty="0">
                <a:solidFill>
                  <a:srgbClr val="002D3C"/>
                </a:solidFill>
                <a:latin typeface="Calibri"/>
                <a:cs typeface="Calibri"/>
              </a:rPr>
              <a:t>agenda</a:t>
            </a:r>
            <a:r>
              <a:rPr sz="1800" strike="noStrike" spc="8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trike="noStrike" spc="220" dirty="0">
                <a:solidFill>
                  <a:srgbClr val="002D3C"/>
                </a:solidFill>
                <a:latin typeface="Calibri"/>
                <a:cs typeface="Calibri"/>
              </a:rPr>
              <a:t>bashing</a:t>
            </a:r>
            <a:endParaRPr sz="18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135" dirty="0">
                <a:solidFill>
                  <a:srgbClr val="002D3C"/>
                </a:solidFill>
                <a:latin typeface="Calibri"/>
                <a:cs typeface="Calibri"/>
              </a:rPr>
              <a:t>https:</a:t>
            </a:r>
            <a:r>
              <a:rPr sz="1800" spc="35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i="1" spc="100" dirty="0">
                <a:solidFill>
                  <a:srgbClr val="002D3C"/>
                </a:solidFill>
                <a:latin typeface="Calibri"/>
                <a:cs typeface="Calibri"/>
              </a:rPr>
              <a:t>/</a:t>
            </a:r>
            <a:r>
              <a:rPr sz="1800" spc="100" dirty="0">
                <a:solidFill>
                  <a:srgbClr val="002D3C"/>
                </a:solidFill>
                <a:latin typeface="Calibri"/>
                <a:cs typeface="Calibri"/>
              </a:rPr>
              <a:t>notes.ietf.org/notes-</a:t>
            </a:r>
            <a:r>
              <a:rPr sz="1800" spc="110" dirty="0">
                <a:solidFill>
                  <a:srgbClr val="002D3C"/>
                </a:solidFill>
                <a:latin typeface="Calibri"/>
                <a:cs typeface="Calibri"/>
              </a:rPr>
              <a:t>ietf-</a:t>
            </a:r>
            <a:r>
              <a:rPr sz="1800" dirty="0">
                <a:solidFill>
                  <a:srgbClr val="002D3C"/>
                </a:solidFill>
                <a:latin typeface="Calibri"/>
                <a:cs typeface="Calibri"/>
              </a:rPr>
              <a:t>11</a:t>
            </a:r>
            <a:r>
              <a:rPr lang="en-CA" sz="1800" dirty="0">
                <a:solidFill>
                  <a:srgbClr val="002D3C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002D3C"/>
                </a:solidFill>
                <a:latin typeface="Calibri"/>
                <a:cs typeface="Calibri"/>
              </a:rPr>
              <a:t>-</a:t>
            </a:r>
            <a:r>
              <a:rPr sz="1800" spc="120" dirty="0" err="1">
                <a:solidFill>
                  <a:srgbClr val="002D3C"/>
                </a:solidFill>
                <a:latin typeface="Calibri"/>
                <a:cs typeface="Calibri"/>
              </a:rPr>
              <a:t>httpapi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i="1" spc="295" dirty="0">
                <a:solidFill>
                  <a:srgbClr val="002D3C"/>
                </a:solidFill>
                <a:latin typeface="Calibri"/>
                <a:cs typeface="Calibri"/>
              </a:rPr>
              <a:t>WG</a:t>
            </a:r>
            <a:r>
              <a:rPr sz="1800" i="1" spc="6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i="1" spc="280" dirty="0">
                <a:solidFill>
                  <a:srgbClr val="002D3C"/>
                </a:solidFill>
                <a:latin typeface="Calibri"/>
                <a:cs typeface="Calibri"/>
              </a:rPr>
              <a:t>Document</a:t>
            </a:r>
            <a:r>
              <a:rPr sz="1800" i="1" spc="7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i="1" spc="185" dirty="0">
                <a:solidFill>
                  <a:srgbClr val="002D3C"/>
                </a:solidFill>
                <a:latin typeface="Calibri"/>
                <a:cs typeface="Calibri"/>
              </a:rPr>
              <a:t>Presentations</a:t>
            </a:r>
            <a:endParaRPr sz="18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CA" sz="1800" spc="200" dirty="0">
                <a:solidFill>
                  <a:srgbClr val="002D3C"/>
                </a:solidFill>
                <a:latin typeface="Calibri"/>
                <a:cs typeface="Calibri"/>
              </a:rPr>
              <a:t>draft-</a:t>
            </a:r>
            <a:r>
              <a:rPr lang="en-CA" sz="1800" spc="200" dirty="0" err="1">
                <a:solidFill>
                  <a:srgbClr val="002D3C"/>
                </a:solidFill>
                <a:latin typeface="Calibri"/>
                <a:cs typeface="Calibri"/>
              </a:rPr>
              <a:t>schwartz</a:t>
            </a:r>
            <a:r>
              <a:rPr lang="en-CA" sz="1800" spc="200" dirty="0">
                <a:solidFill>
                  <a:srgbClr val="002D3C"/>
                </a:solidFill>
                <a:latin typeface="Calibri"/>
                <a:cs typeface="Calibri"/>
              </a:rPr>
              <a:t>-http-popup-authentication (Ben Schwartz)</a:t>
            </a:r>
            <a:endParaRPr lang="en-CA" sz="1800" spc="150" dirty="0">
              <a:solidFill>
                <a:srgbClr val="002D3C"/>
              </a:solidFill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CA" spc="150" dirty="0">
                <a:solidFill>
                  <a:srgbClr val="002D3C"/>
                </a:solidFill>
                <a:latin typeface="Calibri"/>
                <a:cs typeface="Calibri"/>
              </a:rPr>
              <a:t>YAML </a:t>
            </a:r>
            <a:r>
              <a:rPr lang="en-CA" spc="150" dirty="0" err="1">
                <a:solidFill>
                  <a:srgbClr val="002D3C"/>
                </a:solidFill>
                <a:latin typeface="Calibri"/>
                <a:cs typeface="Calibri"/>
              </a:rPr>
              <a:t>Mediatype</a:t>
            </a:r>
            <a:r>
              <a:rPr lang="en-CA" sz="1800" spc="150" dirty="0">
                <a:solidFill>
                  <a:srgbClr val="002D3C"/>
                </a:solidFill>
                <a:latin typeface="Calibri"/>
                <a:cs typeface="Calibri"/>
              </a:rPr>
              <a:t> (Roberto Polli)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i="1" spc="295" dirty="0">
                <a:solidFill>
                  <a:srgbClr val="002D3C"/>
                </a:solidFill>
                <a:latin typeface="Calibri"/>
                <a:cs typeface="Calibri"/>
              </a:rPr>
              <a:t>WG</a:t>
            </a:r>
            <a:r>
              <a:rPr sz="1800" i="1" spc="6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i="1" spc="280" dirty="0">
                <a:solidFill>
                  <a:srgbClr val="002D3C"/>
                </a:solidFill>
                <a:latin typeface="Calibri"/>
                <a:cs typeface="Calibri"/>
              </a:rPr>
              <a:t>Document</a:t>
            </a:r>
            <a:r>
              <a:rPr sz="1800" i="1" spc="7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i="1" spc="190" dirty="0">
                <a:solidFill>
                  <a:srgbClr val="002D3C"/>
                </a:solidFill>
                <a:latin typeface="Calibri"/>
                <a:cs typeface="Calibri"/>
              </a:rPr>
              <a:t>status</a:t>
            </a:r>
            <a:r>
              <a:rPr sz="1800" i="1" spc="7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i="1" spc="225" dirty="0">
                <a:solidFill>
                  <a:srgbClr val="002D3C"/>
                </a:solidFill>
                <a:latin typeface="Calibri"/>
                <a:cs typeface="Calibri"/>
              </a:rPr>
              <a:t>updates</a:t>
            </a:r>
            <a:br>
              <a:rPr lang="en-CA" sz="1800" i="1" spc="225" dirty="0">
                <a:solidFill>
                  <a:srgbClr val="002D3C"/>
                </a:solidFill>
                <a:latin typeface="Calibri"/>
                <a:cs typeface="Calibri"/>
              </a:rPr>
            </a:br>
            <a:r>
              <a:rPr lang="en-CA" sz="1800" i="1" spc="225" dirty="0">
                <a:solidFill>
                  <a:srgbClr val="002D3C"/>
                </a:solidFill>
                <a:latin typeface="Calibri"/>
                <a:cs typeface="Calibri"/>
              </a:rPr>
              <a:t>(</a:t>
            </a:r>
            <a:r>
              <a:rPr lang="en-CA" sz="1200" i="1" spc="225" dirty="0">
                <a:solidFill>
                  <a:srgbClr val="002D3C"/>
                </a:solidFill>
                <a:latin typeface="Calibri"/>
                <a:cs typeface="Calibri"/>
              </a:rPr>
              <a:t>https://github.com/orgs/ietf-wg-httpapi/projects/1</a:t>
            </a:r>
            <a:r>
              <a:rPr lang="en-CA" sz="1800" i="1" spc="225" dirty="0">
                <a:solidFill>
                  <a:srgbClr val="002D3C"/>
                </a:solidFill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CA" sz="1800" spc="155" dirty="0">
                <a:solidFill>
                  <a:srgbClr val="002D3C"/>
                </a:solidFill>
                <a:latin typeface="Calibri"/>
                <a:cs typeface="Calibri"/>
              </a:rPr>
              <a:t>P</a:t>
            </a:r>
            <a:r>
              <a:rPr sz="1800" spc="210" dirty="0" err="1">
                <a:solidFill>
                  <a:srgbClr val="002D3C"/>
                </a:solidFill>
                <a:latin typeface="Calibri"/>
                <a:cs typeface="Calibri"/>
              </a:rPr>
              <a:t>roblem</a:t>
            </a:r>
            <a:r>
              <a:rPr sz="1800" spc="8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pc="125" dirty="0">
                <a:solidFill>
                  <a:srgbClr val="002D3C"/>
                </a:solidFill>
                <a:latin typeface="Calibri"/>
                <a:cs typeface="Calibri"/>
              </a:rPr>
              <a:t>details,</a:t>
            </a:r>
            <a:r>
              <a:rPr sz="1800" spc="8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lang="en-CA" sz="1800" spc="200" dirty="0" err="1">
                <a:solidFill>
                  <a:srgbClr val="002D3C"/>
                </a:solidFill>
                <a:latin typeface="Calibri"/>
                <a:cs typeface="Calibri"/>
              </a:rPr>
              <a:t>RateLimit</a:t>
            </a:r>
            <a:r>
              <a:rPr lang="en-CA" sz="1800" spc="7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lang="en-CA" sz="1800" spc="150" dirty="0">
                <a:solidFill>
                  <a:srgbClr val="002D3C"/>
                </a:solidFill>
                <a:latin typeface="Calibri"/>
                <a:cs typeface="Calibri"/>
              </a:rPr>
              <a:t>header, </a:t>
            </a:r>
            <a:r>
              <a:rPr sz="1800" spc="210" dirty="0">
                <a:solidFill>
                  <a:srgbClr val="002D3C"/>
                </a:solidFill>
                <a:latin typeface="Calibri"/>
                <a:cs typeface="Calibri"/>
              </a:rPr>
              <a:t>idempotency</a:t>
            </a:r>
            <a:r>
              <a:rPr sz="1800" spc="8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pc="100" dirty="0">
                <a:solidFill>
                  <a:srgbClr val="002D3C"/>
                </a:solidFill>
                <a:latin typeface="Calibri"/>
                <a:cs typeface="Calibri"/>
              </a:rPr>
              <a:t>key,</a:t>
            </a:r>
            <a:r>
              <a:rPr sz="1800" spc="8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pc="175" dirty="0" err="1">
                <a:solidFill>
                  <a:srgbClr val="002D3C"/>
                </a:solidFill>
                <a:latin typeface="Calibri"/>
                <a:cs typeface="Calibri"/>
              </a:rPr>
              <a:t>deprecatio</a:t>
            </a:r>
            <a:r>
              <a:rPr lang="en-CA" sz="1800" spc="175" dirty="0">
                <a:solidFill>
                  <a:srgbClr val="002D3C"/>
                </a:solidFill>
                <a:latin typeface="Calibri"/>
                <a:cs typeface="Calibri"/>
              </a:rPr>
              <a:t>n, </a:t>
            </a:r>
            <a:r>
              <a:rPr lang="en-CA" sz="1800" spc="165" dirty="0">
                <a:solidFill>
                  <a:srgbClr val="002D3C"/>
                </a:solidFill>
                <a:latin typeface="Calibri"/>
                <a:cs typeface="Calibri"/>
              </a:rPr>
              <a:t>link</a:t>
            </a:r>
            <a:r>
              <a:rPr lang="en-CA" sz="1800" spc="7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lang="en-CA" sz="1800" spc="160" dirty="0">
                <a:solidFill>
                  <a:srgbClr val="002D3C"/>
                </a:solidFill>
                <a:latin typeface="Calibri"/>
                <a:cs typeface="Calibri"/>
              </a:rPr>
              <a:t>template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i="1" spc="215" dirty="0">
                <a:solidFill>
                  <a:srgbClr val="002D3C"/>
                </a:solidFill>
                <a:latin typeface="Calibri"/>
                <a:cs typeface="Calibri"/>
              </a:rPr>
              <a:t>Proposed</a:t>
            </a:r>
            <a:r>
              <a:rPr sz="1800" i="1" spc="7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i="1" spc="295" dirty="0">
                <a:solidFill>
                  <a:srgbClr val="002D3C"/>
                </a:solidFill>
                <a:latin typeface="Calibri"/>
                <a:cs typeface="Calibri"/>
              </a:rPr>
              <a:t>WG</a:t>
            </a:r>
            <a:r>
              <a:rPr sz="1800" i="1" spc="7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i="1" spc="245" dirty="0">
                <a:solidFill>
                  <a:srgbClr val="002D3C"/>
                </a:solidFill>
                <a:latin typeface="Calibri"/>
                <a:cs typeface="Calibri"/>
              </a:rPr>
              <a:t>documents</a:t>
            </a:r>
            <a:endParaRPr sz="18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CA" sz="1800" spc="200" dirty="0">
                <a:solidFill>
                  <a:srgbClr val="002D3C"/>
                </a:solidFill>
                <a:latin typeface="Calibri"/>
                <a:cs typeface="Calibri"/>
              </a:rPr>
              <a:t>draft-</a:t>
            </a:r>
            <a:r>
              <a:rPr lang="en-CA" sz="1800" spc="200" dirty="0" err="1">
                <a:solidFill>
                  <a:srgbClr val="002D3C"/>
                </a:solidFill>
                <a:latin typeface="Calibri"/>
                <a:cs typeface="Calibri"/>
              </a:rPr>
              <a:t>schwartz</a:t>
            </a:r>
            <a:r>
              <a:rPr lang="en-CA" sz="1800" spc="200" dirty="0">
                <a:solidFill>
                  <a:srgbClr val="002D3C"/>
                </a:solidFill>
                <a:latin typeface="Calibri"/>
                <a:cs typeface="Calibri"/>
              </a:rPr>
              <a:t>-http-popup-authentication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i="1" spc="275" dirty="0">
                <a:solidFill>
                  <a:srgbClr val="002D3C"/>
                </a:solidFill>
                <a:latin typeface="Calibri"/>
                <a:cs typeface="Calibri"/>
              </a:rPr>
              <a:t>AOB</a:t>
            </a:r>
            <a:endParaRPr sz="18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814" y="4807711"/>
            <a:ext cx="831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5" dirty="0">
                <a:solidFill>
                  <a:srgbClr val="737373"/>
                </a:solidFill>
                <a:latin typeface="Calibri"/>
                <a:cs typeface="Calibri"/>
              </a:rPr>
              <a:t>5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559</Words>
  <Application>Microsoft Office PowerPoint</Application>
  <PresentationFormat>On-screen Show (16:9)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Lucida Sans Unicode</vt:lpstr>
      <vt:lpstr>Office Theme</vt:lpstr>
      <vt:lpstr>IETF 115 HTTPAPI 08 Nov 2022</vt:lpstr>
      <vt:lpstr>Note Well</vt:lpstr>
      <vt:lpstr>This session is being recorded</vt:lpstr>
      <vt:lpstr>Resources for IETF 115 London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httpapi at 113</dc:title>
  <dc:creator>Darrel Miller</dc:creator>
  <cp:lastModifiedBy>Darrel Miller</cp:lastModifiedBy>
  <cp:revision>7</cp:revision>
  <dcterms:created xsi:type="dcterms:W3CDTF">2022-07-27T18:44:49Z</dcterms:created>
  <dcterms:modified xsi:type="dcterms:W3CDTF">2022-11-07T13:19:48Z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