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9"/>
  </p:notesMasterIdLst>
  <p:sldIdLst>
    <p:sldId id="256" r:id="rId3"/>
    <p:sldId id="257" r:id="rId4"/>
    <p:sldId id="258" r:id="rId5"/>
    <p:sldId id="259" r:id="rId6"/>
    <p:sldId id="260" r:id="rId7"/>
    <p:sldId id="261"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195" y="288"/>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tracker.ietf.org/meeting/120/materials/slides-120-eodir-sessb-note-well-dos-and-dont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rgbClr val="424242"/>
                </a:solidFill>
                <a:highlight>
                  <a:srgbClr val="FFFFFF"/>
                </a:highlight>
                <a:latin typeface="Roboto"/>
                <a:ea typeface="Roboto"/>
                <a:cs typeface="Roboto"/>
                <a:sym typeface="Roboto"/>
              </a:rPr>
              <a:t>The IETF Note Well should be shown at the start of every IETF working session. The guidance below is </a:t>
            </a:r>
            <a:r>
              <a:rPr lang="en-US" sz="1200" u="sng">
                <a:solidFill>
                  <a:srgbClr val="1976D2"/>
                </a:solidFill>
                <a:latin typeface="Roboto"/>
                <a:ea typeface="Roboto"/>
                <a:cs typeface="Roboto"/>
                <a:sym typeface="Roboto"/>
                <a:hlinkClick r:id="rId3">
                  <a:extLst>
                    <a:ext uri="{A12FA001-AC4F-418D-AE19-62706E023703}">
                      <ahyp:hlinkClr xmlns:ahyp="http://schemas.microsoft.com/office/drawing/2018/hyperlinkcolor" val="tx"/>
                    </a:ext>
                  </a:extLst>
                </a:hlinkClick>
              </a:rPr>
              <a:t>adapted from IETF legal counsel presentation during IETF 120</a:t>
            </a: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None/>
            </a:pP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1B5E20"/>
                </a:solidFill>
                <a:highlight>
                  <a:srgbClr val="E8F5E9"/>
                </a:highlight>
                <a:latin typeface="Roboto"/>
                <a:ea typeface="Roboto"/>
                <a:cs typeface="Roboto"/>
                <a:sym typeface="Roboto"/>
              </a:rPr>
              <a:t>DO</a:t>
            </a:r>
            <a:endParaRPr sz="1200">
              <a:solidFill>
                <a:srgbClr val="1B5E20"/>
              </a:solidFill>
              <a:highlight>
                <a:srgbClr val="E8F5E9"/>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make sure people have enough time to read through the slide before you move on,</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give a high-level summary of what’s covered in the Note Well: “IETF policies on conduct, privacy and IPR.”,</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encourage people to read through all the linked policies &amp; documents in detail before participating or contributing,</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explain where people can direct questions or concerns (IETF Executive Director or Ombudsteam).</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B33F00"/>
                </a:solidFill>
                <a:highlight>
                  <a:srgbClr val="FFF3E0"/>
                </a:highlight>
                <a:latin typeface="Roboto"/>
                <a:ea typeface="Roboto"/>
                <a:cs typeface="Roboto"/>
                <a:sym typeface="Roboto"/>
              </a:rPr>
              <a:t>DON'T</a:t>
            </a:r>
            <a:endParaRPr sz="1200">
              <a:solidFill>
                <a:srgbClr val="B33F00"/>
              </a:solidFill>
              <a:highlight>
                <a:srgbClr val="FFF3E0"/>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dismiss the importance or relevance of any of the information on the Note Well.</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interpret the meaning or get into the substance of any of the topics or content of the policies.</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communicate that the Note Well conveys all the information participants need to know.</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address questions or concerns in the meeting itself.</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200">
              <a:solidFill>
                <a:srgbClr val="424242"/>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1a2a6c77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g71a2a6c778_0_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FF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6523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theme" Target="../theme/theme2.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6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atatracker.ietf.org/meeting/agenda"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ietf.org/how/meetings/issues/" TargetMode="External"/><Relationship Id="rId4" Type="http://schemas.openxmlformats.org/officeDocument/2006/relationships/hyperlink" Target="https://www.ietf.org/how/meetings/prepara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20418" y="379850"/>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IETF 1</a:t>
            </a:r>
            <a:r>
              <a:rPr lang="en-US" sz="3600" dirty="0"/>
              <a:t>23</a:t>
            </a:r>
            <a:r>
              <a:rPr lang="en-US" sz="3600" dirty="0">
                <a:latin typeface="Inter"/>
                <a:ea typeface="Inter"/>
                <a:cs typeface="Inter"/>
                <a:sym typeface="Inter"/>
              </a:rPr>
              <a:t> HTTPAPI</a:t>
            </a:r>
            <a:endParaRPr sz="3600" dirty="0">
              <a:latin typeface="Inter"/>
              <a:ea typeface="Inter"/>
              <a:cs typeface="Inter"/>
              <a:sym typeface="Inter"/>
            </a:endParaRPr>
          </a:p>
        </p:txBody>
      </p:sp>
      <p:sp>
        <p:nvSpPr>
          <p:cNvPr id="100" name="Google Shape;100;p19"/>
          <p:cNvSpPr txBox="1"/>
          <p:nvPr/>
        </p:nvSpPr>
        <p:spPr>
          <a:xfrm>
            <a:off x="754475" y="1127450"/>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23 July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2025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
        <p:nvSpPr>
          <p:cNvPr id="3" name="TextBox 2">
            <a:extLst>
              <a:ext uri="{FF2B5EF4-FFF2-40B4-BE49-F238E27FC236}">
                <a16:creationId xmlns:a16="http://schemas.microsoft.com/office/drawing/2014/main" id="{FF7BA7B1-69EC-908F-EAA6-B8C756F68183}"/>
              </a:ext>
            </a:extLst>
          </p:cNvPr>
          <p:cNvSpPr txBox="1"/>
          <p:nvPr/>
        </p:nvSpPr>
        <p:spPr>
          <a:xfrm>
            <a:off x="720418" y="2124037"/>
            <a:ext cx="4572000" cy="520592"/>
          </a:xfrm>
          <a:prstGeom prst="rect">
            <a:avLst/>
          </a:prstGeom>
          <a:noFill/>
        </p:spPr>
        <p:txBody>
          <a:bodyPr wrap="square">
            <a:spAutoFit/>
          </a:bodyPr>
          <a:lstStyle/>
          <a:p>
            <a:pPr marL="12700" marR="5080">
              <a:lnSpc>
                <a:spcPct val="101200"/>
              </a:lnSpc>
              <a:spcBef>
                <a:spcPts val="70"/>
              </a:spcBef>
            </a:pPr>
            <a:r>
              <a:rPr lang="en-US" sz="1400" spc="185" dirty="0">
                <a:solidFill>
                  <a:srgbClr val="FFFFFF"/>
                </a:solidFill>
                <a:latin typeface="Calibri"/>
                <a:cs typeface="Calibri"/>
              </a:rPr>
              <a:t>Darrel</a:t>
            </a:r>
            <a:r>
              <a:rPr lang="en-US" sz="1400" spc="85" dirty="0">
                <a:solidFill>
                  <a:srgbClr val="FFFFFF"/>
                </a:solidFill>
                <a:latin typeface="Calibri"/>
                <a:cs typeface="Calibri"/>
              </a:rPr>
              <a:t> </a:t>
            </a:r>
            <a:r>
              <a:rPr lang="en-US" sz="1400" spc="90" dirty="0">
                <a:solidFill>
                  <a:srgbClr val="FFFFFF"/>
                </a:solidFill>
                <a:latin typeface="Calibri"/>
                <a:cs typeface="Calibri"/>
              </a:rPr>
              <a:t>Miller,</a:t>
            </a:r>
            <a:r>
              <a:rPr lang="en-US" sz="1400" spc="85" dirty="0">
                <a:solidFill>
                  <a:srgbClr val="FFFFFF"/>
                </a:solidFill>
                <a:latin typeface="Calibri"/>
                <a:cs typeface="Calibri"/>
              </a:rPr>
              <a:t> </a:t>
            </a:r>
            <a:r>
              <a:rPr lang="en-US" sz="1400" spc="260" dirty="0">
                <a:solidFill>
                  <a:srgbClr val="FFFFFF"/>
                </a:solidFill>
                <a:latin typeface="Calibri"/>
                <a:cs typeface="Calibri"/>
              </a:rPr>
              <a:t>Rich</a:t>
            </a:r>
            <a:r>
              <a:rPr lang="en-US" sz="1400" spc="85" dirty="0">
                <a:solidFill>
                  <a:srgbClr val="FFFFFF"/>
                </a:solidFill>
                <a:latin typeface="Calibri"/>
                <a:cs typeface="Calibri"/>
              </a:rPr>
              <a:t> </a:t>
            </a:r>
            <a:r>
              <a:rPr lang="en-US" sz="1400" spc="220" dirty="0">
                <a:solidFill>
                  <a:srgbClr val="FFFFFF"/>
                </a:solidFill>
                <a:latin typeface="Calibri"/>
                <a:cs typeface="Calibri"/>
              </a:rPr>
              <a:t>Salz</a:t>
            </a:r>
            <a:r>
              <a:rPr lang="en-US" sz="1400" spc="85" dirty="0">
                <a:solidFill>
                  <a:srgbClr val="FFFFFF"/>
                </a:solidFill>
                <a:latin typeface="Calibri"/>
                <a:cs typeface="Calibri"/>
              </a:rPr>
              <a:t> </a:t>
            </a:r>
            <a:r>
              <a:rPr lang="en-US" sz="1400" spc="150" dirty="0">
                <a:solidFill>
                  <a:srgbClr val="FFFFFF"/>
                </a:solidFill>
                <a:latin typeface="Calibri"/>
                <a:cs typeface="Calibri"/>
              </a:rPr>
              <a:t>-</a:t>
            </a:r>
            <a:r>
              <a:rPr lang="en-US" sz="1400" spc="85" dirty="0">
                <a:solidFill>
                  <a:srgbClr val="FFFFFF"/>
                </a:solidFill>
                <a:latin typeface="Calibri"/>
                <a:cs typeface="Calibri"/>
              </a:rPr>
              <a:t> </a:t>
            </a:r>
            <a:r>
              <a:rPr lang="en-US" sz="1400" spc="204" dirty="0">
                <a:solidFill>
                  <a:srgbClr val="FFFFFF"/>
                </a:solidFill>
                <a:latin typeface="Calibri"/>
                <a:cs typeface="Calibri"/>
              </a:rPr>
              <a:t>Chairs Mark</a:t>
            </a:r>
            <a:r>
              <a:rPr lang="en-US" sz="1400" spc="70" dirty="0">
                <a:solidFill>
                  <a:srgbClr val="FFFFFF"/>
                </a:solidFill>
                <a:latin typeface="Calibri"/>
                <a:cs typeface="Calibri"/>
              </a:rPr>
              <a:t> </a:t>
            </a:r>
            <a:r>
              <a:rPr lang="en-US" sz="1400" spc="270" dirty="0">
                <a:solidFill>
                  <a:srgbClr val="FFFFFF"/>
                </a:solidFill>
                <a:latin typeface="Calibri"/>
                <a:cs typeface="Calibri"/>
              </a:rPr>
              <a:t>Nottingham</a:t>
            </a:r>
            <a:r>
              <a:rPr lang="en-US" sz="1400" spc="80" dirty="0">
                <a:solidFill>
                  <a:srgbClr val="FFFFFF"/>
                </a:solidFill>
                <a:latin typeface="Calibri"/>
                <a:cs typeface="Calibri"/>
              </a:rPr>
              <a:t> </a:t>
            </a:r>
            <a:r>
              <a:rPr lang="en-US" sz="1400" spc="150" dirty="0">
                <a:solidFill>
                  <a:srgbClr val="FFFFFF"/>
                </a:solidFill>
                <a:latin typeface="Calibri"/>
                <a:cs typeface="Calibri"/>
              </a:rPr>
              <a:t>-</a:t>
            </a:r>
            <a:r>
              <a:rPr lang="en-US" sz="1400" spc="85" dirty="0">
                <a:solidFill>
                  <a:srgbClr val="FFFFFF"/>
                </a:solidFill>
                <a:latin typeface="Calibri"/>
                <a:cs typeface="Calibri"/>
              </a:rPr>
              <a:t> </a:t>
            </a:r>
            <a:r>
              <a:rPr lang="en-US" sz="1400" spc="190" dirty="0">
                <a:solidFill>
                  <a:srgbClr val="FFFFFF"/>
                </a:solidFill>
                <a:latin typeface="Calibri"/>
                <a:cs typeface="Calibri"/>
              </a:rPr>
              <a:t>Secretary</a:t>
            </a:r>
            <a:endParaRPr lang="en-US" sz="1400"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a:t>IETF 123 Meeting Tips</a:t>
            </a:r>
            <a:endParaRPr sz="240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a:t>Resources for </a:t>
            </a:r>
            <a:r>
              <a:rPr lang="en-US" sz="3600" b="0" i="0" u="none" strike="noStrike" cap="none">
                <a:solidFill>
                  <a:srgbClr val="FFFFFF"/>
                </a:solidFill>
                <a:latin typeface="Open Sans"/>
                <a:ea typeface="Open Sans"/>
                <a:cs typeface="Open Sans"/>
                <a:sym typeface="Open Sans"/>
              </a:rPr>
              <a:t>IETF </a:t>
            </a:r>
            <a:r>
              <a:rPr lang="en-US"/>
              <a:t>123 Madrid</a:t>
            </a:r>
            <a:endParaRPr/>
          </a:p>
          <a:p>
            <a:pPr marL="0" marR="0" lvl="0" indent="0" algn="l" rtl="0">
              <a:lnSpc>
                <a:spcPct val="100000"/>
              </a:lnSpc>
              <a:spcBef>
                <a:spcPts val="0"/>
              </a:spcBef>
              <a:spcAft>
                <a:spcPts val="0"/>
              </a:spcAft>
              <a:buClr>
                <a:srgbClr val="FFFFFF"/>
              </a:buClr>
              <a:buSzPts val="3600"/>
              <a:buFont typeface="Open Sans"/>
              <a:buNone/>
            </a:pPr>
            <a:endParaRPr sz="2400">
              <a:solidFill>
                <a:srgbClr val="FFFFFF"/>
              </a:solidFill>
            </a:endParaRPr>
          </a:p>
        </p:txBody>
      </p:sp>
      <p:sp>
        <p:nvSpPr>
          <p:cNvPr id="129" name="Google Shape;129;p23"/>
          <p:cNvSpPr txBox="1">
            <a:spLocks noGrp="1"/>
          </p:cNvSpPr>
          <p:nvPr>
            <p:ph type="body" idx="1"/>
          </p:nvPr>
        </p:nvSpPr>
        <p:spPr>
          <a:xfrm>
            <a:off x="471900" y="1919074"/>
            <a:ext cx="8222100" cy="2710200"/>
          </a:xfrm>
          <a:prstGeom prst="rect">
            <a:avLst/>
          </a:prstGeom>
          <a:noFill/>
          <a:ln>
            <a:noFill/>
          </a:ln>
        </p:spPr>
        <p:txBody>
          <a:bodyPr spcFirstLastPara="1" wrap="square" lIns="91400" tIns="91400" rIns="91400" bIns="91400" anchor="t" anchorCtr="0">
            <a:noAutofit/>
          </a:bodyPr>
          <a:lstStyle/>
          <a:p>
            <a:pPr marL="457200" marR="0" lvl="0" indent="-342900" algn="l" rtl="0">
              <a:lnSpc>
                <a:spcPct val="110000"/>
              </a:lnSpc>
              <a:spcBef>
                <a:spcPts val="300"/>
              </a:spcBef>
              <a:spcAft>
                <a:spcPts val="0"/>
              </a:spcAft>
              <a:buClr>
                <a:srgbClr val="000000"/>
              </a:buClr>
              <a:buSzPts val="1800"/>
              <a:buChar char="●"/>
            </a:pPr>
            <a:r>
              <a:rPr lang="en-US">
                <a:solidFill>
                  <a:srgbClr val="000000"/>
                </a:solidFill>
              </a:rPr>
              <a:t>Agenda</a:t>
            </a:r>
            <a:br>
              <a:rPr lang="en-US" b="1">
                <a:solidFill>
                  <a:srgbClr val="000000"/>
                </a:solidFill>
              </a:rPr>
            </a:br>
            <a:r>
              <a:rPr lang="en-US" u="sng">
                <a:solidFill>
                  <a:schemeClr val="hlink"/>
                </a:solidFill>
                <a:hlinkClick r:id="rId3"/>
              </a:rPr>
              <a:t>https://datatracker.ietf.org/meeting/agenda</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Meetecho and other information:</a:t>
            </a:r>
            <a:br>
              <a:rPr lang="en-US">
                <a:solidFill>
                  <a:srgbClr val="000000"/>
                </a:solidFill>
              </a:rPr>
            </a:br>
            <a:r>
              <a:rPr lang="en-US" u="sng">
                <a:solidFill>
                  <a:schemeClr val="hlink"/>
                </a:solidFill>
                <a:hlinkClick r:id="rId4"/>
              </a:rPr>
              <a:t>https://www.ietf.org/how/meetings/preparation</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If you need technical assistance, see the Reporting Issues page:</a:t>
            </a:r>
            <a:br>
              <a:rPr lang="en-US">
                <a:solidFill>
                  <a:srgbClr val="000000"/>
                </a:solidFill>
              </a:rPr>
            </a:br>
            <a:r>
              <a:rPr lang="en-US" u="sng">
                <a:solidFill>
                  <a:schemeClr val="hlink"/>
                </a:solidFill>
                <a:hlinkClick r:id="rId5"/>
              </a:rPr>
              <a:t>http://www.ietf.org/how/meetings/issues</a:t>
            </a:r>
            <a:r>
              <a:rPr lang="en-US" u="sng">
                <a:solidFill>
                  <a:schemeClr val="hlink"/>
                </a:solidFill>
                <a:hlinkClick r:id="rId5"/>
              </a:rPr>
              <a:t>/</a:t>
            </a:r>
            <a:endParaRPr>
              <a:solidFill>
                <a:srgbClr val="000000"/>
              </a:solidFill>
            </a:endParaRPr>
          </a:p>
        </p:txBody>
      </p:sp>
      <p:sp>
        <p:nvSpPr>
          <p:cNvPr id="130" name="Google Shape;130;p23"/>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56349"/>
            <a:ext cx="9144000" cy="4478655"/>
            <a:chOff x="0" y="656349"/>
            <a:chExt cx="9144000" cy="4478655"/>
          </a:xfrm>
        </p:grpSpPr>
        <p:sp>
          <p:nvSpPr>
            <p:cNvPr id="3" name="object 3"/>
            <p:cNvSpPr/>
            <p:nvPr/>
          </p:nvSpPr>
          <p:spPr>
            <a:xfrm>
              <a:off x="0" y="765024"/>
              <a:ext cx="9144000" cy="4370070"/>
            </a:xfrm>
            <a:custGeom>
              <a:avLst/>
              <a:gdLst/>
              <a:ahLst/>
              <a:cxnLst/>
              <a:rect l="l" t="t" r="r" b="b"/>
              <a:pathLst>
                <a:path w="9144000" h="4370070">
                  <a:moveTo>
                    <a:pt x="0" y="4369675"/>
                  </a:moveTo>
                  <a:lnTo>
                    <a:pt x="9143999" y="4369675"/>
                  </a:lnTo>
                  <a:lnTo>
                    <a:pt x="9143999" y="0"/>
                  </a:lnTo>
                  <a:lnTo>
                    <a:pt x="0" y="0"/>
                  </a:lnTo>
                  <a:lnTo>
                    <a:pt x="0" y="4369675"/>
                  </a:lnTo>
                  <a:close/>
                </a:path>
              </a:pathLst>
            </a:custGeom>
            <a:solidFill>
              <a:srgbClr val="FAFAFA"/>
            </a:solidFill>
          </p:spPr>
          <p:txBody>
            <a:bodyPr wrap="square" lIns="0" tIns="0" rIns="0" bIns="0" rtlCol="0"/>
            <a:lstStyle/>
            <a:p>
              <a:endParaRPr/>
            </a:p>
          </p:txBody>
        </p:sp>
        <p:pic>
          <p:nvPicPr>
            <p:cNvPr id="4" name="object 4"/>
            <p:cNvPicPr/>
            <p:nvPr/>
          </p:nvPicPr>
          <p:blipFill>
            <a:blip r:embed="rId2" cstate="print"/>
            <a:stretch>
              <a:fillRect/>
            </a:stretch>
          </p:blipFill>
          <p:spPr>
            <a:xfrm>
              <a:off x="0" y="656349"/>
              <a:ext cx="9143999" cy="108674"/>
            </a:xfrm>
            <a:prstGeom prst="rect">
              <a:avLst/>
            </a:prstGeom>
          </p:spPr>
        </p:pic>
        <p:pic>
          <p:nvPicPr>
            <p:cNvPr id="5" name="object 5"/>
            <p:cNvPicPr/>
            <p:nvPr/>
          </p:nvPicPr>
          <p:blipFill>
            <a:blip r:embed="rId3" cstate="print"/>
            <a:stretch>
              <a:fillRect/>
            </a:stretch>
          </p:blipFill>
          <p:spPr>
            <a:xfrm>
              <a:off x="7922624" y="4520234"/>
              <a:ext cx="830437" cy="474506"/>
            </a:xfrm>
            <a:prstGeom prst="rect">
              <a:avLst/>
            </a:prstGeom>
          </p:spPr>
        </p:pic>
      </p:grpSp>
      <p:sp>
        <p:nvSpPr>
          <p:cNvPr id="6" name="object 6"/>
          <p:cNvSpPr txBox="1">
            <a:spLocks noGrp="1"/>
          </p:cNvSpPr>
          <p:nvPr>
            <p:ph type="title"/>
          </p:nvPr>
        </p:nvSpPr>
        <p:spPr>
          <a:xfrm>
            <a:off x="471530" y="50929"/>
            <a:ext cx="8200939" cy="579646"/>
          </a:xfrm>
          <a:prstGeom prst="rect">
            <a:avLst/>
          </a:prstGeom>
        </p:spPr>
        <p:txBody>
          <a:bodyPr vert="horz" wrap="square" lIns="0" tIns="12700" rIns="0" bIns="0" rtlCol="0">
            <a:spAutoFit/>
          </a:bodyPr>
          <a:lstStyle/>
          <a:p>
            <a:pPr marL="12700">
              <a:lnSpc>
                <a:spcPct val="100000"/>
              </a:lnSpc>
              <a:spcBef>
                <a:spcPts val="100"/>
              </a:spcBef>
            </a:pPr>
            <a:r>
              <a:rPr spc="-55" dirty="0">
                <a:solidFill>
                  <a:srgbClr val="FFFFFF"/>
                </a:solidFill>
                <a:latin typeface="Lucida Sans Unicode"/>
                <a:cs typeface="Lucida Sans Unicode"/>
              </a:rPr>
              <a:t>Agenda</a:t>
            </a:r>
          </a:p>
        </p:txBody>
      </p:sp>
      <p:sp>
        <p:nvSpPr>
          <p:cNvPr id="7" name="object 7"/>
          <p:cNvSpPr txBox="1"/>
          <p:nvPr/>
        </p:nvSpPr>
        <p:spPr>
          <a:xfrm>
            <a:off x="540885" y="765023"/>
            <a:ext cx="6840855" cy="4254369"/>
          </a:xfrm>
          <a:prstGeom prst="rect">
            <a:avLst/>
          </a:prstGeom>
        </p:spPr>
        <p:txBody>
          <a:bodyPr vert="horz" wrap="square" lIns="0" tIns="52704" rIns="0" bIns="0" rtlCol="0">
            <a:spAutoFit/>
          </a:bodyPr>
          <a:lstStyle/>
          <a:p>
            <a:pPr marL="12700">
              <a:lnSpc>
                <a:spcPct val="100000"/>
              </a:lnSpc>
              <a:spcBef>
                <a:spcPts val="414"/>
              </a:spcBef>
            </a:pPr>
            <a:r>
              <a:rPr sz="1200" b="1" i="1" spc="170" dirty="0">
                <a:solidFill>
                  <a:srgbClr val="002D3C"/>
                </a:solidFill>
                <a:latin typeface="Calibri"/>
                <a:cs typeface="Calibri"/>
              </a:rPr>
              <a:t>Administrivia</a:t>
            </a:r>
            <a:endParaRPr sz="1200" b="1" dirty="0">
              <a:latin typeface="Calibri"/>
              <a:cs typeface="Calibri"/>
            </a:endParaRPr>
          </a:p>
          <a:p>
            <a:pPr marL="469900" indent="-367030">
              <a:lnSpc>
                <a:spcPct val="100000"/>
              </a:lnSpc>
              <a:spcBef>
                <a:spcPts val="315"/>
              </a:spcBef>
              <a:buFont typeface="Arial"/>
              <a:buChar char="●"/>
              <a:tabLst>
                <a:tab pos="469265" algn="l"/>
                <a:tab pos="469900" algn="l"/>
              </a:tabLst>
            </a:pPr>
            <a:r>
              <a:rPr sz="1200" strike="sngStrike" spc="185" dirty="0">
                <a:solidFill>
                  <a:srgbClr val="002D3C"/>
                </a:solidFill>
                <a:latin typeface="Calibri"/>
                <a:cs typeface="Calibri"/>
              </a:rPr>
              <a:t>Note</a:t>
            </a:r>
            <a:r>
              <a:rPr sz="1200" strike="sngStrike" spc="75" dirty="0">
                <a:solidFill>
                  <a:srgbClr val="002D3C"/>
                </a:solidFill>
                <a:latin typeface="Calibri"/>
                <a:cs typeface="Calibri"/>
              </a:rPr>
              <a:t> </a:t>
            </a:r>
            <a:r>
              <a:rPr sz="1200" strike="sngStrike" spc="100" dirty="0">
                <a:solidFill>
                  <a:srgbClr val="002D3C"/>
                </a:solidFill>
                <a:latin typeface="Calibri"/>
                <a:cs typeface="Calibri"/>
              </a:rPr>
              <a:t>well,</a:t>
            </a:r>
            <a:r>
              <a:rPr sz="1200" strike="sngStrike" spc="80" dirty="0">
                <a:solidFill>
                  <a:srgbClr val="002D3C"/>
                </a:solidFill>
                <a:latin typeface="Calibri"/>
                <a:cs typeface="Calibri"/>
              </a:rPr>
              <a:t> </a:t>
            </a:r>
            <a:r>
              <a:rPr sz="1200" strike="sngStrike" spc="235" dirty="0">
                <a:solidFill>
                  <a:srgbClr val="002D3C"/>
                </a:solidFill>
                <a:latin typeface="Calibri"/>
                <a:cs typeface="Calibri"/>
              </a:rPr>
              <a:t>meeting</a:t>
            </a:r>
            <a:r>
              <a:rPr sz="1200" strike="sngStrike" spc="80" dirty="0">
                <a:solidFill>
                  <a:srgbClr val="002D3C"/>
                </a:solidFill>
                <a:latin typeface="Calibri"/>
                <a:cs typeface="Calibri"/>
              </a:rPr>
              <a:t> </a:t>
            </a:r>
            <a:r>
              <a:rPr sz="1200" strike="sngStrike" spc="110" dirty="0">
                <a:solidFill>
                  <a:srgbClr val="002D3C"/>
                </a:solidFill>
                <a:latin typeface="Calibri"/>
                <a:cs typeface="Calibri"/>
              </a:rPr>
              <a:t>tips,</a:t>
            </a:r>
            <a:r>
              <a:rPr sz="1200" strike="noStrike" spc="75" dirty="0">
                <a:solidFill>
                  <a:srgbClr val="002D3C"/>
                </a:solidFill>
                <a:latin typeface="Calibri"/>
                <a:cs typeface="Calibri"/>
              </a:rPr>
              <a:t> </a:t>
            </a:r>
            <a:r>
              <a:rPr sz="1200" strike="noStrike" spc="210" dirty="0">
                <a:solidFill>
                  <a:srgbClr val="002D3C"/>
                </a:solidFill>
                <a:latin typeface="Calibri"/>
                <a:cs typeface="Calibri"/>
              </a:rPr>
              <a:t>minute-</a:t>
            </a:r>
            <a:r>
              <a:rPr sz="1200" strike="noStrike" spc="125" dirty="0">
                <a:solidFill>
                  <a:srgbClr val="002D3C"/>
                </a:solidFill>
                <a:latin typeface="Calibri"/>
                <a:cs typeface="Calibri"/>
              </a:rPr>
              <a:t>takers,</a:t>
            </a:r>
            <a:r>
              <a:rPr sz="1200" strike="noStrike" spc="80" dirty="0">
                <a:solidFill>
                  <a:srgbClr val="002D3C"/>
                </a:solidFill>
                <a:latin typeface="Calibri"/>
                <a:cs typeface="Calibri"/>
              </a:rPr>
              <a:t> </a:t>
            </a:r>
            <a:r>
              <a:rPr sz="1200" strike="noStrike" spc="250" dirty="0">
                <a:solidFill>
                  <a:srgbClr val="002D3C"/>
                </a:solidFill>
                <a:latin typeface="Calibri"/>
                <a:cs typeface="Calibri"/>
              </a:rPr>
              <a:t>agenda</a:t>
            </a:r>
            <a:r>
              <a:rPr sz="1200" strike="noStrike" spc="80" dirty="0">
                <a:solidFill>
                  <a:srgbClr val="002D3C"/>
                </a:solidFill>
                <a:latin typeface="Calibri"/>
                <a:cs typeface="Calibri"/>
              </a:rPr>
              <a:t> </a:t>
            </a:r>
            <a:r>
              <a:rPr sz="1200" strike="noStrike" spc="220" dirty="0">
                <a:solidFill>
                  <a:srgbClr val="002D3C"/>
                </a:solidFill>
                <a:latin typeface="Calibri"/>
                <a:cs typeface="Calibri"/>
              </a:rPr>
              <a:t>bashing</a:t>
            </a:r>
            <a:endParaRPr sz="1200" dirty="0">
              <a:latin typeface="Calibri"/>
              <a:cs typeface="Calibri"/>
            </a:endParaRPr>
          </a:p>
          <a:p>
            <a:pPr marL="469900" indent="-367030">
              <a:lnSpc>
                <a:spcPct val="100000"/>
              </a:lnSpc>
              <a:spcBef>
                <a:spcPts val="315"/>
              </a:spcBef>
              <a:buFont typeface="Arial"/>
              <a:buChar char="●"/>
              <a:tabLst>
                <a:tab pos="469265" algn="l"/>
                <a:tab pos="469900" algn="l"/>
              </a:tabLst>
            </a:pPr>
            <a:r>
              <a:rPr sz="1200" spc="135" dirty="0">
                <a:solidFill>
                  <a:srgbClr val="002D3C"/>
                </a:solidFill>
                <a:latin typeface="Calibri"/>
                <a:cs typeface="Calibri"/>
              </a:rPr>
              <a:t>https:</a:t>
            </a:r>
            <a:r>
              <a:rPr sz="1200" spc="350" dirty="0">
                <a:solidFill>
                  <a:srgbClr val="002D3C"/>
                </a:solidFill>
                <a:latin typeface="Calibri"/>
                <a:cs typeface="Calibri"/>
              </a:rPr>
              <a:t> </a:t>
            </a:r>
            <a:r>
              <a:rPr sz="1200" i="1" spc="100" dirty="0">
                <a:solidFill>
                  <a:srgbClr val="002D3C"/>
                </a:solidFill>
                <a:latin typeface="Calibri"/>
                <a:cs typeface="Calibri"/>
              </a:rPr>
              <a:t>/</a:t>
            </a:r>
            <a:r>
              <a:rPr sz="1200" spc="100" dirty="0">
                <a:solidFill>
                  <a:srgbClr val="002D3C"/>
                </a:solidFill>
                <a:latin typeface="Calibri"/>
                <a:cs typeface="Calibri"/>
              </a:rPr>
              <a:t>notes.ietf.org/notes-</a:t>
            </a:r>
            <a:r>
              <a:rPr sz="1200" spc="110" dirty="0">
                <a:solidFill>
                  <a:srgbClr val="002D3C"/>
                </a:solidFill>
                <a:latin typeface="Calibri"/>
                <a:cs typeface="Calibri"/>
              </a:rPr>
              <a:t>ietf-</a:t>
            </a:r>
            <a:r>
              <a:rPr sz="1200" dirty="0">
                <a:solidFill>
                  <a:srgbClr val="002D3C"/>
                </a:solidFill>
                <a:latin typeface="Calibri"/>
                <a:cs typeface="Calibri"/>
              </a:rPr>
              <a:t>1</a:t>
            </a:r>
            <a:r>
              <a:rPr lang="en-CA" sz="1200" dirty="0">
                <a:solidFill>
                  <a:srgbClr val="002D3C"/>
                </a:solidFill>
                <a:latin typeface="Calibri"/>
                <a:cs typeface="Calibri"/>
              </a:rPr>
              <a:t>23</a:t>
            </a:r>
            <a:r>
              <a:rPr sz="1200" dirty="0">
                <a:solidFill>
                  <a:srgbClr val="002D3C"/>
                </a:solidFill>
                <a:latin typeface="Calibri"/>
                <a:cs typeface="Calibri"/>
              </a:rPr>
              <a:t>-</a:t>
            </a:r>
            <a:r>
              <a:rPr sz="1200" spc="120" dirty="0" err="1">
                <a:solidFill>
                  <a:srgbClr val="002D3C"/>
                </a:solidFill>
                <a:latin typeface="Calibri"/>
                <a:cs typeface="Calibri"/>
              </a:rPr>
              <a:t>httpapi</a:t>
            </a:r>
            <a:r>
              <a:rPr lang="en-CA" sz="1200" spc="120" dirty="0">
                <a:solidFill>
                  <a:srgbClr val="002D3C"/>
                </a:solidFill>
                <a:latin typeface="Calibri"/>
                <a:cs typeface="Calibri"/>
              </a:rPr>
              <a:t> </a:t>
            </a:r>
            <a:endParaRPr sz="1200" dirty="0">
              <a:latin typeface="Calibri"/>
              <a:cs typeface="Calibri"/>
            </a:endParaRPr>
          </a:p>
          <a:p>
            <a:pPr marL="12700">
              <a:lnSpc>
                <a:spcPct val="100000"/>
              </a:lnSpc>
              <a:spcBef>
                <a:spcPts val="315"/>
              </a:spcBef>
            </a:pPr>
            <a:r>
              <a:rPr lang="en-CA" sz="1200" b="1" i="1" spc="185" dirty="0">
                <a:solidFill>
                  <a:srgbClr val="002D3C"/>
                </a:solidFill>
                <a:latin typeface="Calibri"/>
                <a:cs typeface="Calibri"/>
              </a:rPr>
              <a:t>Brief document updates</a:t>
            </a:r>
          </a:p>
          <a:p>
            <a:pPr marL="469900" indent="-367030">
              <a:spcBef>
                <a:spcPts val="315"/>
              </a:spcBef>
              <a:buFont typeface="Arial"/>
              <a:buChar char="●"/>
              <a:tabLst>
                <a:tab pos="469265" algn="l"/>
                <a:tab pos="469900" algn="l"/>
              </a:tabLst>
            </a:pPr>
            <a:r>
              <a:rPr lang="en-US" sz="1200" spc="135" dirty="0">
                <a:solidFill>
                  <a:srgbClr val="002D3C"/>
                </a:solidFill>
                <a:latin typeface="Calibri"/>
                <a:cs typeface="Calibri"/>
              </a:rPr>
              <a:t>API Catalog published (RFC 9727)</a:t>
            </a:r>
          </a:p>
          <a:p>
            <a:pPr marL="469900" indent="-367030">
              <a:spcBef>
                <a:spcPts val="315"/>
              </a:spcBef>
              <a:buFont typeface="Arial"/>
              <a:buChar char="●"/>
              <a:tabLst>
                <a:tab pos="469265" algn="l"/>
                <a:tab pos="469900" algn="l"/>
              </a:tabLst>
            </a:pPr>
            <a:r>
              <a:rPr lang="en-US" sz="1200" spc="135" dirty="0">
                <a:solidFill>
                  <a:srgbClr val="002D3C"/>
                </a:solidFill>
                <a:latin typeface="Calibri"/>
                <a:cs typeface="Calibri"/>
              </a:rPr>
              <a:t>JSON Structure update</a:t>
            </a:r>
          </a:p>
          <a:p>
            <a:pPr marL="12700">
              <a:lnSpc>
                <a:spcPct val="100000"/>
              </a:lnSpc>
              <a:spcBef>
                <a:spcPts val="315"/>
              </a:spcBef>
            </a:pPr>
            <a:r>
              <a:rPr lang="en-CA" sz="1200" b="1" i="1" spc="185" dirty="0">
                <a:solidFill>
                  <a:srgbClr val="002D3C"/>
                </a:solidFill>
                <a:latin typeface="Calibri"/>
                <a:cs typeface="Calibri"/>
              </a:rPr>
              <a:t>Documents with Content Updates</a:t>
            </a:r>
            <a:endParaRPr sz="1200" b="1" dirty="0">
              <a:latin typeface="Calibri"/>
              <a:cs typeface="Calibri"/>
            </a:endParaRPr>
          </a:p>
          <a:p>
            <a:pPr marL="469900" indent="-367030">
              <a:lnSpc>
                <a:spcPct val="100000"/>
              </a:lnSpc>
              <a:spcBef>
                <a:spcPts val="315"/>
              </a:spcBef>
              <a:buFont typeface="Arial"/>
              <a:buChar char="●"/>
              <a:tabLst>
                <a:tab pos="469265" algn="l"/>
                <a:tab pos="469900" algn="l"/>
              </a:tabLst>
            </a:pPr>
            <a:r>
              <a:rPr lang="en-CA" sz="1200" spc="200" dirty="0">
                <a:solidFill>
                  <a:srgbClr val="002D3C"/>
                </a:solidFill>
                <a:latin typeface="Calibri"/>
                <a:cs typeface="Calibri"/>
              </a:rPr>
              <a:t>Link-hint</a:t>
            </a:r>
          </a:p>
          <a:p>
            <a:pPr marL="469900" indent="-367030">
              <a:lnSpc>
                <a:spcPct val="100000"/>
              </a:lnSpc>
              <a:spcBef>
                <a:spcPts val="315"/>
              </a:spcBef>
              <a:buFont typeface="Arial"/>
              <a:buChar char="●"/>
              <a:tabLst>
                <a:tab pos="469265" algn="l"/>
                <a:tab pos="469900" algn="l"/>
              </a:tabLst>
            </a:pPr>
            <a:r>
              <a:rPr lang="en-CA" sz="1200" spc="200" dirty="0">
                <a:solidFill>
                  <a:srgbClr val="002D3C"/>
                </a:solidFill>
                <a:latin typeface="Calibri"/>
                <a:cs typeface="Calibri"/>
              </a:rPr>
              <a:t>REST API Media Type</a:t>
            </a:r>
            <a:endParaRPr lang="en-CA" sz="1200" spc="150" dirty="0">
              <a:solidFill>
                <a:srgbClr val="002D3C"/>
              </a:solidFill>
              <a:latin typeface="Calibri"/>
              <a:cs typeface="Calibri"/>
            </a:endParaRPr>
          </a:p>
          <a:p>
            <a:pPr marL="12700">
              <a:lnSpc>
                <a:spcPct val="100000"/>
              </a:lnSpc>
              <a:spcBef>
                <a:spcPts val="315"/>
              </a:spcBef>
            </a:pPr>
            <a:r>
              <a:rPr sz="1200" b="1" i="1" spc="280" dirty="0">
                <a:solidFill>
                  <a:srgbClr val="002D3C"/>
                </a:solidFill>
                <a:latin typeface="Calibri"/>
                <a:cs typeface="Calibri"/>
              </a:rPr>
              <a:t>Document</a:t>
            </a:r>
            <a:r>
              <a:rPr lang="en-CA" sz="1200" b="1" i="1" spc="280" dirty="0">
                <a:solidFill>
                  <a:srgbClr val="002D3C"/>
                </a:solidFill>
                <a:latin typeface="Calibri"/>
                <a:cs typeface="Calibri"/>
              </a:rPr>
              <a:t>s</a:t>
            </a:r>
            <a:r>
              <a:rPr sz="1200" b="1" i="1" spc="70" dirty="0">
                <a:solidFill>
                  <a:srgbClr val="002D3C"/>
                </a:solidFill>
                <a:latin typeface="Calibri"/>
                <a:cs typeface="Calibri"/>
              </a:rPr>
              <a:t> </a:t>
            </a:r>
            <a:r>
              <a:rPr lang="en-CA" sz="1200" b="1" i="1" spc="190" dirty="0">
                <a:solidFill>
                  <a:srgbClr val="002D3C"/>
                </a:solidFill>
                <a:latin typeface="Calibri"/>
                <a:cs typeface="Calibri"/>
              </a:rPr>
              <a:t>Ready to Move to WGLC</a:t>
            </a:r>
          </a:p>
          <a:p>
            <a:pPr marL="469900" indent="-367030">
              <a:spcBef>
                <a:spcPts val="315"/>
              </a:spcBef>
              <a:buFont typeface="Arial"/>
              <a:buChar char="●"/>
              <a:tabLst>
                <a:tab pos="469265" algn="l"/>
                <a:tab pos="469900" algn="l"/>
              </a:tabLst>
            </a:pPr>
            <a:r>
              <a:rPr lang="en-CA" sz="1200" spc="210">
                <a:solidFill>
                  <a:srgbClr val="002D3C"/>
                </a:solidFill>
                <a:latin typeface="Calibri"/>
                <a:cs typeface="Calibri"/>
              </a:rPr>
              <a:t>Digest-fields-problem-types</a:t>
            </a:r>
            <a:endParaRPr lang="en-CA" sz="1200" spc="210" dirty="0">
              <a:solidFill>
                <a:srgbClr val="002D3C"/>
              </a:solidFill>
              <a:latin typeface="Calibri"/>
              <a:cs typeface="Calibri"/>
            </a:endParaRPr>
          </a:p>
          <a:p>
            <a:pPr marL="469900" indent="-367030">
              <a:spcBef>
                <a:spcPts val="315"/>
              </a:spcBef>
              <a:buFont typeface="Arial"/>
              <a:buChar char="●"/>
              <a:tabLst>
                <a:tab pos="469265" algn="l"/>
                <a:tab pos="469900" algn="l"/>
              </a:tabLst>
            </a:pPr>
            <a:r>
              <a:rPr lang="en-CA" sz="1200" spc="210" dirty="0">
                <a:solidFill>
                  <a:srgbClr val="002D3C"/>
                </a:solidFill>
                <a:latin typeface="Calibri"/>
                <a:cs typeface="Calibri"/>
              </a:rPr>
              <a:t>Httpapi-privacy</a:t>
            </a:r>
          </a:p>
          <a:p>
            <a:pPr marL="469900" indent="-367030">
              <a:spcBef>
                <a:spcPts val="315"/>
              </a:spcBef>
              <a:buFont typeface="Arial"/>
              <a:buChar char="●"/>
              <a:tabLst>
                <a:tab pos="469265" algn="l"/>
                <a:tab pos="469900" algn="l"/>
              </a:tabLst>
            </a:pPr>
            <a:r>
              <a:rPr lang="en-CA" sz="1200" spc="210" dirty="0">
                <a:solidFill>
                  <a:srgbClr val="002D3C"/>
                </a:solidFill>
                <a:latin typeface="Calibri"/>
                <a:cs typeface="Calibri"/>
              </a:rPr>
              <a:t>Rate-Limit Headers</a:t>
            </a:r>
            <a:endParaRPr lang="en-CA" sz="1200" spc="150" dirty="0">
              <a:solidFill>
                <a:srgbClr val="002D3C"/>
              </a:solidFill>
              <a:latin typeface="Calibri"/>
              <a:cs typeface="Calibri"/>
            </a:endParaRPr>
          </a:p>
          <a:p>
            <a:pPr marL="12700">
              <a:spcBef>
                <a:spcPts val="315"/>
              </a:spcBef>
            </a:pPr>
            <a:r>
              <a:rPr lang="en-US" sz="1200" b="1" i="1" spc="280" dirty="0">
                <a:solidFill>
                  <a:srgbClr val="002D3C"/>
                </a:solidFill>
                <a:latin typeface="Calibri"/>
                <a:cs typeface="Calibri"/>
              </a:rPr>
              <a:t>New Documents</a:t>
            </a:r>
          </a:p>
          <a:p>
            <a:pPr marL="469900" indent="-367030">
              <a:spcBef>
                <a:spcPts val="315"/>
              </a:spcBef>
              <a:buFont typeface="Arial"/>
              <a:buChar char="●"/>
              <a:tabLst>
                <a:tab pos="469265" algn="l"/>
                <a:tab pos="469900" algn="l"/>
              </a:tabLst>
            </a:pPr>
            <a:r>
              <a:rPr lang="en-US" sz="1200" spc="210" dirty="0">
                <a:solidFill>
                  <a:srgbClr val="002D3C"/>
                </a:solidFill>
                <a:latin typeface="Calibri"/>
                <a:cs typeface="Calibri"/>
              </a:rPr>
              <a:t>HTTP Events Query</a:t>
            </a:r>
            <a:endParaRPr lang="en-CA" sz="1200" i="1" spc="275" dirty="0">
              <a:solidFill>
                <a:srgbClr val="002D3C"/>
              </a:solidFill>
              <a:latin typeface="Calibri"/>
              <a:cs typeface="Calibri"/>
            </a:endParaRPr>
          </a:p>
          <a:p>
            <a:pPr marL="12700">
              <a:lnSpc>
                <a:spcPct val="100000"/>
              </a:lnSpc>
              <a:spcBef>
                <a:spcPts val="315"/>
              </a:spcBef>
            </a:pPr>
            <a:r>
              <a:rPr lang="en-US" sz="1200" b="1" i="1" spc="280" dirty="0">
                <a:solidFill>
                  <a:srgbClr val="002D3C"/>
                </a:solidFill>
                <a:latin typeface="Calibri"/>
                <a:cs typeface="Calibri"/>
              </a:rPr>
              <a:t>Expired Documents</a:t>
            </a:r>
            <a:endParaRPr lang="en-US" sz="1200" b="1" i="1" spc="190" dirty="0">
              <a:solidFill>
                <a:srgbClr val="002D3C"/>
              </a:solidFill>
              <a:latin typeface="Calibri"/>
              <a:cs typeface="Calibri"/>
            </a:endParaRPr>
          </a:p>
          <a:p>
            <a:pPr marL="469900" indent="-367030">
              <a:spcBef>
                <a:spcPts val="315"/>
              </a:spcBef>
              <a:buFont typeface="Arial"/>
              <a:buChar char="●"/>
              <a:tabLst>
                <a:tab pos="469265" algn="l"/>
                <a:tab pos="469900" algn="l"/>
              </a:tabLst>
            </a:pPr>
            <a:r>
              <a:rPr lang="en-US" sz="1200" spc="210" dirty="0">
                <a:solidFill>
                  <a:srgbClr val="002D3C"/>
                </a:solidFill>
                <a:latin typeface="Calibri"/>
                <a:cs typeface="Calibri"/>
              </a:rPr>
              <a:t>Patch-</a:t>
            </a:r>
            <a:r>
              <a:rPr lang="en-US" sz="1200" spc="210" dirty="0" err="1">
                <a:solidFill>
                  <a:srgbClr val="002D3C"/>
                </a:solidFill>
                <a:latin typeface="Calibri"/>
                <a:cs typeface="Calibri"/>
              </a:rPr>
              <a:t>byterange</a:t>
            </a:r>
            <a:endParaRPr lang="en-US" sz="1200" spc="210" dirty="0">
              <a:solidFill>
                <a:srgbClr val="002D3C"/>
              </a:solidFill>
              <a:latin typeface="Calibri"/>
              <a:cs typeface="Calibri"/>
            </a:endParaRPr>
          </a:p>
          <a:p>
            <a:pPr marL="469900" indent="-367030">
              <a:spcBef>
                <a:spcPts val="315"/>
              </a:spcBef>
              <a:buFont typeface="Arial"/>
              <a:buChar char="●"/>
              <a:tabLst>
                <a:tab pos="469265" algn="l"/>
                <a:tab pos="469900" algn="l"/>
              </a:tabLst>
            </a:pPr>
            <a:r>
              <a:rPr lang="en-US" sz="1200" spc="210" dirty="0">
                <a:solidFill>
                  <a:srgbClr val="002D3C"/>
                </a:solidFill>
                <a:latin typeface="Calibri"/>
                <a:cs typeface="Calibri"/>
              </a:rPr>
              <a:t>Authentication-link</a:t>
            </a:r>
            <a:endParaRPr lang="en-CA" sz="1200" i="1" spc="275" dirty="0">
              <a:solidFill>
                <a:srgbClr val="002D3C"/>
              </a:solidFill>
              <a:latin typeface="Calibri"/>
              <a:cs typeface="Calibri"/>
            </a:endParaRPr>
          </a:p>
          <a:p>
            <a:pPr marL="12700">
              <a:lnSpc>
                <a:spcPct val="100000"/>
              </a:lnSpc>
              <a:spcBef>
                <a:spcPts val="315"/>
              </a:spcBef>
            </a:pPr>
            <a:r>
              <a:rPr sz="1200" i="1" spc="275" dirty="0">
                <a:solidFill>
                  <a:srgbClr val="002D3C"/>
                </a:solidFill>
                <a:latin typeface="Calibri"/>
                <a:cs typeface="Calibri"/>
              </a:rPr>
              <a:t>AOB</a:t>
            </a:r>
            <a:endParaRPr sz="1200" dirty="0">
              <a:latin typeface="Calibri"/>
              <a:cs typeface="Calibri"/>
            </a:endParaRPr>
          </a:p>
        </p:txBody>
      </p:sp>
      <p:sp>
        <p:nvSpPr>
          <p:cNvPr id="8" name="object 8"/>
          <p:cNvSpPr txBox="1"/>
          <p:nvPr/>
        </p:nvSpPr>
        <p:spPr>
          <a:xfrm>
            <a:off x="151814" y="4807711"/>
            <a:ext cx="83185" cy="147320"/>
          </a:xfrm>
          <a:prstGeom prst="rect">
            <a:avLst/>
          </a:prstGeom>
        </p:spPr>
        <p:txBody>
          <a:bodyPr vert="horz" wrap="square" lIns="0" tIns="12700" rIns="0" bIns="0" rtlCol="0">
            <a:spAutoFit/>
          </a:bodyPr>
          <a:lstStyle/>
          <a:p>
            <a:pPr marL="12700">
              <a:lnSpc>
                <a:spcPct val="100000"/>
              </a:lnSpc>
              <a:spcBef>
                <a:spcPts val="100"/>
              </a:spcBef>
            </a:pPr>
            <a:r>
              <a:rPr sz="800" spc="45" dirty="0">
                <a:solidFill>
                  <a:srgbClr val="737373"/>
                </a:solidFill>
                <a:latin typeface="Calibri"/>
                <a:cs typeface="Calibri"/>
              </a:rPr>
              <a:t>5</a:t>
            </a:r>
            <a:endParaRPr sz="800">
              <a:latin typeface="Calibri"/>
              <a:cs typeface="Calibri"/>
            </a:endParaRPr>
          </a:p>
        </p:txBody>
      </p:sp>
    </p:spTree>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TotalTime>
  <Words>924</Words>
  <Application>Microsoft Office PowerPoint</Application>
  <PresentationFormat>On-screen Show (16:9)</PresentationFormat>
  <Paragraphs>78</Paragraphs>
  <Slides>6</Slides>
  <Notes>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vt:i4>
      </vt:variant>
    </vt:vector>
  </HeadingPairs>
  <TitlesOfParts>
    <vt:vector size="17" baseType="lpstr">
      <vt:lpstr>Arial</vt:lpstr>
      <vt:lpstr>Calibri</vt:lpstr>
      <vt:lpstr>Inter</vt:lpstr>
      <vt:lpstr>Lucida Sans Unicode</vt:lpstr>
      <vt:lpstr>Montserrat</vt:lpstr>
      <vt:lpstr>Open Sans</vt:lpstr>
      <vt:lpstr>Open Sans Medium</vt:lpstr>
      <vt:lpstr>Open Sans SemiBold</vt:lpstr>
      <vt:lpstr>Roboto</vt:lpstr>
      <vt:lpstr>Material</vt:lpstr>
      <vt:lpstr>IETF Template</vt:lpstr>
      <vt:lpstr>IETF 123 HTTPAPI</vt:lpstr>
      <vt:lpstr>Note Well</vt:lpstr>
      <vt:lpstr>Note Really Well</vt:lpstr>
      <vt:lpstr>IETF 123 Meeting Tips</vt:lpstr>
      <vt:lpstr>Resources for IETF 123 Madrid </vt:lpstr>
      <vt:lpstr>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Darrel Miller</dc:creator>
  <cp:lastModifiedBy>Darrel Miller</cp:lastModifiedBy>
  <cp:revision>2</cp:revision>
  <dcterms:modified xsi:type="dcterms:W3CDTF">2025-07-20T16:18:40Z</dcterms:modified>
</cp:coreProperties>
</file>