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0"/>
  </p:notesMasterIdLst>
  <p:sldIdLst>
    <p:sldId id="256" r:id="rId3"/>
    <p:sldId id="257" r:id="rId4"/>
    <p:sldId id="274" r:id="rId5"/>
    <p:sldId id="279" r:id="rId6"/>
    <p:sldId id="277" r:id="rId7"/>
    <p:sldId id="280" r:id="rId8"/>
    <p:sldId id="276"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CB015495-AC87-418A-9D95-B64FCE192A2C}"/>
    <pc:docChg chg="custSel modSld">
      <pc:chgData name="BOUCADAIR Mohamed INNOV/NET" userId="2acbca90-6db1-4111-98c4-832797dda751" providerId="ADAL" clId="{CB015495-AC87-418A-9D95-B64FCE192A2C}" dt="2025-02-14T09:17:38.380" v="8" actId="478"/>
      <pc:docMkLst>
        <pc:docMk/>
      </pc:docMkLst>
      <pc:sldChg chg="addSp delSp modSp mod">
        <pc:chgData name="BOUCADAIR Mohamed INNOV/NET" userId="2acbca90-6db1-4111-98c4-832797dda751" providerId="ADAL" clId="{CB015495-AC87-418A-9D95-B64FCE192A2C}" dt="2025-02-14T09:17:05.328" v="7" actId="14100"/>
        <pc:sldMkLst>
          <pc:docMk/>
          <pc:sldMk cId="1033932174" sldId="279"/>
        </pc:sldMkLst>
        <pc:spChg chg="mod">
          <ac:chgData name="BOUCADAIR Mohamed INNOV/NET" userId="2acbca90-6db1-4111-98c4-832797dda751" providerId="ADAL" clId="{CB015495-AC87-418A-9D95-B64FCE192A2C}" dt="2025-02-14T09:17:05.328" v="7" actId="14100"/>
          <ac:spMkLst>
            <pc:docMk/>
            <pc:sldMk cId="1033932174" sldId="279"/>
            <ac:spMk id="11" creationId="{0D74CCE1-68F1-D456-8D2B-5D22F54913F7}"/>
          </ac:spMkLst>
        </pc:spChg>
        <pc:picChg chg="del">
          <ac:chgData name="BOUCADAIR Mohamed INNOV/NET" userId="2acbca90-6db1-4111-98c4-832797dda751" providerId="ADAL" clId="{CB015495-AC87-418A-9D95-B64FCE192A2C}" dt="2025-02-14T09:16:25.934" v="0" actId="478"/>
          <ac:picMkLst>
            <pc:docMk/>
            <pc:sldMk cId="1033932174" sldId="279"/>
            <ac:picMk id="2" creationId="{43005AD9-415B-494A-A79C-F0D2E1E06D39}"/>
          </ac:picMkLst>
        </pc:picChg>
        <pc:picChg chg="add mod ord">
          <ac:chgData name="BOUCADAIR Mohamed INNOV/NET" userId="2acbca90-6db1-4111-98c4-832797dda751" providerId="ADAL" clId="{CB015495-AC87-418A-9D95-B64FCE192A2C}" dt="2025-02-14T09:16:59.316" v="5" actId="167"/>
          <ac:picMkLst>
            <pc:docMk/>
            <pc:sldMk cId="1033932174" sldId="279"/>
            <ac:picMk id="5" creationId="{91D8E411-5DD5-B07B-1C14-36E4ABBF8DCA}"/>
          </ac:picMkLst>
        </pc:picChg>
      </pc:sldChg>
      <pc:sldChg chg="delSp mod">
        <pc:chgData name="BOUCADAIR Mohamed INNOV/NET" userId="2acbca90-6db1-4111-98c4-832797dda751" providerId="ADAL" clId="{CB015495-AC87-418A-9D95-B64FCE192A2C}" dt="2025-02-14T09:17:38.380" v="8" actId="478"/>
        <pc:sldMkLst>
          <pc:docMk/>
          <pc:sldMk cId="753709249" sldId="280"/>
        </pc:sldMkLst>
        <pc:spChg chg="del">
          <ac:chgData name="BOUCADAIR Mohamed INNOV/NET" userId="2acbca90-6db1-4111-98c4-832797dda751" providerId="ADAL" clId="{CB015495-AC87-418A-9D95-B64FCE192A2C}" dt="2025-02-14T09:17:38.380" v="8" actId="478"/>
          <ac:spMkLst>
            <pc:docMk/>
            <pc:sldMk cId="753709249" sldId="280"/>
            <ac:spMk id="15" creationId="{ABC413EE-1940-B5DD-0D49-F13712C57B4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a:t>
            </a:r>
            <a:r>
              <a:rPr lang="en-US" sz="3600" dirty="0"/>
              <a:t>Virtual </a:t>
            </a:r>
            <a:r>
              <a:rPr lang="en-US" sz="3600" dirty="0">
                <a:latin typeface="Inter"/>
                <a:ea typeface="Inter"/>
                <a:cs typeface="Inter"/>
                <a:sym typeface="Inter"/>
              </a:rPr>
              <a:t>WG</a:t>
            </a:r>
            <a:br>
              <a:rPr lang="en-US" sz="3600" dirty="0">
                <a:latin typeface="Inter"/>
                <a:ea typeface="Inter"/>
                <a:cs typeface="Inter"/>
                <a:sym typeface="Inter"/>
              </a:rPr>
            </a:br>
            <a:r>
              <a:rPr lang="en-US" sz="3600" i="1" dirty="0">
                <a:latin typeface="Inter"/>
                <a:ea typeface="Inter"/>
                <a:cs typeface="Inter"/>
                <a:sym typeface="Inter"/>
              </a:rPr>
              <a:t>Focus: SIMAP (Previously Digital Map)</a:t>
            </a:r>
            <a:endParaRPr sz="3600" i="1"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Feb 14th,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pic>
        <p:nvPicPr>
          <p:cNvPr id="3" name="Picture 2">
            <a:extLst>
              <a:ext uri="{FF2B5EF4-FFF2-40B4-BE49-F238E27FC236}">
                <a16:creationId xmlns:a16="http://schemas.microsoft.com/office/drawing/2014/main" id="{92BD4211-3881-414B-81BF-19A88E107E30}"/>
              </a:ext>
            </a:extLst>
          </p:cNvPr>
          <p:cNvPicPr>
            <a:picLocks noChangeAspect="1"/>
          </p:cNvPicPr>
          <p:nvPr/>
        </p:nvPicPr>
        <p:blipFill>
          <a:blip r:embed="rId3"/>
          <a:stretch>
            <a:fillRect/>
          </a:stretch>
        </p:blipFill>
        <p:spPr>
          <a:xfrm>
            <a:off x="7102823" y="2092081"/>
            <a:ext cx="1888939" cy="18889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Picture 4">
            <a:extLst>
              <a:ext uri="{FF2B5EF4-FFF2-40B4-BE49-F238E27FC236}">
                <a16:creationId xmlns:a16="http://schemas.microsoft.com/office/drawing/2014/main" id="{18EC8F36-971A-4618-9756-9E0C488711A8}"/>
              </a:ext>
            </a:extLst>
          </p:cNvPr>
          <p:cNvPicPr>
            <a:picLocks noChangeAspect="1"/>
          </p:cNvPicPr>
          <p:nvPr/>
        </p:nvPicPr>
        <p:blipFill>
          <a:blip r:embed="rId2"/>
          <a:stretch>
            <a:fillRect/>
          </a:stretch>
        </p:blipFill>
        <p:spPr>
          <a:xfrm>
            <a:off x="584036" y="1788497"/>
            <a:ext cx="7298810" cy="3031276"/>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1D8E411-5DD5-B07B-1C14-36E4ABBF8DCA}"/>
              </a:ext>
            </a:extLst>
          </p:cNvPr>
          <p:cNvPicPr>
            <a:picLocks noChangeAspect="1"/>
          </p:cNvPicPr>
          <p:nvPr/>
        </p:nvPicPr>
        <p:blipFill>
          <a:blip r:embed="rId2"/>
          <a:stretch>
            <a:fillRect/>
          </a:stretch>
        </p:blipFill>
        <p:spPr>
          <a:xfrm>
            <a:off x="471900" y="2087087"/>
            <a:ext cx="8476193" cy="1813402"/>
          </a:xfrm>
          <a:prstGeom prst="rect">
            <a:avLst/>
          </a:prstGeom>
        </p:spPr>
      </p:pic>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
        <p:nvSpPr>
          <p:cNvPr id="9" name="Titre 1">
            <a:extLst>
              <a:ext uri="{FF2B5EF4-FFF2-40B4-BE49-F238E27FC236}">
                <a16:creationId xmlns:a16="http://schemas.microsoft.com/office/drawing/2014/main" id="{0CE7276B-4C15-8069-7060-9B37DDC79725}"/>
              </a:ext>
            </a:extLst>
          </p:cNvPr>
          <p:cNvSpPr>
            <a:spLocks noGrp="1"/>
          </p:cNvSpPr>
          <p:nvPr>
            <p:ph type="title"/>
          </p:nvPr>
        </p:nvSpPr>
        <p:spPr>
          <a:xfrm>
            <a:off x="471900" y="218223"/>
            <a:ext cx="8222100" cy="1288203"/>
          </a:xfrm>
        </p:spPr>
        <p:txBody>
          <a:bodyPr/>
          <a:lstStyle/>
          <a:p>
            <a:r>
              <a:rPr lang="fr-FR" dirty="0"/>
              <a:t>Documents </a:t>
            </a:r>
            <a:r>
              <a:rPr lang="fr-FR" dirty="0" err="1"/>
              <a:t>Status</a:t>
            </a:r>
            <a:endParaRPr lang="fr-FR" dirty="0"/>
          </a:p>
        </p:txBody>
      </p:sp>
      <p:sp>
        <p:nvSpPr>
          <p:cNvPr id="11" name="Bulle narrative : ronde 10">
            <a:extLst>
              <a:ext uri="{FF2B5EF4-FFF2-40B4-BE49-F238E27FC236}">
                <a16:creationId xmlns:a16="http://schemas.microsoft.com/office/drawing/2014/main" id="{0D74CCE1-68F1-D456-8D2B-5D22F54913F7}"/>
              </a:ext>
            </a:extLst>
          </p:cNvPr>
          <p:cNvSpPr/>
          <p:nvPr/>
        </p:nvSpPr>
        <p:spPr>
          <a:xfrm>
            <a:off x="7549270" y="3560027"/>
            <a:ext cx="1122830" cy="921123"/>
          </a:xfrm>
          <a:prstGeom prst="wedgeEllipseCallout">
            <a:avLst>
              <a:gd name="adj1" fmla="val -77742"/>
              <a:gd name="adj2" fmla="val -126749"/>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solidFill>
              </a:rPr>
              <a:t>On the agenda</a:t>
            </a:r>
          </a:p>
        </p:txBody>
      </p:sp>
    </p:spTree>
    <p:extLst>
      <p:ext uri="{BB962C8B-B14F-4D97-AF65-F5344CB8AC3E}">
        <p14:creationId xmlns:p14="http://schemas.microsoft.com/office/powerpoint/2010/main" val="103393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69395-1EF3-03DF-8C06-8727B0306792}"/>
              </a:ext>
            </a:extLst>
          </p:cNvPr>
          <p:cNvSpPr>
            <a:spLocks noGrp="1"/>
          </p:cNvSpPr>
          <p:nvPr>
            <p:ph type="title"/>
          </p:nvPr>
        </p:nvSpPr>
        <p:spPr/>
        <p:txBody>
          <a:bodyPr/>
          <a:lstStyle/>
          <a:p>
            <a:r>
              <a:rPr lang="fr-FR" dirty="0"/>
              <a:t>Meeting Objectives</a:t>
            </a:r>
          </a:p>
        </p:txBody>
      </p:sp>
      <p:sp>
        <p:nvSpPr>
          <p:cNvPr id="3" name="Espace réservé du texte 2">
            <a:extLst>
              <a:ext uri="{FF2B5EF4-FFF2-40B4-BE49-F238E27FC236}">
                <a16:creationId xmlns:a16="http://schemas.microsoft.com/office/drawing/2014/main" id="{3B08E921-E0A9-A022-AF7D-2240BB088939}"/>
              </a:ext>
            </a:extLst>
          </p:cNvPr>
          <p:cNvSpPr>
            <a:spLocks noGrp="1"/>
          </p:cNvSpPr>
          <p:nvPr>
            <p:ph type="body" idx="1"/>
          </p:nvPr>
        </p:nvSpPr>
        <p:spPr>
          <a:xfrm>
            <a:off x="627500" y="1794600"/>
            <a:ext cx="8321518" cy="2965659"/>
          </a:xfrm>
        </p:spPr>
        <p:txBody>
          <a:bodyPr/>
          <a:lstStyle/>
          <a:p>
            <a:r>
              <a:rPr lang="en-US" dirty="0"/>
              <a:t>Discuss issues related to the </a:t>
            </a:r>
            <a:r>
              <a:rPr lang="en-US" b="1" i="1" dirty="0">
                <a:solidFill>
                  <a:srgbClr val="00B0F0"/>
                </a:solidFill>
              </a:rPr>
              <a:t>concept definition</a:t>
            </a:r>
            <a:r>
              <a:rPr lang="en-US" dirty="0"/>
              <a:t>, applicability, etc.</a:t>
            </a:r>
          </a:p>
          <a:p>
            <a:r>
              <a:rPr lang="en-US" dirty="0"/>
              <a:t>Agree on a </a:t>
            </a:r>
            <a:r>
              <a:rPr lang="en-US" b="1" i="1" dirty="0">
                <a:solidFill>
                  <a:srgbClr val="00B0F0"/>
                </a:solidFill>
              </a:rPr>
              <a:t>stable set of requirements </a:t>
            </a:r>
            <a:r>
              <a:rPr lang="en-US" dirty="0"/>
              <a:t>(consolidate the requirements, agree on their meaning/purpose, avoid biased ones, etc.) so that assessment work can have a stable base for analysis</a:t>
            </a:r>
          </a:p>
          <a:p>
            <a:endParaRPr lang="fr-FR" dirty="0"/>
          </a:p>
          <a:p>
            <a:r>
              <a:rPr lang="fr-FR" dirty="0"/>
              <a:t>I</a:t>
            </a:r>
            <a:r>
              <a:rPr lang="en-US" dirty="0"/>
              <a:t>n other words, progress the “</a:t>
            </a:r>
            <a:r>
              <a:rPr lang="en-US" b="1" dirty="0"/>
              <a:t>SIMAP: Concept, Requirements, and Use Cases” </a:t>
            </a:r>
            <a:r>
              <a:rPr lang="en-US" dirty="0"/>
              <a:t>document</a:t>
            </a:r>
            <a:endParaRPr lang="en-US" b="1" dirty="0"/>
          </a:p>
        </p:txBody>
      </p:sp>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20901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sp>
        <p:nvSpPr>
          <p:cNvPr id="5" name="Titre 1">
            <a:extLst>
              <a:ext uri="{FF2B5EF4-FFF2-40B4-BE49-F238E27FC236}">
                <a16:creationId xmlns:a16="http://schemas.microsoft.com/office/drawing/2014/main" id="{51D18148-3A95-8C02-0F61-2D10376AEE36}"/>
              </a:ext>
            </a:extLst>
          </p:cNvPr>
          <p:cNvSpPr>
            <a:spLocks noGrp="1"/>
          </p:cNvSpPr>
          <p:nvPr>
            <p:ph type="title"/>
          </p:nvPr>
        </p:nvSpPr>
        <p:spPr>
          <a:xfrm>
            <a:off x="471900" y="218223"/>
            <a:ext cx="8222100" cy="1288203"/>
          </a:xfrm>
        </p:spPr>
        <p:txBody>
          <a:bodyPr/>
          <a:lstStyle/>
          <a:p>
            <a:r>
              <a:rPr lang="fr-FR" dirty="0" err="1"/>
              <a:t>Milestones</a:t>
            </a:r>
            <a:endParaRPr lang="fr-FR" dirty="0"/>
          </a:p>
        </p:txBody>
      </p:sp>
      <p:pic>
        <p:nvPicPr>
          <p:cNvPr id="6" name="Image 5">
            <a:extLst>
              <a:ext uri="{FF2B5EF4-FFF2-40B4-BE49-F238E27FC236}">
                <a16:creationId xmlns:a16="http://schemas.microsoft.com/office/drawing/2014/main" id="{6F4A4F73-4272-B736-EBD2-CA0EE0470476}"/>
              </a:ext>
            </a:extLst>
          </p:cNvPr>
          <p:cNvPicPr>
            <a:picLocks noChangeAspect="1"/>
          </p:cNvPicPr>
          <p:nvPr/>
        </p:nvPicPr>
        <p:blipFill>
          <a:blip r:embed="rId2"/>
          <a:stretch>
            <a:fillRect/>
          </a:stretch>
        </p:blipFill>
        <p:spPr>
          <a:xfrm>
            <a:off x="619433" y="1882154"/>
            <a:ext cx="7191314" cy="3108027"/>
          </a:xfrm>
          <a:prstGeom prst="rect">
            <a:avLst/>
          </a:prstGeom>
        </p:spPr>
      </p:pic>
      <p:sp>
        <p:nvSpPr>
          <p:cNvPr id="13" name="ZoneTexte 12">
            <a:extLst>
              <a:ext uri="{FF2B5EF4-FFF2-40B4-BE49-F238E27FC236}">
                <a16:creationId xmlns:a16="http://schemas.microsoft.com/office/drawing/2014/main" id="{6EF45BBC-C93E-D1C5-BB45-4A09FC3B90D6}"/>
              </a:ext>
            </a:extLst>
          </p:cNvPr>
          <p:cNvSpPr txBox="1"/>
          <p:nvPr/>
        </p:nvSpPr>
        <p:spPr>
          <a:xfrm>
            <a:off x="5941632" y="3320750"/>
            <a:ext cx="2459052" cy="230832"/>
          </a:xfrm>
          <a:prstGeom prst="rect">
            <a:avLst/>
          </a:prstGeom>
          <a:noFill/>
        </p:spPr>
        <p:txBody>
          <a:bodyPr wrap="square" rtlCol="0">
            <a:spAutoFit/>
          </a:bodyPr>
          <a:lstStyle/>
          <a:p>
            <a:r>
              <a:rPr lang="fr-FR" sz="900" dirty="0">
                <a:solidFill>
                  <a:srgbClr val="00B0F0"/>
                </a:solidFill>
                <a:latin typeface="Courier New" panose="02070309020205020404" pitchFamily="49" charset="0"/>
                <a:cs typeface="Courier New" panose="02070309020205020404" pitchFamily="49" charset="0"/>
              </a:rPr>
              <a:t>i.e., Target WGLC by 04 or 05/25 </a:t>
            </a:r>
          </a:p>
        </p:txBody>
      </p:sp>
      <p:sp>
        <p:nvSpPr>
          <p:cNvPr id="14" name="Rectangle 13">
            <a:extLst>
              <a:ext uri="{FF2B5EF4-FFF2-40B4-BE49-F238E27FC236}">
                <a16:creationId xmlns:a16="http://schemas.microsoft.com/office/drawing/2014/main" id="{2A615C59-3F6E-F00F-6C59-09EDECD6D771}"/>
              </a:ext>
            </a:extLst>
          </p:cNvPr>
          <p:cNvSpPr/>
          <p:nvPr/>
        </p:nvSpPr>
        <p:spPr>
          <a:xfrm>
            <a:off x="1333254" y="3308573"/>
            <a:ext cx="6925844" cy="230832"/>
          </a:xfrm>
          <a:custGeom>
            <a:avLst/>
            <a:gdLst>
              <a:gd name="connsiteX0" fmla="*/ 0 w 6925844"/>
              <a:gd name="connsiteY0" fmla="*/ 0 h 230832"/>
              <a:gd name="connsiteX1" fmla="*/ 577154 w 6925844"/>
              <a:gd name="connsiteY1" fmla="*/ 0 h 230832"/>
              <a:gd name="connsiteX2" fmla="*/ 1223566 w 6925844"/>
              <a:gd name="connsiteY2" fmla="*/ 0 h 230832"/>
              <a:gd name="connsiteX3" fmla="*/ 1869978 w 6925844"/>
              <a:gd name="connsiteY3" fmla="*/ 0 h 230832"/>
              <a:gd name="connsiteX4" fmla="*/ 2516390 w 6925844"/>
              <a:gd name="connsiteY4" fmla="*/ 0 h 230832"/>
              <a:gd name="connsiteX5" fmla="*/ 2885768 w 6925844"/>
              <a:gd name="connsiteY5" fmla="*/ 0 h 230832"/>
              <a:gd name="connsiteX6" fmla="*/ 3324405 w 6925844"/>
              <a:gd name="connsiteY6" fmla="*/ 0 h 230832"/>
              <a:gd name="connsiteX7" fmla="*/ 4040076 w 6925844"/>
              <a:gd name="connsiteY7" fmla="*/ 0 h 230832"/>
              <a:gd name="connsiteX8" fmla="*/ 4617229 w 6925844"/>
              <a:gd name="connsiteY8" fmla="*/ 0 h 230832"/>
              <a:gd name="connsiteX9" fmla="*/ 4986608 w 6925844"/>
              <a:gd name="connsiteY9" fmla="*/ 0 h 230832"/>
              <a:gd name="connsiteX10" fmla="*/ 5355986 w 6925844"/>
              <a:gd name="connsiteY10" fmla="*/ 0 h 230832"/>
              <a:gd name="connsiteX11" fmla="*/ 5794623 w 6925844"/>
              <a:gd name="connsiteY11" fmla="*/ 0 h 230832"/>
              <a:gd name="connsiteX12" fmla="*/ 6925844 w 6925844"/>
              <a:gd name="connsiteY12" fmla="*/ 0 h 230832"/>
              <a:gd name="connsiteX13" fmla="*/ 6925844 w 6925844"/>
              <a:gd name="connsiteY13" fmla="*/ 230832 h 230832"/>
              <a:gd name="connsiteX14" fmla="*/ 6417949 w 6925844"/>
              <a:gd name="connsiteY14" fmla="*/ 230832 h 230832"/>
              <a:gd name="connsiteX15" fmla="*/ 5702278 w 6925844"/>
              <a:gd name="connsiteY15" fmla="*/ 230832 h 230832"/>
              <a:gd name="connsiteX16" fmla="*/ 4986608 w 6925844"/>
              <a:gd name="connsiteY16" fmla="*/ 230832 h 230832"/>
              <a:gd name="connsiteX17" fmla="*/ 4617229 w 6925844"/>
              <a:gd name="connsiteY17" fmla="*/ 230832 h 230832"/>
              <a:gd name="connsiteX18" fmla="*/ 3901559 w 6925844"/>
              <a:gd name="connsiteY18" fmla="*/ 230832 h 230832"/>
              <a:gd name="connsiteX19" fmla="*/ 3185888 w 6925844"/>
              <a:gd name="connsiteY19" fmla="*/ 230832 h 230832"/>
              <a:gd name="connsiteX20" fmla="*/ 2677993 w 6925844"/>
              <a:gd name="connsiteY20" fmla="*/ 230832 h 230832"/>
              <a:gd name="connsiteX21" fmla="*/ 2100839 w 6925844"/>
              <a:gd name="connsiteY21" fmla="*/ 230832 h 230832"/>
              <a:gd name="connsiteX22" fmla="*/ 1731461 w 6925844"/>
              <a:gd name="connsiteY22" fmla="*/ 230832 h 230832"/>
              <a:gd name="connsiteX23" fmla="*/ 1292824 w 6925844"/>
              <a:gd name="connsiteY23" fmla="*/ 230832 h 230832"/>
              <a:gd name="connsiteX24" fmla="*/ 784929 w 6925844"/>
              <a:gd name="connsiteY24" fmla="*/ 230832 h 230832"/>
              <a:gd name="connsiteX25" fmla="*/ 0 w 6925844"/>
              <a:gd name="connsiteY25" fmla="*/ 230832 h 230832"/>
              <a:gd name="connsiteX26" fmla="*/ 0 w 6925844"/>
              <a:gd name="connsiteY26" fmla="*/ 0 h 23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925844" h="230832" extrusionOk="0">
                <a:moveTo>
                  <a:pt x="0" y="0"/>
                </a:moveTo>
                <a:cubicBezTo>
                  <a:pt x="118242" y="-31052"/>
                  <a:pt x="414674" y="27881"/>
                  <a:pt x="577154" y="0"/>
                </a:cubicBezTo>
                <a:cubicBezTo>
                  <a:pt x="739634" y="-27881"/>
                  <a:pt x="981300" y="66211"/>
                  <a:pt x="1223566" y="0"/>
                </a:cubicBezTo>
                <a:cubicBezTo>
                  <a:pt x="1465832" y="-66211"/>
                  <a:pt x="1616845" y="62090"/>
                  <a:pt x="1869978" y="0"/>
                </a:cubicBezTo>
                <a:cubicBezTo>
                  <a:pt x="2123111" y="-62090"/>
                  <a:pt x="2374845" y="63697"/>
                  <a:pt x="2516390" y="0"/>
                </a:cubicBezTo>
                <a:cubicBezTo>
                  <a:pt x="2657935" y="-63697"/>
                  <a:pt x="2796913" y="11888"/>
                  <a:pt x="2885768" y="0"/>
                </a:cubicBezTo>
                <a:cubicBezTo>
                  <a:pt x="2974623" y="-11888"/>
                  <a:pt x="3182529" y="32616"/>
                  <a:pt x="3324405" y="0"/>
                </a:cubicBezTo>
                <a:cubicBezTo>
                  <a:pt x="3466281" y="-32616"/>
                  <a:pt x="3778337" y="32329"/>
                  <a:pt x="4040076" y="0"/>
                </a:cubicBezTo>
                <a:cubicBezTo>
                  <a:pt x="4301815" y="-32329"/>
                  <a:pt x="4374572" y="39094"/>
                  <a:pt x="4617229" y="0"/>
                </a:cubicBezTo>
                <a:cubicBezTo>
                  <a:pt x="4859886" y="-39094"/>
                  <a:pt x="4873657" y="40249"/>
                  <a:pt x="4986608" y="0"/>
                </a:cubicBezTo>
                <a:cubicBezTo>
                  <a:pt x="5099559" y="-40249"/>
                  <a:pt x="5229289" y="27656"/>
                  <a:pt x="5355986" y="0"/>
                </a:cubicBezTo>
                <a:cubicBezTo>
                  <a:pt x="5482683" y="-27656"/>
                  <a:pt x="5676123" y="19220"/>
                  <a:pt x="5794623" y="0"/>
                </a:cubicBezTo>
                <a:cubicBezTo>
                  <a:pt x="5913123" y="-19220"/>
                  <a:pt x="6438329" y="101077"/>
                  <a:pt x="6925844" y="0"/>
                </a:cubicBezTo>
                <a:cubicBezTo>
                  <a:pt x="6949942" y="78725"/>
                  <a:pt x="6900374" y="174976"/>
                  <a:pt x="6925844" y="230832"/>
                </a:cubicBezTo>
                <a:cubicBezTo>
                  <a:pt x="6722106" y="244434"/>
                  <a:pt x="6606470" y="177741"/>
                  <a:pt x="6417949" y="230832"/>
                </a:cubicBezTo>
                <a:cubicBezTo>
                  <a:pt x="6229428" y="283923"/>
                  <a:pt x="6039688" y="203771"/>
                  <a:pt x="5702278" y="230832"/>
                </a:cubicBezTo>
                <a:cubicBezTo>
                  <a:pt x="5364868" y="257893"/>
                  <a:pt x="5246735" y="171512"/>
                  <a:pt x="4986608" y="230832"/>
                </a:cubicBezTo>
                <a:cubicBezTo>
                  <a:pt x="4726481" y="290152"/>
                  <a:pt x="4728596" y="222285"/>
                  <a:pt x="4617229" y="230832"/>
                </a:cubicBezTo>
                <a:cubicBezTo>
                  <a:pt x="4505862" y="239379"/>
                  <a:pt x="4085985" y="228664"/>
                  <a:pt x="3901559" y="230832"/>
                </a:cubicBezTo>
                <a:cubicBezTo>
                  <a:pt x="3717133" y="233000"/>
                  <a:pt x="3494933" y="160527"/>
                  <a:pt x="3185888" y="230832"/>
                </a:cubicBezTo>
                <a:cubicBezTo>
                  <a:pt x="2876843" y="301137"/>
                  <a:pt x="2793971" y="179388"/>
                  <a:pt x="2677993" y="230832"/>
                </a:cubicBezTo>
                <a:cubicBezTo>
                  <a:pt x="2562015" y="282276"/>
                  <a:pt x="2333851" y="183582"/>
                  <a:pt x="2100839" y="230832"/>
                </a:cubicBezTo>
                <a:cubicBezTo>
                  <a:pt x="1867827" y="278082"/>
                  <a:pt x="1914458" y="222143"/>
                  <a:pt x="1731461" y="230832"/>
                </a:cubicBezTo>
                <a:cubicBezTo>
                  <a:pt x="1548464" y="239521"/>
                  <a:pt x="1392417" y="201609"/>
                  <a:pt x="1292824" y="230832"/>
                </a:cubicBezTo>
                <a:cubicBezTo>
                  <a:pt x="1193231" y="260055"/>
                  <a:pt x="965645" y="202285"/>
                  <a:pt x="784929" y="230832"/>
                </a:cubicBezTo>
                <a:cubicBezTo>
                  <a:pt x="604213" y="259379"/>
                  <a:pt x="345294" y="188420"/>
                  <a:pt x="0" y="230832"/>
                </a:cubicBezTo>
                <a:cubicBezTo>
                  <a:pt x="-20577" y="134385"/>
                  <a:pt x="8512" y="105670"/>
                  <a:pt x="0" y="0"/>
                </a:cubicBezTo>
                <a:close/>
              </a:path>
            </a:pathLst>
          </a:custGeom>
          <a:noFill/>
          <a:ln>
            <a:solidFill>
              <a:srgbClr val="FF0000"/>
            </a:solidFill>
            <a:extLst>
              <a:ext uri="{C807C97D-BFC1-408E-A445-0C87EB9F89A2}">
                <ask:lineSketchStyleProps xmlns:ask="http://schemas.microsoft.com/office/drawing/2018/sketchyshapes" sd="39971063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5370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21457010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149</TotalTime>
  <Words>420</Words>
  <Application>Microsoft Office PowerPoint</Application>
  <PresentationFormat>Affichage à l'écran (16:9)</PresentationFormat>
  <Paragraphs>38</Paragraphs>
  <Slides>7</Slides>
  <Notes>2</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7</vt:i4>
      </vt:variant>
    </vt:vector>
  </HeadingPairs>
  <TitlesOfParts>
    <vt:vector size="17" baseType="lpstr">
      <vt:lpstr>Arial</vt:lpstr>
      <vt:lpstr>Courier New</vt:lpstr>
      <vt:lpstr>Inter</vt:lpstr>
      <vt:lpstr>Montserrat</vt:lpstr>
      <vt:lpstr>Open Sans</vt:lpstr>
      <vt:lpstr>Open Sans Medium</vt:lpstr>
      <vt:lpstr>Open Sans SemiBold</vt:lpstr>
      <vt:lpstr>Roboto</vt:lpstr>
      <vt:lpstr>Material</vt:lpstr>
      <vt:lpstr>IETF Template</vt:lpstr>
      <vt:lpstr>Network Management Operations (nmop) Virtual WG Focus: SIMAP (Previously Digital Map)</vt:lpstr>
      <vt:lpstr>Note Well</vt:lpstr>
      <vt:lpstr>Compact Agenda</vt:lpstr>
      <vt:lpstr>Documents Status</vt:lpstr>
      <vt:lpstr>Meeting Objectives</vt:lpstr>
      <vt:lpstr>Milestones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BOUCADAIR Mohamed INNOV/NET</cp:lastModifiedBy>
  <cp:revision>12</cp:revision>
  <dcterms:modified xsi:type="dcterms:W3CDTF">2025-02-14T09:17:48Z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1738322847</vt:lpwstr>
  </property>
</Properties>
</file>