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2"/>
  </p:notesMasterIdLst>
  <p:sldIdLst>
    <p:sldId id="276" r:id="rId3"/>
    <p:sldId id="257" r:id="rId4"/>
    <p:sldId id="258" r:id="rId5"/>
    <p:sldId id="259" r:id="rId6"/>
    <p:sldId id="260" r:id="rId7"/>
    <p:sldId id="271" r:id="rId8"/>
    <p:sldId id="269" r:id="rId9"/>
    <p:sldId id="268" r:id="rId10"/>
    <p:sldId id="27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0" y="95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tatracker.ietf.org/liaison/20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21,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B. Claise, R. Rahman</a:t>
            </a:r>
            <a:endParaRPr sz="11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a:extLst>
              <a:ext uri="{FF2B5EF4-FFF2-40B4-BE49-F238E27FC236}">
                <a16:creationId xmlns:a16="http://schemas.microsoft.com/office/drawing/2014/main" id="{2F93769B-A1EF-4871-BF24-CF494CFCCD0F}"/>
              </a:ext>
            </a:extLst>
          </p:cNvPr>
          <p:cNvPicPr>
            <a:picLocks noChangeAspect="1"/>
          </p:cNvPicPr>
          <p:nvPr/>
        </p:nvPicPr>
        <p:blipFill>
          <a:blip r:embed="rId2"/>
          <a:stretch>
            <a:fillRect/>
          </a:stretch>
        </p:blipFill>
        <p:spPr>
          <a:xfrm>
            <a:off x="778138" y="1811571"/>
            <a:ext cx="7297168" cy="3248478"/>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br>
              <a:rPr lang="fr-FR" dirty="0"/>
            </a:b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Bulle narrative : ronde 7">
            <a:extLst>
              <a:ext uri="{FF2B5EF4-FFF2-40B4-BE49-F238E27FC236}">
                <a16:creationId xmlns:a16="http://schemas.microsoft.com/office/drawing/2014/main" id="{5DFD05E8-7913-434C-25CA-289688FED3CE}"/>
              </a:ext>
            </a:extLst>
          </p:cNvPr>
          <p:cNvSpPr/>
          <p:nvPr/>
        </p:nvSpPr>
        <p:spPr>
          <a:xfrm>
            <a:off x="6315056" y="1661878"/>
            <a:ext cx="1122830" cy="921123"/>
          </a:xfrm>
          <a:prstGeom prst="wedgeEllipseCallout">
            <a:avLst>
              <a:gd name="adj1" fmla="val -155020"/>
              <a:gd name="adj2" fmla="val 109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DEE24E3A-3167-42C7-AF06-8D765486E60C}"/>
              </a:ext>
            </a:extLst>
          </p:cNvPr>
          <p:cNvPicPr>
            <a:picLocks noChangeAspect="1"/>
          </p:cNvPicPr>
          <p:nvPr/>
        </p:nvPicPr>
        <p:blipFill>
          <a:blip r:embed="rId2"/>
          <a:stretch>
            <a:fillRect/>
          </a:stretch>
        </p:blipFill>
        <p:spPr>
          <a:xfrm>
            <a:off x="650708" y="914401"/>
            <a:ext cx="7768053" cy="4229100"/>
          </a:xfrm>
          <a:prstGeom prst="rect">
            <a:avLst/>
          </a:prstGeom>
        </p:spPr>
      </p:pic>
      <p:sp>
        <p:nvSpPr>
          <p:cNvPr id="9" name="Bulle narrative : ronde 8">
            <a:extLst>
              <a:ext uri="{FF2B5EF4-FFF2-40B4-BE49-F238E27FC236}">
                <a16:creationId xmlns:a16="http://schemas.microsoft.com/office/drawing/2014/main" id="{2328023F-1C93-51F0-A761-742333E90631}"/>
              </a:ext>
            </a:extLst>
          </p:cNvPr>
          <p:cNvSpPr/>
          <p:nvPr/>
        </p:nvSpPr>
        <p:spPr>
          <a:xfrm>
            <a:off x="5998389" y="1045864"/>
            <a:ext cx="1255930" cy="921123"/>
          </a:xfrm>
          <a:prstGeom prst="wedgeEllipseCallout">
            <a:avLst>
              <a:gd name="adj1" fmla="val -123049"/>
              <a:gd name="adj2" fmla="val -3697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IETF#122</a:t>
            </a:r>
          </a:p>
        </p:txBody>
      </p:sp>
      <p:sp>
        <p:nvSpPr>
          <p:cNvPr id="10" name="Bulle narrative : ronde 8">
            <a:extLst>
              <a:ext uri="{FF2B5EF4-FFF2-40B4-BE49-F238E27FC236}">
                <a16:creationId xmlns:a16="http://schemas.microsoft.com/office/drawing/2014/main" id="{035F5AAE-80AB-4B80-ABB1-331F18CCBCE4}"/>
              </a:ext>
            </a:extLst>
          </p:cNvPr>
          <p:cNvSpPr/>
          <p:nvPr/>
        </p:nvSpPr>
        <p:spPr>
          <a:xfrm>
            <a:off x="7254319" y="3028951"/>
            <a:ext cx="1343250" cy="921123"/>
          </a:xfrm>
          <a:prstGeom prst="wedgeEllipseCallout">
            <a:avLst>
              <a:gd name="adj1" fmla="val -182247"/>
              <a:gd name="adj2" fmla="val 8084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accent4"/>
                </a:solidFill>
              </a:rPr>
              <a:t>IESG Evaluation</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Kind of on Track!</a:t>
            </a:r>
            <a:br>
              <a:rPr lang="fr-FR" dirty="0"/>
            </a:b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8DAC8EFC-703C-460E-9424-7B9B59B126FB}"/>
              </a:ext>
            </a:extLst>
          </p:cNvPr>
          <p:cNvPicPr>
            <a:picLocks noChangeAspect="1"/>
          </p:cNvPicPr>
          <p:nvPr/>
        </p:nvPicPr>
        <p:blipFill>
          <a:blip r:embed="rId2"/>
          <a:stretch>
            <a:fillRect/>
          </a:stretch>
        </p:blipFill>
        <p:spPr>
          <a:xfrm>
            <a:off x="213646" y="1282443"/>
            <a:ext cx="6586916" cy="3482626"/>
          </a:xfrm>
          <a:prstGeom prst="rect">
            <a:avLst/>
          </a:prstGeom>
        </p:spPr>
      </p:pic>
      <p:sp>
        <p:nvSpPr>
          <p:cNvPr id="9" name="ZoneTexte 6">
            <a:extLst>
              <a:ext uri="{FF2B5EF4-FFF2-40B4-BE49-F238E27FC236}">
                <a16:creationId xmlns:a16="http://schemas.microsoft.com/office/drawing/2014/main" id="{4AD6EF02-1855-4F6C-AC4E-D1D17D9D39C2}"/>
              </a:ext>
            </a:extLst>
          </p:cNvPr>
          <p:cNvSpPr txBox="1"/>
          <p:nvPr/>
        </p:nvSpPr>
        <p:spPr>
          <a:xfrm>
            <a:off x="7195738" y="3557372"/>
            <a:ext cx="1734616" cy="307777"/>
          </a:xfrm>
          <a:prstGeom prst="rect">
            <a:avLst/>
          </a:prstGeom>
          <a:noFill/>
        </p:spPr>
        <p:txBody>
          <a:bodyPr wrap="square" rtlCol="0">
            <a:spAutoFit/>
          </a:bodyPr>
          <a:lstStyle/>
          <a:p>
            <a:r>
              <a:rPr lang="fr-FR" dirty="0" err="1">
                <a:solidFill>
                  <a:srgbClr val="00B0F0"/>
                </a:solidFill>
              </a:rPr>
              <a:t>Dec</a:t>
            </a:r>
            <a:r>
              <a:rPr lang="fr-FR" dirty="0">
                <a:solidFill>
                  <a:srgbClr val="00B0F0"/>
                </a:solidFill>
              </a:rPr>
              <a:t> 2025 !!!</a:t>
            </a:r>
          </a:p>
        </p:txBody>
      </p:sp>
      <p:sp>
        <p:nvSpPr>
          <p:cNvPr id="10" name="Flèche : gauche 7">
            <a:extLst>
              <a:ext uri="{FF2B5EF4-FFF2-40B4-BE49-F238E27FC236}">
                <a16:creationId xmlns:a16="http://schemas.microsoft.com/office/drawing/2014/main" id="{5AF4CC7D-6643-4E1B-9C79-68DCCD533AAB}"/>
              </a:ext>
            </a:extLst>
          </p:cNvPr>
          <p:cNvSpPr/>
          <p:nvPr/>
        </p:nvSpPr>
        <p:spPr>
          <a:xfrm>
            <a:off x="6391069" y="3593599"/>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1D805FE-3419-03AA-5BE4-A0FDAA83E2EC}"/>
              </a:ext>
            </a:extLst>
          </p:cNvPr>
          <p:cNvSpPr txBox="1"/>
          <p:nvPr/>
        </p:nvSpPr>
        <p:spPr>
          <a:xfrm>
            <a:off x="7178398" y="2637153"/>
            <a:ext cx="1539690" cy="307777"/>
          </a:xfrm>
          <a:prstGeom prst="rect">
            <a:avLst/>
          </a:prstGeom>
          <a:noFill/>
        </p:spPr>
        <p:txBody>
          <a:bodyPr wrap="square" rtlCol="0">
            <a:spAutoFit/>
          </a:bodyPr>
          <a:lstStyle/>
          <a:p>
            <a:r>
              <a:rPr lang="fr-FR" dirty="0">
                <a:solidFill>
                  <a:srgbClr val="00B0F0"/>
                </a:solidFill>
              </a:rPr>
              <a:t>Our </a:t>
            </a:r>
            <a:r>
              <a:rPr lang="fr-FR" dirty="0" err="1">
                <a:solidFill>
                  <a:srgbClr val="00B0F0"/>
                </a:solidFill>
              </a:rPr>
              <a:t>next</a:t>
            </a:r>
            <a:r>
              <a:rPr lang="fr-FR" dirty="0">
                <a:solidFill>
                  <a:srgbClr val="00B0F0"/>
                </a:solidFill>
              </a:rPr>
              <a:t> </a:t>
            </a:r>
            <a:r>
              <a:rPr lang="fr-FR" dirty="0" err="1">
                <a:solidFill>
                  <a:srgbClr val="00B0F0"/>
                </a:solidFill>
              </a:rPr>
              <a:t>target</a:t>
            </a:r>
            <a:endParaRPr lang="fr-FR" dirty="0">
              <a:solidFill>
                <a:srgbClr val="00B0F0"/>
              </a:solidFill>
            </a:endParaRPr>
          </a:p>
        </p:txBody>
      </p:sp>
      <p:sp>
        <p:nvSpPr>
          <p:cNvPr id="8" name="Flèche : gauche 7">
            <a:extLst>
              <a:ext uri="{FF2B5EF4-FFF2-40B4-BE49-F238E27FC236}">
                <a16:creationId xmlns:a16="http://schemas.microsoft.com/office/drawing/2014/main" id="{8ABEC4DC-5D6B-13FA-9302-4E4445BBF8D8}"/>
              </a:ext>
            </a:extLst>
          </p:cNvPr>
          <p:cNvSpPr/>
          <p:nvPr/>
        </p:nvSpPr>
        <p:spPr>
          <a:xfrm>
            <a:off x="6373729" y="2673380"/>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471900" y="4361308"/>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xmln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sp>
        <p:nvSpPr>
          <p:cNvPr id="16" name="ZoneTexte 15">
            <a:extLst>
              <a:ext uri="{FF2B5EF4-FFF2-40B4-BE49-F238E27FC236}">
                <a16:creationId xmlns:a16="http://schemas.microsoft.com/office/drawing/2014/main" id="{9CCABADB-CF8F-361B-F020-50C76702D154}"/>
              </a:ext>
            </a:extLst>
          </p:cNvPr>
          <p:cNvSpPr txBox="1"/>
          <p:nvPr/>
        </p:nvSpPr>
        <p:spPr>
          <a:xfrm>
            <a:off x="7138907" y="2221567"/>
            <a:ext cx="1764927" cy="307777"/>
          </a:xfrm>
          <a:prstGeom prst="rect">
            <a:avLst/>
          </a:prstGeom>
          <a:noFill/>
        </p:spPr>
        <p:txBody>
          <a:bodyPr wrap="square" rtlCol="0">
            <a:spAutoFit/>
          </a:bodyPr>
          <a:lstStyle/>
          <a:p>
            <a:pPr algn="ctr"/>
            <a:r>
              <a:rPr lang="fr-FR" dirty="0" err="1">
                <a:solidFill>
                  <a:srgbClr val="00B0F0"/>
                </a:solidFill>
              </a:rPr>
              <a:t>Knowledge</a:t>
            </a:r>
            <a:r>
              <a:rPr lang="fr-FR" dirty="0">
                <a:solidFill>
                  <a:srgbClr val="00B0F0"/>
                </a:solidFill>
              </a:rPr>
              <a:t> Graph</a:t>
            </a:r>
          </a:p>
        </p:txBody>
      </p:sp>
      <p:sp>
        <p:nvSpPr>
          <p:cNvPr id="17" name="Flèche : gauche 16">
            <a:extLst>
              <a:ext uri="{FF2B5EF4-FFF2-40B4-BE49-F238E27FC236}">
                <a16:creationId xmlns:a16="http://schemas.microsoft.com/office/drawing/2014/main" id="{3E2BF293-6628-F272-0B0B-C62B63E7B5F3}"/>
              </a:ext>
            </a:extLst>
          </p:cNvPr>
          <p:cNvSpPr/>
          <p:nvPr/>
        </p:nvSpPr>
        <p:spPr>
          <a:xfrm>
            <a:off x="6339126" y="2257794"/>
            <a:ext cx="64278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085A9276-CE4E-4E87-B185-0DF9CA264DEC}"/>
              </a:ext>
            </a:extLst>
          </p:cNvPr>
          <p:cNvPicPr>
            <a:picLocks noChangeAspect="1"/>
          </p:cNvPicPr>
          <p:nvPr/>
        </p:nvPicPr>
        <p:blipFill>
          <a:blip r:embed="rId2"/>
          <a:stretch>
            <a:fillRect/>
          </a:stretch>
        </p:blipFill>
        <p:spPr>
          <a:xfrm>
            <a:off x="331365" y="2161237"/>
            <a:ext cx="5849166" cy="447737"/>
          </a:xfrm>
          <a:prstGeom prst="rect">
            <a:avLst/>
          </a:prstGeom>
        </p:spPr>
      </p:pic>
      <p:sp>
        <p:nvSpPr>
          <p:cNvPr id="5" name="TextBox 4">
            <a:extLst>
              <a:ext uri="{FF2B5EF4-FFF2-40B4-BE49-F238E27FC236}">
                <a16:creationId xmlns:a16="http://schemas.microsoft.com/office/drawing/2014/main" id="{EE672ED0-5005-4D37-A904-EB83E2EAA390}"/>
              </a:ext>
            </a:extLst>
          </p:cNvPr>
          <p:cNvSpPr txBox="1"/>
          <p:nvPr/>
        </p:nvSpPr>
        <p:spPr>
          <a:xfrm>
            <a:off x="538385" y="3085032"/>
            <a:ext cx="8434699" cy="954107"/>
          </a:xfrm>
          <a:prstGeom prst="rect">
            <a:avLst/>
          </a:prstGeom>
          <a:noFill/>
        </p:spPr>
        <p:txBody>
          <a:bodyPr wrap="square" rtlCol="0">
            <a:spAutoFit/>
          </a:bodyPr>
          <a:lstStyle/>
          <a:p>
            <a:r>
              <a:rPr lang="fr-FR" dirty="0" err="1"/>
              <a:t>Outcome</a:t>
            </a:r>
            <a:r>
              <a:rPr lang="fr-FR" dirty="0"/>
              <a:t>: </a:t>
            </a:r>
          </a:p>
          <a:p>
            <a:r>
              <a:rPr lang="fr-FR" dirty="0"/>
              <a:t>Design team </a:t>
            </a:r>
            <a:r>
              <a:rPr lang="fr-FR" dirty="0" err="1"/>
              <a:t>created</a:t>
            </a:r>
            <a:r>
              <a:rPr lang="fr-FR" dirty="0"/>
              <a:t>, </a:t>
            </a:r>
            <a:r>
              <a:rPr lang="fr-FR" dirty="0" err="1"/>
              <a:t>with</a:t>
            </a:r>
            <a:r>
              <a:rPr lang="fr-FR" dirty="0"/>
              <a:t> </a:t>
            </a:r>
            <a:r>
              <a:rPr lang="fr-FR" dirty="0" err="1"/>
              <a:t>authors</a:t>
            </a:r>
            <a:r>
              <a:rPr lang="fr-FR" dirty="0"/>
              <a:t> of the 3 </a:t>
            </a:r>
            <a:r>
              <a:rPr lang="fr-FR" dirty="0" err="1"/>
              <a:t>different</a:t>
            </a:r>
            <a:r>
              <a:rPr lang="fr-FR" dirty="0"/>
              <a:t> </a:t>
            </a:r>
            <a:r>
              <a:rPr lang="fr-FR" dirty="0" err="1"/>
              <a:t>knowledge</a:t>
            </a:r>
            <a:r>
              <a:rPr lang="fr-FR" dirty="0"/>
              <a:t> graph drafts:</a:t>
            </a:r>
          </a:p>
          <a:p>
            <a:r>
              <a:rPr lang="fr-FR" dirty="0"/>
              <a:t>Nacho Dominguez </a:t>
            </a:r>
            <a:r>
              <a:rPr lang="fr-FR" dirty="0" err="1"/>
              <a:t>Martinez-Casanueva</a:t>
            </a:r>
            <a:r>
              <a:rPr lang="fr-FR" dirty="0"/>
              <a:t>, Dan Voyer, Lionel </a:t>
            </a:r>
            <a:r>
              <a:rPr lang="fr-FR" dirty="0" err="1"/>
              <a:t>Tailhardat</a:t>
            </a:r>
            <a:r>
              <a:rPr lang="fr-FR" dirty="0"/>
              <a:t>, Pauline Folz, Thomas Graf, Michael Mackey, Benoit Claise </a:t>
            </a:r>
            <a:r>
              <a:rPr lang="fr-FR" dirty="0" err="1"/>
              <a:t>under</a:t>
            </a:r>
            <a:r>
              <a:rPr lang="fr-FR" dirty="0"/>
              <a:t> Reshad supervision.</a:t>
            </a:r>
            <a:endParaRPr lang="en-US" dirty="0"/>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20;p22">
            <a:extLst>
              <a:ext uri="{FF2B5EF4-FFF2-40B4-BE49-F238E27FC236}">
                <a16:creationId xmlns:a16="http://schemas.microsoft.com/office/drawing/2014/main" id="{A9582E14-3255-C8CF-CDA8-51AE473F2CE5}"/>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Liaison </a:t>
            </a:r>
            <a:r>
              <a:rPr lang="fr-FR" sz="1600" b="1" dirty="0" err="1">
                <a:solidFill>
                  <a:srgbClr val="000000"/>
                </a:solidFill>
              </a:rPr>
              <a:t>Statement</a:t>
            </a:r>
            <a:r>
              <a:rPr lang="fr-FR" sz="1600" b="1" dirty="0">
                <a:solidFill>
                  <a:srgbClr val="000000"/>
                </a:solidFill>
              </a:rPr>
              <a:t> IN</a:t>
            </a:r>
            <a:endParaRPr lang="fr-FR" sz="1600" dirty="0">
              <a:solidFill>
                <a:srgbClr val="000000"/>
              </a:solidFill>
            </a:endParaRPr>
          </a:p>
          <a:p>
            <a:pPr lvl="0" indent="-330200">
              <a:lnSpc>
                <a:spcPct val="110000"/>
              </a:lnSpc>
              <a:spcBef>
                <a:spcPts val="300"/>
              </a:spcBef>
              <a:buClr>
                <a:srgbClr val="000000"/>
              </a:buClr>
              <a:buSzPts val="1600"/>
            </a:pPr>
            <a:r>
              <a:rPr lang="en-US" sz="1600" dirty="0">
                <a:hlinkClick r:id="rId2"/>
              </a:rPr>
              <a:t>ZSM work on Agent and Autonomy </a:t>
            </a:r>
            <a:r>
              <a:rPr lang="en-US" sz="1600" dirty="0"/>
              <a:t>from ETSI</a:t>
            </a:r>
            <a:endParaRPr sz="1600" dirty="0">
              <a:solidFill>
                <a:srgbClr val="000000"/>
              </a:solidFill>
            </a:endParaRPr>
          </a:p>
        </p:txBody>
      </p:sp>
    </p:spTree>
    <p:extLst>
      <p:ext uri="{BB962C8B-B14F-4D97-AF65-F5344CB8AC3E}">
        <p14:creationId xmlns:p14="http://schemas.microsoft.com/office/powerpoint/2010/main" val="4020374104"/>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948</TotalTime>
  <Words>734</Words>
  <Application>Microsoft Office PowerPoint</Application>
  <PresentationFormat>On-screen Show (16:9)</PresentationFormat>
  <Paragraphs>61</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123 Meeting Tips</vt:lpstr>
      <vt:lpstr>Agenda</vt:lpstr>
      <vt:lpstr>Documents Status </vt:lpstr>
      <vt:lpstr>Milestones: Kind of on Track! </vt:lpstr>
      <vt:lpstr>Interim Meetings: Past &amp; Future</vt:lpstr>
      <vt:lpstr>Liaison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Benoit Claise</cp:lastModifiedBy>
  <cp:revision>10</cp:revision>
  <dcterms:modified xsi:type="dcterms:W3CDTF">2025-07-19T07:06:36Z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1751475423</vt:lpwstr>
  </property>
</Properties>
</file>