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12"/>
  </p:notesMasterIdLst>
  <p:sldIdLst>
    <p:sldId id="276" r:id="rId3"/>
    <p:sldId id="257" r:id="rId4"/>
    <p:sldId id="258" r:id="rId5"/>
    <p:sldId id="259" r:id="rId6"/>
    <p:sldId id="260" r:id="rId7"/>
    <p:sldId id="271" r:id="rId8"/>
    <p:sldId id="269" r:id="rId9"/>
    <p:sldId id="268" r:id="rId10"/>
    <p:sldId id="277" r:id="rId11"/>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97" d="100"/>
          <a:sy n="97" d="100"/>
        </p:scale>
        <p:origin x="90" y="954"/>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datatracker.ietf.org/liaison/2010/"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WG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July 21,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Inter"/>
                <a:ea typeface="Inter"/>
                <a:cs typeface="Inter"/>
                <a:sym typeface="Inter"/>
              </a:rPr>
              <a:t>Internet Engineering Task Force</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 2025 IETF Trust </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Production by </a:t>
            </a:r>
            <a:r>
              <a:rPr lang="en-US" sz="1200" dirty="0" err="1">
                <a:latin typeface="Inter"/>
                <a:ea typeface="Inter"/>
                <a:cs typeface="Inter"/>
                <a:sym typeface="Inter"/>
              </a:rPr>
              <a:t>Meetecho</a:t>
            </a:r>
            <a:endParaRPr sz="1200" dirty="0">
              <a:latin typeface="Inter"/>
              <a:ea typeface="Inter"/>
              <a:cs typeface="Inter"/>
              <a:sym typeface="Inter"/>
            </a:endParaRPr>
          </a:p>
        </p:txBody>
      </p:sp>
      <p:sp>
        <p:nvSpPr>
          <p:cNvPr id="102" name="Google Shape;102;p19"/>
          <p:cNvSpPr txBox="1"/>
          <p:nvPr/>
        </p:nvSpPr>
        <p:spPr>
          <a:xfrm>
            <a:off x="754475" y="3414667"/>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dirty="0">
                <a:solidFill>
                  <a:srgbClr val="FFF2CC"/>
                </a:solidFill>
                <a:latin typeface="Inter"/>
                <a:ea typeface="Inter"/>
                <a:cs typeface="Inter"/>
                <a:sym typeface="Inter"/>
              </a:rPr>
              <a:t>This session is being recorded</a:t>
            </a:r>
            <a:endParaRPr sz="2400" dirty="0">
              <a:solidFill>
                <a:srgbClr val="FFF2CC"/>
              </a:solidFill>
              <a:latin typeface="Inter"/>
              <a:ea typeface="Inter"/>
              <a:cs typeface="Inter"/>
              <a:sym typeface="Inter"/>
            </a:endParaRPr>
          </a:p>
        </p:txBody>
      </p:sp>
      <p:sp>
        <p:nvSpPr>
          <p:cNvPr id="2" name="Google Shape;100;p19">
            <a:extLst>
              <a:ext uri="{FF2B5EF4-FFF2-40B4-BE49-F238E27FC236}">
                <a16:creationId xmlns:a16="http://schemas.microsoft.com/office/drawing/2014/main" id="{87CFB194-3778-2C13-73F3-088D1012F1B1}"/>
              </a:ext>
            </a:extLst>
          </p:cNvPr>
          <p:cNvSpPr txBox="1"/>
          <p:nvPr/>
        </p:nvSpPr>
        <p:spPr>
          <a:xfrm>
            <a:off x="783511" y="2913334"/>
            <a:ext cx="6331663"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WG Chairs: B. Claise, R. Rahman</a:t>
            </a:r>
            <a:endParaRPr sz="1100" dirty="0">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122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dirty="0">
                <a:solidFill>
                  <a:srgbClr val="000000"/>
                </a:solidFill>
              </a:rPr>
              <a:t>In-person participants</a:t>
            </a:r>
            <a:endParaRP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rPr>
              <a:t>Make sure to sign into the session via Datatracker or the QR Code in this session.</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dirty="0">
                <a:solidFill>
                  <a:srgbClr val="000000"/>
                </a:solidFill>
              </a:rPr>
              <a:t>Use </a:t>
            </a:r>
            <a:r>
              <a:rPr lang="en-US" sz="1600" dirty="0" err="1">
                <a:solidFill>
                  <a:srgbClr val="000000"/>
                </a:solidFill>
              </a:rPr>
              <a:t>Meetecho</a:t>
            </a:r>
            <a:r>
              <a:rPr lang="en-US" sz="1600" dirty="0">
                <a:solidFill>
                  <a:srgbClr val="000000"/>
                </a:solidFill>
              </a:rPr>
              <a:t> (usually the “</a:t>
            </a:r>
            <a:r>
              <a:rPr lang="en-US" sz="1600" dirty="0" err="1">
                <a:solidFill>
                  <a:srgbClr val="000000"/>
                </a:solidFill>
              </a:rPr>
              <a:t>Meetecho</a:t>
            </a:r>
            <a:r>
              <a:rPr lang="en-US" sz="1600" dirty="0">
                <a:solidFill>
                  <a:srgbClr val="000000"/>
                </a:solidFill>
              </a:rPr>
              <a:t> lite”) client to:</a:t>
            </a:r>
            <a:endParaRPr sz="1600" dirty="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dirty="0">
                <a:solidFill>
                  <a:srgbClr val="000000"/>
                </a:solidFill>
              </a:rPr>
              <a:t>join the mic queue</a:t>
            </a:r>
            <a:endParaRPr sz="1600" dirty="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dirty="0">
                <a:solidFill>
                  <a:srgbClr val="000000"/>
                </a:solidFill>
              </a:rPr>
              <a:t>participate in shows of hands</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dirty="0">
                <a:solidFill>
                  <a:srgbClr val="000000"/>
                </a:solidFill>
              </a:rPr>
              <a:t>Keep audio and video off if not using the onsite version.</a:t>
            </a:r>
            <a:endParaRPr sz="1600" b="1" dirty="0">
              <a:solidFill>
                <a:srgbClr val="000000"/>
              </a:solidFill>
            </a:endParaRPr>
          </a:p>
          <a:p>
            <a:pPr marL="0" lvl="0" indent="0" algn="l" rtl="0">
              <a:lnSpc>
                <a:spcPct val="110000"/>
              </a:lnSpc>
              <a:spcBef>
                <a:spcPts val="300"/>
              </a:spcBef>
              <a:spcAft>
                <a:spcPts val="0"/>
              </a:spcAft>
              <a:buNone/>
            </a:pPr>
            <a:r>
              <a:rPr lang="en-US" sz="1600" b="1" dirty="0">
                <a:solidFill>
                  <a:srgbClr val="000000"/>
                </a:solidFill>
              </a:rPr>
              <a:t>Remote participants </a:t>
            </a:r>
            <a:endParaRPr sz="1600" dirty="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dirty="0">
                <a:solidFill>
                  <a:srgbClr val="000000"/>
                </a:solidFill>
              </a:rPr>
              <a:t>Make sure your audio and video are off unless you are chairing or presenting during a session.</a:t>
            </a:r>
            <a:endParaRPr sz="1600" dirty="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dirty="0">
                <a:solidFill>
                  <a:srgbClr val="000000"/>
                </a:solidFill>
              </a:rPr>
              <a:t>Use of a headset is strongly recommended.</a:t>
            </a:r>
            <a:endParaRPr sz="1600" dirty="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a:t>
            </a:r>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3" name="Picture 2">
            <a:extLst>
              <a:ext uri="{FF2B5EF4-FFF2-40B4-BE49-F238E27FC236}">
                <a16:creationId xmlns:a16="http://schemas.microsoft.com/office/drawing/2014/main" id="{2F93769B-A1EF-4871-BF24-CF494CFCCD0F}"/>
              </a:ext>
            </a:extLst>
          </p:cNvPr>
          <p:cNvPicPr>
            <a:picLocks noChangeAspect="1"/>
          </p:cNvPicPr>
          <p:nvPr/>
        </p:nvPicPr>
        <p:blipFill>
          <a:blip r:embed="rId2"/>
          <a:stretch>
            <a:fillRect/>
          </a:stretch>
        </p:blipFill>
        <p:spPr>
          <a:xfrm>
            <a:off x="778138" y="1811571"/>
            <a:ext cx="7297168" cy="3248478"/>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49610CD-6079-B85C-6D60-DC878DD62E6C}"/>
              </a:ext>
            </a:extLst>
          </p:cNvPr>
          <p:cNvSpPr>
            <a:spLocks noGrp="1"/>
          </p:cNvSpPr>
          <p:nvPr>
            <p:ph type="title"/>
          </p:nvPr>
        </p:nvSpPr>
        <p:spPr/>
        <p:txBody>
          <a:bodyPr/>
          <a:lstStyle/>
          <a:p>
            <a:r>
              <a:rPr lang="fr-FR" dirty="0"/>
              <a:t>Documents </a:t>
            </a:r>
            <a:r>
              <a:rPr lang="fr-FR" dirty="0" err="1"/>
              <a:t>Status</a:t>
            </a:r>
            <a:br>
              <a:rPr lang="fr-FR" dirty="0"/>
            </a:br>
            <a:endParaRPr lang="fr-FR" dirty="0"/>
          </a:p>
        </p:txBody>
      </p:sp>
      <p:sp>
        <p:nvSpPr>
          <p:cNvPr id="4" name="Espace réservé du numéro de diapositive 3">
            <a:extLst>
              <a:ext uri="{FF2B5EF4-FFF2-40B4-BE49-F238E27FC236}">
                <a16:creationId xmlns:a16="http://schemas.microsoft.com/office/drawing/2014/main" id="{CE6075EA-6F1E-FE68-0A52-8BEDA00B912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
        <p:nvSpPr>
          <p:cNvPr id="8" name="Bulle narrative : ronde 7">
            <a:extLst>
              <a:ext uri="{FF2B5EF4-FFF2-40B4-BE49-F238E27FC236}">
                <a16:creationId xmlns:a16="http://schemas.microsoft.com/office/drawing/2014/main" id="{5DFD05E8-7913-434C-25CA-289688FED3CE}"/>
              </a:ext>
            </a:extLst>
          </p:cNvPr>
          <p:cNvSpPr/>
          <p:nvPr/>
        </p:nvSpPr>
        <p:spPr>
          <a:xfrm>
            <a:off x="6315056" y="1661878"/>
            <a:ext cx="1122830" cy="921123"/>
          </a:xfrm>
          <a:prstGeom prst="wedgeEllipseCallout">
            <a:avLst>
              <a:gd name="adj1" fmla="val -155020"/>
              <a:gd name="adj2" fmla="val 10942"/>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a:extLst>
              <a:ext uri="{FF2B5EF4-FFF2-40B4-BE49-F238E27FC236}">
                <a16:creationId xmlns:a16="http://schemas.microsoft.com/office/drawing/2014/main" id="{DEE24E3A-3167-42C7-AF06-8D765486E60C}"/>
              </a:ext>
            </a:extLst>
          </p:cNvPr>
          <p:cNvPicPr>
            <a:picLocks noChangeAspect="1"/>
          </p:cNvPicPr>
          <p:nvPr/>
        </p:nvPicPr>
        <p:blipFill>
          <a:blip r:embed="rId2"/>
          <a:stretch>
            <a:fillRect/>
          </a:stretch>
        </p:blipFill>
        <p:spPr>
          <a:xfrm>
            <a:off x="650708" y="914401"/>
            <a:ext cx="7768053" cy="4229100"/>
          </a:xfrm>
          <a:prstGeom prst="rect">
            <a:avLst/>
          </a:prstGeom>
        </p:spPr>
      </p:pic>
      <p:sp>
        <p:nvSpPr>
          <p:cNvPr id="9" name="Bulle narrative : ronde 8">
            <a:extLst>
              <a:ext uri="{FF2B5EF4-FFF2-40B4-BE49-F238E27FC236}">
                <a16:creationId xmlns:a16="http://schemas.microsoft.com/office/drawing/2014/main" id="{2328023F-1C93-51F0-A761-742333E90631}"/>
              </a:ext>
            </a:extLst>
          </p:cNvPr>
          <p:cNvSpPr/>
          <p:nvPr/>
        </p:nvSpPr>
        <p:spPr>
          <a:xfrm>
            <a:off x="5998389" y="1045864"/>
            <a:ext cx="1255930" cy="921123"/>
          </a:xfrm>
          <a:prstGeom prst="wedgeEllipseCallout">
            <a:avLst>
              <a:gd name="adj1" fmla="val -123049"/>
              <a:gd name="adj2" fmla="val -36977"/>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err="1">
                <a:solidFill>
                  <a:schemeClr val="accent4"/>
                </a:solidFill>
              </a:rPr>
              <a:t>Adopted</a:t>
            </a:r>
            <a:r>
              <a:rPr lang="fr-FR" sz="1200" dirty="0">
                <a:solidFill>
                  <a:schemeClr val="accent4"/>
                </a:solidFill>
              </a:rPr>
              <a:t> </a:t>
            </a:r>
            <a:r>
              <a:rPr lang="fr-FR" sz="1200" dirty="0" err="1">
                <a:solidFill>
                  <a:schemeClr val="accent4"/>
                </a:solidFill>
              </a:rPr>
              <a:t>since</a:t>
            </a:r>
            <a:r>
              <a:rPr lang="fr-FR" sz="1200" dirty="0">
                <a:solidFill>
                  <a:schemeClr val="accent4"/>
                </a:solidFill>
              </a:rPr>
              <a:t> IETF#122</a:t>
            </a:r>
          </a:p>
        </p:txBody>
      </p:sp>
      <p:sp>
        <p:nvSpPr>
          <p:cNvPr id="10" name="Bulle narrative : ronde 8">
            <a:extLst>
              <a:ext uri="{FF2B5EF4-FFF2-40B4-BE49-F238E27FC236}">
                <a16:creationId xmlns:a16="http://schemas.microsoft.com/office/drawing/2014/main" id="{035F5AAE-80AB-4B80-ABB1-331F18CCBCE4}"/>
              </a:ext>
            </a:extLst>
          </p:cNvPr>
          <p:cNvSpPr/>
          <p:nvPr/>
        </p:nvSpPr>
        <p:spPr>
          <a:xfrm>
            <a:off x="7254319" y="3028951"/>
            <a:ext cx="1343250" cy="921123"/>
          </a:xfrm>
          <a:prstGeom prst="wedgeEllipseCallout">
            <a:avLst>
              <a:gd name="adj1" fmla="val -182247"/>
              <a:gd name="adj2" fmla="val 80848"/>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fr-FR" sz="1200" dirty="0">
                <a:solidFill>
                  <a:schemeClr val="accent4"/>
                </a:solidFill>
              </a:rPr>
              <a:t>IESG Evaluation</a:t>
            </a:r>
          </a:p>
        </p:txBody>
      </p:sp>
    </p:spTree>
    <p:extLst>
      <p:ext uri="{BB962C8B-B14F-4D97-AF65-F5344CB8AC3E}">
        <p14:creationId xmlns:p14="http://schemas.microsoft.com/office/powerpoint/2010/main" val="5130821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E3E189-1149-67C2-5B6B-EAAE3360D398}"/>
              </a:ext>
            </a:extLst>
          </p:cNvPr>
          <p:cNvSpPr>
            <a:spLocks noGrp="1"/>
          </p:cNvSpPr>
          <p:nvPr>
            <p:ph type="title"/>
          </p:nvPr>
        </p:nvSpPr>
        <p:spPr/>
        <p:txBody>
          <a:bodyPr/>
          <a:lstStyle/>
          <a:p>
            <a:r>
              <a:rPr lang="fr-FR" dirty="0" err="1"/>
              <a:t>Milestones</a:t>
            </a:r>
            <a:r>
              <a:rPr lang="fr-FR" dirty="0"/>
              <a:t>: Kind of on Track!</a:t>
            </a:r>
            <a:br>
              <a:rPr lang="fr-FR" dirty="0"/>
            </a:br>
            <a:endParaRPr lang="fr-FR" dirty="0"/>
          </a:p>
        </p:txBody>
      </p:sp>
      <p:sp>
        <p:nvSpPr>
          <p:cNvPr id="4" name="Espace réservé du numéro de diapositive 3">
            <a:extLst>
              <a:ext uri="{FF2B5EF4-FFF2-40B4-BE49-F238E27FC236}">
                <a16:creationId xmlns:a16="http://schemas.microsoft.com/office/drawing/2014/main" id="{48DFBAE2-6911-AF48-682A-3F2B4520F5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7</a:t>
            </a:fld>
            <a:endParaRPr lang="en-US"/>
          </a:p>
        </p:txBody>
      </p:sp>
      <p:pic>
        <p:nvPicPr>
          <p:cNvPr id="5" name="Picture 4">
            <a:extLst>
              <a:ext uri="{FF2B5EF4-FFF2-40B4-BE49-F238E27FC236}">
                <a16:creationId xmlns:a16="http://schemas.microsoft.com/office/drawing/2014/main" id="{8DAC8EFC-703C-460E-9424-7B9B59B126FB}"/>
              </a:ext>
            </a:extLst>
          </p:cNvPr>
          <p:cNvPicPr>
            <a:picLocks noChangeAspect="1"/>
          </p:cNvPicPr>
          <p:nvPr/>
        </p:nvPicPr>
        <p:blipFill>
          <a:blip r:embed="rId2"/>
          <a:stretch>
            <a:fillRect/>
          </a:stretch>
        </p:blipFill>
        <p:spPr>
          <a:xfrm>
            <a:off x="213646" y="1282443"/>
            <a:ext cx="6586916" cy="3482626"/>
          </a:xfrm>
          <a:prstGeom prst="rect">
            <a:avLst/>
          </a:prstGeom>
        </p:spPr>
      </p:pic>
      <p:sp>
        <p:nvSpPr>
          <p:cNvPr id="9" name="ZoneTexte 6">
            <a:extLst>
              <a:ext uri="{FF2B5EF4-FFF2-40B4-BE49-F238E27FC236}">
                <a16:creationId xmlns:a16="http://schemas.microsoft.com/office/drawing/2014/main" id="{4AD6EF02-1855-4F6C-AC4E-D1D17D9D39C2}"/>
              </a:ext>
            </a:extLst>
          </p:cNvPr>
          <p:cNvSpPr txBox="1"/>
          <p:nvPr/>
        </p:nvSpPr>
        <p:spPr>
          <a:xfrm>
            <a:off x="7195738" y="3557372"/>
            <a:ext cx="1734616" cy="307777"/>
          </a:xfrm>
          <a:prstGeom prst="rect">
            <a:avLst/>
          </a:prstGeom>
          <a:noFill/>
        </p:spPr>
        <p:txBody>
          <a:bodyPr wrap="square" rtlCol="0">
            <a:spAutoFit/>
          </a:bodyPr>
          <a:lstStyle/>
          <a:p>
            <a:r>
              <a:rPr lang="fr-FR" dirty="0" err="1">
                <a:solidFill>
                  <a:srgbClr val="00B0F0"/>
                </a:solidFill>
              </a:rPr>
              <a:t>Dec</a:t>
            </a:r>
            <a:r>
              <a:rPr lang="fr-FR" dirty="0">
                <a:solidFill>
                  <a:srgbClr val="00B0F0"/>
                </a:solidFill>
              </a:rPr>
              <a:t> 2025 !!!</a:t>
            </a:r>
          </a:p>
        </p:txBody>
      </p:sp>
      <p:sp>
        <p:nvSpPr>
          <p:cNvPr id="10" name="Flèche : gauche 7">
            <a:extLst>
              <a:ext uri="{FF2B5EF4-FFF2-40B4-BE49-F238E27FC236}">
                <a16:creationId xmlns:a16="http://schemas.microsoft.com/office/drawing/2014/main" id="{5AF4CC7D-6643-4E1B-9C79-68DCCD533AAB}"/>
              </a:ext>
            </a:extLst>
          </p:cNvPr>
          <p:cNvSpPr/>
          <p:nvPr/>
        </p:nvSpPr>
        <p:spPr>
          <a:xfrm>
            <a:off x="6391069" y="3593599"/>
            <a:ext cx="804669"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7" name="ZoneTexte 6">
            <a:extLst>
              <a:ext uri="{FF2B5EF4-FFF2-40B4-BE49-F238E27FC236}">
                <a16:creationId xmlns:a16="http://schemas.microsoft.com/office/drawing/2014/main" id="{F1D805FE-3419-03AA-5BE4-A0FDAA83E2EC}"/>
              </a:ext>
            </a:extLst>
          </p:cNvPr>
          <p:cNvSpPr txBox="1"/>
          <p:nvPr/>
        </p:nvSpPr>
        <p:spPr>
          <a:xfrm>
            <a:off x="7178398" y="2637153"/>
            <a:ext cx="1539690" cy="307777"/>
          </a:xfrm>
          <a:prstGeom prst="rect">
            <a:avLst/>
          </a:prstGeom>
          <a:noFill/>
        </p:spPr>
        <p:txBody>
          <a:bodyPr wrap="square" rtlCol="0">
            <a:spAutoFit/>
          </a:bodyPr>
          <a:lstStyle/>
          <a:p>
            <a:r>
              <a:rPr lang="fr-FR" dirty="0">
                <a:solidFill>
                  <a:srgbClr val="00B0F0"/>
                </a:solidFill>
              </a:rPr>
              <a:t>Our </a:t>
            </a:r>
            <a:r>
              <a:rPr lang="fr-FR" dirty="0" err="1">
                <a:solidFill>
                  <a:srgbClr val="00B0F0"/>
                </a:solidFill>
              </a:rPr>
              <a:t>next</a:t>
            </a:r>
            <a:r>
              <a:rPr lang="fr-FR" dirty="0">
                <a:solidFill>
                  <a:srgbClr val="00B0F0"/>
                </a:solidFill>
              </a:rPr>
              <a:t> </a:t>
            </a:r>
            <a:r>
              <a:rPr lang="fr-FR" dirty="0" err="1">
                <a:solidFill>
                  <a:srgbClr val="00B0F0"/>
                </a:solidFill>
              </a:rPr>
              <a:t>target</a:t>
            </a:r>
            <a:endParaRPr lang="fr-FR" dirty="0">
              <a:solidFill>
                <a:srgbClr val="00B0F0"/>
              </a:solidFill>
            </a:endParaRPr>
          </a:p>
        </p:txBody>
      </p:sp>
      <p:sp>
        <p:nvSpPr>
          <p:cNvPr id="8" name="Flèche : gauche 7">
            <a:extLst>
              <a:ext uri="{FF2B5EF4-FFF2-40B4-BE49-F238E27FC236}">
                <a16:creationId xmlns:a16="http://schemas.microsoft.com/office/drawing/2014/main" id="{8ABEC4DC-5D6B-13FA-9302-4E4445BBF8D8}"/>
              </a:ext>
            </a:extLst>
          </p:cNvPr>
          <p:cNvSpPr/>
          <p:nvPr/>
        </p:nvSpPr>
        <p:spPr>
          <a:xfrm>
            <a:off x="6373729" y="2673380"/>
            <a:ext cx="804669"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Tree>
    <p:extLst>
      <p:ext uri="{BB962C8B-B14F-4D97-AF65-F5344CB8AC3E}">
        <p14:creationId xmlns:p14="http://schemas.microsoft.com/office/powerpoint/2010/main" val="20360776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CA407AD-6D47-FD00-DB11-370AFCFFA6C2}"/>
              </a:ext>
            </a:extLst>
          </p:cNvPr>
          <p:cNvSpPr>
            <a:spLocks noGrp="1"/>
          </p:cNvSpPr>
          <p:nvPr>
            <p:ph type="title"/>
          </p:nvPr>
        </p:nvSpPr>
        <p:spPr/>
        <p:txBody>
          <a:bodyPr/>
          <a:lstStyle/>
          <a:p>
            <a:r>
              <a:rPr lang="fr-FR" dirty="0" err="1"/>
              <a:t>Interim</a:t>
            </a:r>
            <a:r>
              <a:rPr lang="fr-FR" dirty="0"/>
              <a:t> Meetings: Past &amp; Future</a:t>
            </a:r>
          </a:p>
        </p:txBody>
      </p:sp>
      <p:sp>
        <p:nvSpPr>
          <p:cNvPr id="4" name="Espace réservé du numéro de diapositive 3">
            <a:extLst>
              <a:ext uri="{FF2B5EF4-FFF2-40B4-BE49-F238E27FC236}">
                <a16:creationId xmlns:a16="http://schemas.microsoft.com/office/drawing/2014/main" id="{624AA405-6699-8D1C-1A29-C407687855A1}"/>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
        <p:nvSpPr>
          <p:cNvPr id="9" name="ZoneTexte 8">
            <a:extLst>
              <a:ext uri="{FF2B5EF4-FFF2-40B4-BE49-F238E27FC236}">
                <a16:creationId xmlns:a16="http://schemas.microsoft.com/office/drawing/2014/main" id="{BB4F778F-8939-B422-821F-330027B1D08E}"/>
              </a:ext>
            </a:extLst>
          </p:cNvPr>
          <p:cNvSpPr txBox="1"/>
          <p:nvPr/>
        </p:nvSpPr>
        <p:spPr>
          <a:xfrm>
            <a:off x="471900" y="4361308"/>
            <a:ext cx="7711888" cy="307777"/>
          </a:xfrm>
          <a:custGeom>
            <a:avLst/>
            <a:gdLst>
              <a:gd name="connsiteX0" fmla="*/ 0 w 7711888"/>
              <a:gd name="connsiteY0" fmla="*/ 0 h 307777"/>
              <a:gd name="connsiteX1" fmla="*/ 719776 w 7711888"/>
              <a:gd name="connsiteY1" fmla="*/ 0 h 307777"/>
              <a:gd name="connsiteX2" fmla="*/ 1516671 w 7711888"/>
              <a:gd name="connsiteY2" fmla="*/ 0 h 307777"/>
              <a:gd name="connsiteX3" fmla="*/ 2082210 w 7711888"/>
              <a:gd name="connsiteY3" fmla="*/ 0 h 307777"/>
              <a:gd name="connsiteX4" fmla="*/ 2570629 w 7711888"/>
              <a:gd name="connsiteY4" fmla="*/ 0 h 307777"/>
              <a:gd name="connsiteX5" fmla="*/ 3059049 w 7711888"/>
              <a:gd name="connsiteY5" fmla="*/ 0 h 307777"/>
              <a:gd name="connsiteX6" fmla="*/ 3701706 w 7711888"/>
              <a:gd name="connsiteY6" fmla="*/ 0 h 307777"/>
              <a:gd name="connsiteX7" fmla="*/ 4267245 w 7711888"/>
              <a:gd name="connsiteY7" fmla="*/ 0 h 307777"/>
              <a:gd name="connsiteX8" fmla="*/ 4987021 w 7711888"/>
              <a:gd name="connsiteY8" fmla="*/ 0 h 307777"/>
              <a:gd name="connsiteX9" fmla="*/ 5629678 w 7711888"/>
              <a:gd name="connsiteY9" fmla="*/ 0 h 307777"/>
              <a:gd name="connsiteX10" fmla="*/ 6426573 w 7711888"/>
              <a:gd name="connsiteY10" fmla="*/ 0 h 307777"/>
              <a:gd name="connsiteX11" fmla="*/ 7146350 w 7711888"/>
              <a:gd name="connsiteY11" fmla="*/ 0 h 307777"/>
              <a:gd name="connsiteX12" fmla="*/ 7711888 w 7711888"/>
              <a:gd name="connsiteY12" fmla="*/ 0 h 307777"/>
              <a:gd name="connsiteX13" fmla="*/ 7711888 w 7711888"/>
              <a:gd name="connsiteY13" fmla="*/ 307777 h 307777"/>
              <a:gd name="connsiteX14" fmla="*/ 7069231 w 7711888"/>
              <a:gd name="connsiteY14" fmla="*/ 307777 h 307777"/>
              <a:gd name="connsiteX15" fmla="*/ 6349454 w 7711888"/>
              <a:gd name="connsiteY15" fmla="*/ 307777 h 307777"/>
              <a:gd name="connsiteX16" fmla="*/ 5552559 w 7711888"/>
              <a:gd name="connsiteY16" fmla="*/ 307777 h 307777"/>
              <a:gd name="connsiteX17" fmla="*/ 4909902 w 7711888"/>
              <a:gd name="connsiteY17" fmla="*/ 307777 h 307777"/>
              <a:gd name="connsiteX18" fmla="*/ 4267245 w 7711888"/>
              <a:gd name="connsiteY18" fmla="*/ 307777 h 307777"/>
              <a:gd name="connsiteX19" fmla="*/ 3701706 w 7711888"/>
              <a:gd name="connsiteY19" fmla="*/ 307777 h 307777"/>
              <a:gd name="connsiteX20" fmla="*/ 2904811 w 7711888"/>
              <a:gd name="connsiteY20" fmla="*/ 307777 h 307777"/>
              <a:gd name="connsiteX21" fmla="*/ 2262154 w 7711888"/>
              <a:gd name="connsiteY21" fmla="*/ 307777 h 307777"/>
              <a:gd name="connsiteX22" fmla="*/ 1696615 w 7711888"/>
              <a:gd name="connsiteY22" fmla="*/ 307777 h 307777"/>
              <a:gd name="connsiteX23" fmla="*/ 1131077 w 7711888"/>
              <a:gd name="connsiteY23" fmla="*/ 307777 h 307777"/>
              <a:gd name="connsiteX24" fmla="*/ 565538 w 7711888"/>
              <a:gd name="connsiteY24" fmla="*/ 307777 h 307777"/>
              <a:gd name="connsiteX25" fmla="*/ 0 w 7711888"/>
              <a:gd name="connsiteY25" fmla="*/ 307777 h 307777"/>
              <a:gd name="connsiteX26" fmla="*/ 0 w 7711888"/>
              <a:gd name="connsiteY26" fmla="*/ 0 h 3077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7711888" h="307777" fill="none" extrusionOk="0">
                <a:moveTo>
                  <a:pt x="0" y="0"/>
                </a:moveTo>
                <a:cubicBezTo>
                  <a:pt x="253507" y="-4707"/>
                  <a:pt x="471584" y="18619"/>
                  <a:pt x="719776" y="0"/>
                </a:cubicBezTo>
                <a:cubicBezTo>
                  <a:pt x="967968" y="-18619"/>
                  <a:pt x="1163866" y="22357"/>
                  <a:pt x="1516671" y="0"/>
                </a:cubicBezTo>
                <a:cubicBezTo>
                  <a:pt x="1869476" y="-22357"/>
                  <a:pt x="1822145" y="-8104"/>
                  <a:pt x="2082210" y="0"/>
                </a:cubicBezTo>
                <a:cubicBezTo>
                  <a:pt x="2342275" y="8104"/>
                  <a:pt x="2392867" y="-15295"/>
                  <a:pt x="2570629" y="0"/>
                </a:cubicBezTo>
                <a:cubicBezTo>
                  <a:pt x="2748391" y="15295"/>
                  <a:pt x="2833953" y="-4664"/>
                  <a:pt x="3059049" y="0"/>
                </a:cubicBezTo>
                <a:cubicBezTo>
                  <a:pt x="3284145" y="4664"/>
                  <a:pt x="3433288" y="-18416"/>
                  <a:pt x="3701706" y="0"/>
                </a:cubicBezTo>
                <a:cubicBezTo>
                  <a:pt x="3970124" y="18416"/>
                  <a:pt x="4083946" y="-15139"/>
                  <a:pt x="4267245" y="0"/>
                </a:cubicBezTo>
                <a:cubicBezTo>
                  <a:pt x="4450544" y="15139"/>
                  <a:pt x="4787258" y="-2923"/>
                  <a:pt x="4987021" y="0"/>
                </a:cubicBezTo>
                <a:cubicBezTo>
                  <a:pt x="5186784" y="2923"/>
                  <a:pt x="5362036" y="1757"/>
                  <a:pt x="5629678" y="0"/>
                </a:cubicBezTo>
                <a:cubicBezTo>
                  <a:pt x="5897320" y="-1757"/>
                  <a:pt x="6113780" y="12484"/>
                  <a:pt x="6426573" y="0"/>
                </a:cubicBezTo>
                <a:cubicBezTo>
                  <a:pt x="6739366" y="-12484"/>
                  <a:pt x="6858711" y="-19424"/>
                  <a:pt x="7146350" y="0"/>
                </a:cubicBezTo>
                <a:cubicBezTo>
                  <a:pt x="7433989" y="19424"/>
                  <a:pt x="7559283" y="-129"/>
                  <a:pt x="7711888" y="0"/>
                </a:cubicBezTo>
                <a:cubicBezTo>
                  <a:pt x="7716855" y="105875"/>
                  <a:pt x="7697461" y="169281"/>
                  <a:pt x="7711888" y="307777"/>
                </a:cubicBezTo>
                <a:cubicBezTo>
                  <a:pt x="7393440" y="295524"/>
                  <a:pt x="7327281" y="328852"/>
                  <a:pt x="7069231" y="307777"/>
                </a:cubicBezTo>
                <a:cubicBezTo>
                  <a:pt x="6811181" y="286702"/>
                  <a:pt x="6509708" y="330596"/>
                  <a:pt x="6349454" y="307777"/>
                </a:cubicBezTo>
                <a:cubicBezTo>
                  <a:pt x="6189200" y="284958"/>
                  <a:pt x="5925492" y="294895"/>
                  <a:pt x="5552559" y="307777"/>
                </a:cubicBezTo>
                <a:cubicBezTo>
                  <a:pt x="5179627" y="320659"/>
                  <a:pt x="5044195" y="336101"/>
                  <a:pt x="4909902" y="307777"/>
                </a:cubicBezTo>
                <a:cubicBezTo>
                  <a:pt x="4775609" y="279453"/>
                  <a:pt x="4537004" y="275771"/>
                  <a:pt x="4267245" y="307777"/>
                </a:cubicBezTo>
                <a:cubicBezTo>
                  <a:pt x="3997486" y="339783"/>
                  <a:pt x="3873628" y="313998"/>
                  <a:pt x="3701706" y="307777"/>
                </a:cubicBezTo>
                <a:cubicBezTo>
                  <a:pt x="3529784" y="301556"/>
                  <a:pt x="3238737" y="330295"/>
                  <a:pt x="2904811" y="307777"/>
                </a:cubicBezTo>
                <a:cubicBezTo>
                  <a:pt x="2570886" y="285259"/>
                  <a:pt x="2548078" y="323887"/>
                  <a:pt x="2262154" y="307777"/>
                </a:cubicBezTo>
                <a:cubicBezTo>
                  <a:pt x="1976230" y="291667"/>
                  <a:pt x="1901082" y="314290"/>
                  <a:pt x="1696615" y="307777"/>
                </a:cubicBezTo>
                <a:cubicBezTo>
                  <a:pt x="1492148" y="301264"/>
                  <a:pt x="1406591" y="316905"/>
                  <a:pt x="1131077" y="307777"/>
                </a:cubicBezTo>
                <a:cubicBezTo>
                  <a:pt x="855563" y="298649"/>
                  <a:pt x="829666" y="334249"/>
                  <a:pt x="565538" y="307777"/>
                </a:cubicBezTo>
                <a:cubicBezTo>
                  <a:pt x="301410" y="281305"/>
                  <a:pt x="170947" y="290134"/>
                  <a:pt x="0" y="307777"/>
                </a:cubicBezTo>
                <a:cubicBezTo>
                  <a:pt x="-784" y="221831"/>
                  <a:pt x="-6610" y="75013"/>
                  <a:pt x="0" y="0"/>
                </a:cubicBezTo>
                <a:close/>
              </a:path>
              <a:path w="7711888" h="307777" stroke="0" extrusionOk="0">
                <a:moveTo>
                  <a:pt x="0" y="0"/>
                </a:moveTo>
                <a:cubicBezTo>
                  <a:pt x="397057" y="-14998"/>
                  <a:pt x="431851" y="-19548"/>
                  <a:pt x="796895" y="0"/>
                </a:cubicBezTo>
                <a:cubicBezTo>
                  <a:pt x="1161939" y="19548"/>
                  <a:pt x="1297073" y="-33146"/>
                  <a:pt x="1593790" y="0"/>
                </a:cubicBezTo>
                <a:cubicBezTo>
                  <a:pt x="1890508" y="33146"/>
                  <a:pt x="1835423" y="16620"/>
                  <a:pt x="2005091" y="0"/>
                </a:cubicBezTo>
                <a:cubicBezTo>
                  <a:pt x="2174759" y="-16620"/>
                  <a:pt x="2275631" y="-5073"/>
                  <a:pt x="2416392" y="0"/>
                </a:cubicBezTo>
                <a:cubicBezTo>
                  <a:pt x="2557153" y="5073"/>
                  <a:pt x="2700669" y="5367"/>
                  <a:pt x="2827692" y="0"/>
                </a:cubicBezTo>
                <a:cubicBezTo>
                  <a:pt x="2954715" y="-5367"/>
                  <a:pt x="3204566" y="7788"/>
                  <a:pt x="3393231" y="0"/>
                </a:cubicBezTo>
                <a:cubicBezTo>
                  <a:pt x="3581896" y="-7788"/>
                  <a:pt x="3690523" y="13019"/>
                  <a:pt x="3881650" y="0"/>
                </a:cubicBezTo>
                <a:cubicBezTo>
                  <a:pt x="4072777" y="-13019"/>
                  <a:pt x="4252500" y="34399"/>
                  <a:pt x="4601427" y="0"/>
                </a:cubicBezTo>
                <a:cubicBezTo>
                  <a:pt x="4950354" y="-34399"/>
                  <a:pt x="4911216" y="23519"/>
                  <a:pt x="5166965" y="0"/>
                </a:cubicBezTo>
                <a:cubicBezTo>
                  <a:pt x="5422714" y="-23519"/>
                  <a:pt x="5593825" y="19838"/>
                  <a:pt x="5732503" y="0"/>
                </a:cubicBezTo>
                <a:cubicBezTo>
                  <a:pt x="5871181" y="-19838"/>
                  <a:pt x="6130910" y="12079"/>
                  <a:pt x="6375161" y="0"/>
                </a:cubicBezTo>
                <a:cubicBezTo>
                  <a:pt x="6619412" y="-12079"/>
                  <a:pt x="6675070" y="-346"/>
                  <a:pt x="6786461" y="0"/>
                </a:cubicBezTo>
                <a:cubicBezTo>
                  <a:pt x="6897852" y="346"/>
                  <a:pt x="7287432" y="-42309"/>
                  <a:pt x="7711888" y="0"/>
                </a:cubicBezTo>
                <a:cubicBezTo>
                  <a:pt x="7700990" y="85188"/>
                  <a:pt x="7704404" y="161033"/>
                  <a:pt x="7711888" y="307777"/>
                </a:cubicBezTo>
                <a:cubicBezTo>
                  <a:pt x="7557861" y="335719"/>
                  <a:pt x="7260668" y="306422"/>
                  <a:pt x="6992112" y="307777"/>
                </a:cubicBezTo>
                <a:cubicBezTo>
                  <a:pt x="6723556" y="309132"/>
                  <a:pt x="6539448" y="275918"/>
                  <a:pt x="6272336" y="307777"/>
                </a:cubicBezTo>
                <a:cubicBezTo>
                  <a:pt x="6005224" y="339636"/>
                  <a:pt x="5793589" y="322690"/>
                  <a:pt x="5475440" y="307777"/>
                </a:cubicBezTo>
                <a:cubicBezTo>
                  <a:pt x="5157291" y="292864"/>
                  <a:pt x="5133258" y="279298"/>
                  <a:pt x="4832783" y="307777"/>
                </a:cubicBezTo>
                <a:cubicBezTo>
                  <a:pt x="4532308" y="336256"/>
                  <a:pt x="4406838" y="283919"/>
                  <a:pt x="4113007" y="307777"/>
                </a:cubicBezTo>
                <a:cubicBezTo>
                  <a:pt x="3819176" y="331635"/>
                  <a:pt x="3789368" y="299652"/>
                  <a:pt x="3701706" y="307777"/>
                </a:cubicBezTo>
                <a:cubicBezTo>
                  <a:pt x="3614044" y="315902"/>
                  <a:pt x="3247035" y="283236"/>
                  <a:pt x="2904811" y="307777"/>
                </a:cubicBezTo>
                <a:cubicBezTo>
                  <a:pt x="2562587" y="332318"/>
                  <a:pt x="2606807" y="286441"/>
                  <a:pt x="2339273" y="307777"/>
                </a:cubicBezTo>
                <a:cubicBezTo>
                  <a:pt x="2071739" y="329113"/>
                  <a:pt x="2047213" y="294563"/>
                  <a:pt x="1773734" y="307777"/>
                </a:cubicBezTo>
                <a:cubicBezTo>
                  <a:pt x="1500255" y="320991"/>
                  <a:pt x="1419722" y="310293"/>
                  <a:pt x="1208196" y="307777"/>
                </a:cubicBezTo>
                <a:cubicBezTo>
                  <a:pt x="996670" y="305261"/>
                  <a:pt x="474512" y="298549"/>
                  <a:pt x="0" y="307777"/>
                </a:cubicBezTo>
                <a:cubicBezTo>
                  <a:pt x="10269" y="182341"/>
                  <a:pt x="796" y="151341"/>
                  <a:pt x="0" y="0"/>
                </a:cubicBezTo>
                <a:close/>
              </a:path>
            </a:pathLst>
          </a:custGeom>
          <a:solidFill>
            <a:schemeClr val="bg1">
              <a:lumMod val="20000"/>
              <a:lumOff val="80000"/>
            </a:schemeClr>
          </a:solidFill>
          <a:ln>
            <a:solidFill>
              <a:schemeClr val="tx1"/>
            </a:solidFill>
            <a:extLst>
              <a:ext uri="{C807C97D-BFC1-408E-A445-0C87EB9F89A2}">
                <ask:lineSketchStyleProps xmlns:ask="http://schemas.microsoft.com/office/drawing/2018/sketchyshapes" xmlns="" sd="3608884092">
                  <a:prstGeom prst="rect">
                    <a:avLst/>
                  </a:prstGeom>
                  <ask:type>
                    <ask:lineSketchFreehand/>
                  </ask:type>
                </ask:lineSketchStyleProps>
              </a:ext>
            </a:extLst>
          </a:ln>
        </p:spPr>
        <p:txBody>
          <a:bodyPr wrap="square" rtlCol="0">
            <a:spAutoFit/>
          </a:bodyPr>
          <a:lstStyle/>
          <a:p>
            <a:pPr marL="285750" indent="-285750">
              <a:buFont typeface="Arial" panose="020B0604020202020204" pitchFamily="34" charset="0"/>
              <a:buChar char="•"/>
            </a:pPr>
            <a:r>
              <a:rPr lang="fr-FR" i="1" dirty="0"/>
              <a:t>Drop us an email if </a:t>
            </a:r>
            <a:r>
              <a:rPr lang="fr-FR" i="1" dirty="0" err="1"/>
              <a:t>you</a:t>
            </a:r>
            <a:r>
              <a:rPr lang="fr-FR" i="1" dirty="0"/>
              <a:t> have </a:t>
            </a:r>
            <a:r>
              <a:rPr lang="fr-FR" i="1" dirty="0" err="1"/>
              <a:t>comments</a:t>
            </a:r>
            <a:r>
              <a:rPr lang="fr-FR" i="1" dirty="0"/>
              <a:t>/suggestions about future </a:t>
            </a:r>
            <a:r>
              <a:rPr lang="fr-FR" i="1" dirty="0" err="1"/>
              <a:t>interims</a:t>
            </a:r>
            <a:r>
              <a:rPr lang="fr-FR" i="1" dirty="0"/>
              <a:t> </a:t>
            </a:r>
          </a:p>
        </p:txBody>
      </p:sp>
      <p:sp>
        <p:nvSpPr>
          <p:cNvPr id="16" name="ZoneTexte 15">
            <a:extLst>
              <a:ext uri="{FF2B5EF4-FFF2-40B4-BE49-F238E27FC236}">
                <a16:creationId xmlns:a16="http://schemas.microsoft.com/office/drawing/2014/main" id="{9CCABADB-CF8F-361B-F020-50C76702D154}"/>
              </a:ext>
            </a:extLst>
          </p:cNvPr>
          <p:cNvSpPr txBox="1"/>
          <p:nvPr/>
        </p:nvSpPr>
        <p:spPr>
          <a:xfrm>
            <a:off x="7138907" y="2221567"/>
            <a:ext cx="1764927" cy="307777"/>
          </a:xfrm>
          <a:prstGeom prst="rect">
            <a:avLst/>
          </a:prstGeom>
          <a:noFill/>
        </p:spPr>
        <p:txBody>
          <a:bodyPr wrap="square" rtlCol="0">
            <a:spAutoFit/>
          </a:bodyPr>
          <a:lstStyle/>
          <a:p>
            <a:pPr algn="ctr"/>
            <a:r>
              <a:rPr lang="fr-FR" dirty="0" err="1">
                <a:solidFill>
                  <a:srgbClr val="00B0F0"/>
                </a:solidFill>
              </a:rPr>
              <a:t>Knowledge</a:t>
            </a:r>
            <a:r>
              <a:rPr lang="fr-FR" dirty="0">
                <a:solidFill>
                  <a:srgbClr val="00B0F0"/>
                </a:solidFill>
              </a:rPr>
              <a:t> Graph</a:t>
            </a:r>
          </a:p>
        </p:txBody>
      </p:sp>
      <p:sp>
        <p:nvSpPr>
          <p:cNvPr id="17" name="Flèche : gauche 16">
            <a:extLst>
              <a:ext uri="{FF2B5EF4-FFF2-40B4-BE49-F238E27FC236}">
                <a16:creationId xmlns:a16="http://schemas.microsoft.com/office/drawing/2014/main" id="{3E2BF293-6628-F272-0B0B-C62B63E7B5F3}"/>
              </a:ext>
            </a:extLst>
          </p:cNvPr>
          <p:cNvSpPr/>
          <p:nvPr/>
        </p:nvSpPr>
        <p:spPr>
          <a:xfrm>
            <a:off x="6339126" y="2257794"/>
            <a:ext cx="642788" cy="235324"/>
          </a:xfrm>
          <a:prstGeom prst="leftArrow">
            <a:avLst/>
          </a:prstGeom>
          <a:solidFill>
            <a:srgbClr val="00B0F0"/>
          </a:solidFill>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pic>
        <p:nvPicPr>
          <p:cNvPr id="3" name="Picture 2">
            <a:extLst>
              <a:ext uri="{FF2B5EF4-FFF2-40B4-BE49-F238E27FC236}">
                <a16:creationId xmlns:a16="http://schemas.microsoft.com/office/drawing/2014/main" id="{085A9276-CE4E-4E87-B185-0DF9CA264DEC}"/>
              </a:ext>
            </a:extLst>
          </p:cNvPr>
          <p:cNvPicPr>
            <a:picLocks noChangeAspect="1"/>
          </p:cNvPicPr>
          <p:nvPr/>
        </p:nvPicPr>
        <p:blipFill>
          <a:blip r:embed="rId2"/>
          <a:stretch>
            <a:fillRect/>
          </a:stretch>
        </p:blipFill>
        <p:spPr>
          <a:xfrm>
            <a:off x="331365" y="2161237"/>
            <a:ext cx="5849166" cy="447737"/>
          </a:xfrm>
          <a:prstGeom prst="rect">
            <a:avLst/>
          </a:prstGeom>
        </p:spPr>
      </p:pic>
      <p:sp>
        <p:nvSpPr>
          <p:cNvPr id="5" name="TextBox 4">
            <a:extLst>
              <a:ext uri="{FF2B5EF4-FFF2-40B4-BE49-F238E27FC236}">
                <a16:creationId xmlns:a16="http://schemas.microsoft.com/office/drawing/2014/main" id="{EE672ED0-5005-4D37-A904-EB83E2EAA390}"/>
              </a:ext>
            </a:extLst>
          </p:cNvPr>
          <p:cNvSpPr txBox="1"/>
          <p:nvPr/>
        </p:nvSpPr>
        <p:spPr>
          <a:xfrm>
            <a:off x="538385" y="3085032"/>
            <a:ext cx="8434699" cy="954107"/>
          </a:xfrm>
          <a:prstGeom prst="rect">
            <a:avLst/>
          </a:prstGeom>
          <a:noFill/>
        </p:spPr>
        <p:txBody>
          <a:bodyPr wrap="square" rtlCol="0">
            <a:spAutoFit/>
          </a:bodyPr>
          <a:lstStyle/>
          <a:p>
            <a:r>
              <a:rPr lang="fr-FR" dirty="0" err="1"/>
              <a:t>Outcome</a:t>
            </a:r>
            <a:r>
              <a:rPr lang="fr-FR" dirty="0"/>
              <a:t>: </a:t>
            </a:r>
          </a:p>
          <a:p>
            <a:r>
              <a:rPr lang="fr-FR" dirty="0" err="1"/>
              <a:t>dDesign</a:t>
            </a:r>
            <a:r>
              <a:rPr lang="fr-FR" dirty="0"/>
              <a:t> team </a:t>
            </a:r>
            <a:r>
              <a:rPr lang="fr-FR" dirty="0" err="1"/>
              <a:t>created</a:t>
            </a:r>
            <a:r>
              <a:rPr lang="fr-FR" dirty="0"/>
              <a:t>, </a:t>
            </a:r>
            <a:r>
              <a:rPr lang="fr-FR" dirty="0" err="1"/>
              <a:t>with</a:t>
            </a:r>
            <a:r>
              <a:rPr lang="fr-FR" dirty="0"/>
              <a:t> </a:t>
            </a:r>
            <a:r>
              <a:rPr lang="fr-FR" dirty="0" err="1"/>
              <a:t>authors</a:t>
            </a:r>
            <a:r>
              <a:rPr lang="fr-FR" dirty="0"/>
              <a:t> of the 3 </a:t>
            </a:r>
            <a:r>
              <a:rPr lang="fr-FR" dirty="0" err="1"/>
              <a:t>different</a:t>
            </a:r>
            <a:r>
              <a:rPr lang="fr-FR" dirty="0"/>
              <a:t> </a:t>
            </a:r>
            <a:r>
              <a:rPr lang="fr-FR" dirty="0" err="1"/>
              <a:t>knowledge</a:t>
            </a:r>
            <a:r>
              <a:rPr lang="fr-FR" dirty="0"/>
              <a:t> graph drafts:</a:t>
            </a:r>
          </a:p>
          <a:p>
            <a:r>
              <a:rPr lang="fr-FR" dirty="0"/>
              <a:t>Nacho Dominguez </a:t>
            </a:r>
            <a:r>
              <a:rPr lang="fr-FR" dirty="0" err="1"/>
              <a:t>Martinez-Casanueva</a:t>
            </a:r>
            <a:r>
              <a:rPr lang="fr-FR" dirty="0"/>
              <a:t>, Dan Voyer, Lionel </a:t>
            </a:r>
            <a:r>
              <a:rPr lang="fr-FR" dirty="0" err="1"/>
              <a:t>Tailhardat</a:t>
            </a:r>
            <a:r>
              <a:rPr lang="fr-FR" dirty="0"/>
              <a:t>, Pauline Folz, Thomas Graf, Michael Mackey, Benoit Claise</a:t>
            </a:r>
            <a:endParaRPr lang="en-US" dirty="0"/>
          </a:p>
        </p:txBody>
      </p:sp>
    </p:spTree>
    <p:extLst>
      <p:ext uri="{BB962C8B-B14F-4D97-AF65-F5344CB8AC3E}">
        <p14:creationId xmlns:p14="http://schemas.microsoft.com/office/powerpoint/2010/main" val="2749868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27E3E189-1149-67C2-5B6B-EAAE3360D398}"/>
              </a:ext>
            </a:extLst>
          </p:cNvPr>
          <p:cNvSpPr>
            <a:spLocks noGrp="1"/>
          </p:cNvSpPr>
          <p:nvPr>
            <p:ph type="title"/>
          </p:nvPr>
        </p:nvSpPr>
        <p:spPr/>
        <p:txBody>
          <a:bodyPr/>
          <a:lstStyle/>
          <a:p>
            <a:r>
              <a:rPr lang="fr-FR" dirty="0"/>
              <a:t>Liaison </a:t>
            </a:r>
            <a:r>
              <a:rPr lang="fr-FR" dirty="0" err="1"/>
              <a:t>Statements</a:t>
            </a:r>
            <a:endParaRPr lang="fr-FR" dirty="0"/>
          </a:p>
        </p:txBody>
      </p:sp>
      <p:sp>
        <p:nvSpPr>
          <p:cNvPr id="4" name="Espace réservé du numéro de diapositive 3">
            <a:extLst>
              <a:ext uri="{FF2B5EF4-FFF2-40B4-BE49-F238E27FC236}">
                <a16:creationId xmlns:a16="http://schemas.microsoft.com/office/drawing/2014/main" id="{48DFBAE2-6911-AF48-682A-3F2B4520F5DD}"/>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
        <p:nvSpPr>
          <p:cNvPr id="3" name="Google Shape;120;p22">
            <a:extLst>
              <a:ext uri="{FF2B5EF4-FFF2-40B4-BE49-F238E27FC236}">
                <a16:creationId xmlns:a16="http://schemas.microsoft.com/office/drawing/2014/main" id="{A9582E14-3255-C8CF-CDA8-51AE473F2CE5}"/>
              </a:ext>
            </a:extLst>
          </p:cNvPr>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fr-FR" sz="1600" b="1" dirty="0">
                <a:solidFill>
                  <a:srgbClr val="000000"/>
                </a:solidFill>
              </a:rPr>
              <a:t>Liaison </a:t>
            </a:r>
            <a:r>
              <a:rPr lang="fr-FR" sz="1600" b="1" dirty="0" err="1">
                <a:solidFill>
                  <a:srgbClr val="000000"/>
                </a:solidFill>
              </a:rPr>
              <a:t>Statement</a:t>
            </a:r>
            <a:r>
              <a:rPr lang="fr-FR" sz="1600" b="1" dirty="0">
                <a:solidFill>
                  <a:srgbClr val="000000"/>
                </a:solidFill>
              </a:rPr>
              <a:t> IN</a:t>
            </a:r>
            <a:endParaRPr lang="fr-FR" sz="1600" dirty="0">
              <a:solidFill>
                <a:srgbClr val="000000"/>
              </a:solidFill>
            </a:endParaRPr>
          </a:p>
          <a:p>
            <a:pPr lvl="0" indent="-330200">
              <a:lnSpc>
                <a:spcPct val="110000"/>
              </a:lnSpc>
              <a:spcBef>
                <a:spcPts val="300"/>
              </a:spcBef>
              <a:buClr>
                <a:srgbClr val="000000"/>
              </a:buClr>
              <a:buSzPts val="1600"/>
            </a:pPr>
            <a:r>
              <a:rPr lang="en-US" sz="1600" dirty="0">
                <a:hlinkClick r:id="rId2"/>
              </a:rPr>
              <a:t>ZSM work on Agent and Autonomy </a:t>
            </a:r>
            <a:r>
              <a:rPr lang="en-US" sz="1600" dirty="0"/>
              <a:t>from ETSI</a:t>
            </a:r>
            <a:endParaRPr sz="1600" dirty="0">
              <a:solidFill>
                <a:srgbClr val="000000"/>
              </a:solidFill>
            </a:endParaRPr>
          </a:p>
        </p:txBody>
      </p:sp>
    </p:spTree>
    <p:extLst>
      <p:ext uri="{BB962C8B-B14F-4D97-AF65-F5344CB8AC3E}">
        <p14:creationId xmlns:p14="http://schemas.microsoft.com/office/powerpoint/2010/main" val="4020374104"/>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167</TotalTime>
  <Words>730</Words>
  <Application>Microsoft Office PowerPoint</Application>
  <PresentationFormat>On-screen Show (16:9)</PresentationFormat>
  <Paragraphs>61</Paragraphs>
  <Slides>9</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9</vt:i4>
      </vt:variant>
    </vt:vector>
  </HeadingPairs>
  <TitlesOfParts>
    <vt:vector size="18"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WG</vt:lpstr>
      <vt:lpstr>Note Well</vt:lpstr>
      <vt:lpstr>Note Really Well</vt:lpstr>
      <vt:lpstr>IETF 122 Meeting Tips</vt:lpstr>
      <vt:lpstr>Agenda</vt:lpstr>
      <vt:lpstr>Documents Status </vt:lpstr>
      <vt:lpstr>Milestones: Kind of on Track! </vt:lpstr>
      <vt:lpstr>Interim Meetings: Past &amp; Future</vt:lpstr>
      <vt:lpstr>Liaison Statements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122 NMOP Chairs Slides</dc:title>
  <dc:creator>BOUCADAIR Mohamed INNOV/NET</dc:creator>
  <cp:lastModifiedBy>Benoit Claise</cp:lastModifiedBy>
  <cp:revision>9</cp:revision>
  <dcterms:modified xsi:type="dcterms:W3CDTF">2025-07-18T18:05:54Z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1751475423</vt:lpwstr>
  </property>
</Properties>
</file>