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9"/>
  </p:notesMasterIdLst>
  <p:sldIdLst>
    <p:sldId id="256" r:id="rId3"/>
    <p:sldId id="257" r:id="rId4"/>
    <p:sldId id="274" r:id="rId5"/>
    <p:sldId id="277" r:id="rId6"/>
    <p:sldId id="280" r:id="rId7"/>
    <p:sldId id="276"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162" y="65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datatracker.ietf.org/liaison/1975/" TargetMode="External"/><Relationship Id="rId2" Type="http://schemas.openxmlformats.org/officeDocument/2006/relationships/hyperlink" Target="https://datatracker.ietf.org/liaison/1969/"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a:t>
            </a:r>
            <a:r>
              <a:rPr lang="en-US" sz="3600" dirty="0"/>
              <a:t>Virtual </a:t>
            </a:r>
            <a:r>
              <a:rPr lang="en-US" sz="3600" dirty="0">
                <a:latin typeface="Inter"/>
                <a:ea typeface="Inter"/>
                <a:cs typeface="Inter"/>
                <a:sym typeface="Inter"/>
              </a:rPr>
              <a:t>WG</a:t>
            </a:r>
            <a:br>
              <a:rPr lang="en-US" sz="3600" dirty="0">
                <a:latin typeface="Inter"/>
                <a:ea typeface="Inter"/>
                <a:cs typeface="Inter"/>
                <a:sym typeface="Inter"/>
              </a:rPr>
            </a:br>
            <a:r>
              <a:rPr lang="en-US" sz="3600" i="1" dirty="0">
                <a:latin typeface="Inter"/>
                <a:ea typeface="Inter"/>
                <a:cs typeface="Inter"/>
                <a:sym typeface="Inter"/>
              </a:rPr>
              <a:t>Focus: </a:t>
            </a:r>
            <a:r>
              <a:rPr lang="en-US" sz="3600" i="1" dirty="0"/>
              <a:t>Interim on Cooperation with BBF</a:t>
            </a:r>
            <a:endParaRPr sz="3600" i="1"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Feb 26th,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Compact 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6" name="Picture 5">
            <a:extLst>
              <a:ext uri="{FF2B5EF4-FFF2-40B4-BE49-F238E27FC236}">
                <a16:creationId xmlns:a16="http://schemas.microsoft.com/office/drawing/2014/main" id="{9E8707EF-FA6E-46AB-9070-29DB284410C1}"/>
              </a:ext>
            </a:extLst>
          </p:cNvPr>
          <p:cNvPicPr>
            <a:picLocks noChangeAspect="1"/>
          </p:cNvPicPr>
          <p:nvPr/>
        </p:nvPicPr>
        <p:blipFill>
          <a:blip r:embed="rId2"/>
          <a:stretch>
            <a:fillRect/>
          </a:stretch>
        </p:blipFill>
        <p:spPr>
          <a:xfrm>
            <a:off x="627489" y="1761714"/>
            <a:ext cx="7173326" cy="3124636"/>
          </a:xfrm>
          <a:prstGeom prst="rect">
            <a:avLst/>
          </a:prstGeom>
        </p:spPr>
      </p:pic>
    </p:spTree>
    <p:extLst>
      <p:ext uri="{BB962C8B-B14F-4D97-AF65-F5344CB8AC3E}">
        <p14:creationId xmlns:p14="http://schemas.microsoft.com/office/powerpoint/2010/main" val="900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69395-1EF3-03DF-8C06-8727B0306792}"/>
              </a:ext>
            </a:extLst>
          </p:cNvPr>
          <p:cNvSpPr>
            <a:spLocks noGrp="1"/>
          </p:cNvSpPr>
          <p:nvPr>
            <p:ph type="title"/>
          </p:nvPr>
        </p:nvSpPr>
        <p:spPr/>
        <p:txBody>
          <a:bodyPr/>
          <a:lstStyle/>
          <a:p>
            <a:r>
              <a:rPr lang="fr-FR" dirty="0"/>
              <a:t>Meeting Objectives</a:t>
            </a:r>
          </a:p>
        </p:txBody>
      </p:sp>
      <p:sp>
        <p:nvSpPr>
          <p:cNvPr id="3" name="Espace réservé du texte 2">
            <a:extLst>
              <a:ext uri="{FF2B5EF4-FFF2-40B4-BE49-F238E27FC236}">
                <a16:creationId xmlns:a16="http://schemas.microsoft.com/office/drawing/2014/main" id="{3B08E921-E0A9-A022-AF7D-2240BB088939}"/>
              </a:ext>
            </a:extLst>
          </p:cNvPr>
          <p:cNvSpPr>
            <a:spLocks noGrp="1"/>
          </p:cNvSpPr>
          <p:nvPr>
            <p:ph type="body" idx="1"/>
          </p:nvPr>
        </p:nvSpPr>
        <p:spPr>
          <a:xfrm>
            <a:off x="627489" y="1723929"/>
            <a:ext cx="8321518" cy="2965659"/>
          </a:xfrm>
        </p:spPr>
        <p:txBody>
          <a:bodyPr/>
          <a:lstStyle/>
          <a:p>
            <a:r>
              <a:rPr lang="fr-FR" dirty="0"/>
              <a:t>NMOP &amp; BBF Initial exchange of information</a:t>
            </a:r>
          </a:p>
          <a:p>
            <a:r>
              <a:rPr lang="fr-FR" dirty="0"/>
              <a:t>Collaboration to </a:t>
            </a:r>
            <a:r>
              <a:rPr lang="fr-FR" b="1" i="1" dirty="0" err="1">
                <a:solidFill>
                  <a:srgbClr val="00B0F0"/>
                </a:solidFill>
              </a:rPr>
              <a:t>ensure</a:t>
            </a:r>
            <a:r>
              <a:rPr lang="fr-FR" b="1" i="1" dirty="0">
                <a:solidFill>
                  <a:srgbClr val="00B0F0"/>
                </a:solidFill>
              </a:rPr>
              <a:t> a consistent data collection architecture </a:t>
            </a:r>
            <a:r>
              <a:rPr lang="fr-FR" dirty="0"/>
              <a:t>for the </a:t>
            </a:r>
            <a:r>
              <a:rPr lang="fr-FR" dirty="0" err="1"/>
              <a:t>industry</a:t>
            </a:r>
            <a:r>
              <a:rPr lang="fr-FR" dirty="0"/>
              <a:t> by </a:t>
            </a:r>
            <a:r>
              <a:rPr lang="fr-FR" b="1" i="1" dirty="0">
                <a:solidFill>
                  <a:srgbClr val="00B0F0"/>
                </a:solidFill>
              </a:rPr>
              <a:t>leveraging </a:t>
            </a:r>
            <a:r>
              <a:rPr lang="fr-FR" b="1" i="1" dirty="0" err="1">
                <a:solidFill>
                  <a:srgbClr val="00B0F0"/>
                </a:solidFill>
              </a:rPr>
              <a:t>common</a:t>
            </a:r>
            <a:r>
              <a:rPr lang="fr-FR" b="1" i="1" dirty="0">
                <a:solidFill>
                  <a:srgbClr val="00B0F0"/>
                </a:solidFill>
              </a:rPr>
              <a:t> building blocks</a:t>
            </a:r>
            <a:endParaRPr lang="fr-FR" dirty="0"/>
          </a:p>
          <a:p>
            <a:pPr marL="114300" indent="0">
              <a:buNone/>
            </a:pPr>
            <a:endParaRPr lang="fr-FR" dirty="0"/>
          </a:p>
          <a:p>
            <a:r>
              <a:rPr lang="fr-FR" dirty="0"/>
              <a:t>Liaison </a:t>
            </a:r>
            <a:r>
              <a:rPr lang="fr-FR" dirty="0" err="1"/>
              <a:t>Statement</a:t>
            </a:r>
            <a:r>
              <a:rPr lang="fr-FR" dirty="0"/>
              <a:t> Log:</a:t>
            </a:r>
          </a:p>
          <a:p>
            <a:pPr lvl="1"/>
            <a:r>
              <a:rPr lang="en-US" altLang="en-US" sz="1200" b="1" dirty="0">
                <a:solidFill>
                  <a:srgbClr val="002060"/>
                </a:solidFill>
              </a:rPr>
              <a:t>IETF NMOP LS to BBF on “Automated Intelligent Management (AIM), WT-508: Broadband Network Data Collection (BNDC)”: </a:t>
            </a:r>
            <a:r>
              <a:rPr lang="en-US" sz="1200" b="1" dirty="0">
                <a:hlinkClick r:id="rId2"/>
              </a:rPr>
              <a:t>https://datatracker.ietf.org/liaison/1969/</a:t>
            </a:r>
            <a:r>
              <a:rPr lang="en-US" sz="1200" b="1" dirty="0"/>
              <a:t> (09/12/2024)</a:t>
            </a:r>
          </a:p>
          <a:p>
            <a:pPr lvl="1"/>
            <a:r>
              <a:rPr lang="en-US" sz="1200" b="1" dirty="0"/>
              <a:t>Response to IETF NMOP on “Automated Intelligent Management (AIM)and Broadband Network Data Collection (BNDC)”: </a:t>
            </a:r>
            <a:r>
              <a:rPr lang="en-US" sz="1200" b="1" dirty="0">
                <a:hlinkClick r:id="rId3"/>
              </a:rPr>
              <a:t>https://datatracker.ietf.org/liaison/1975/</a:t>
            </a:r>
            <a:r>
              <a:rPr lang="en-US" sz="1200" b="1" dirty="0"/>
              <a:t>  (31/01/25)</a:t>
            </a:r>
          </a:p>
          <a:p>
            <a:pPr lvl="1"/>
            <a:r>
              <a:rPr lang="fr-FR" sz="1200" b="1" dirty="0">
                <a:latin typeface="+mj-lt"/>
              </a:rPr>
              <a:t>Note: </a:t>
            </a:r>
            <a:r>
              <a:rPr lang="en-US" sz="1200" b="1" dirty="0">
                <a:latin typeface="+mj-lt"/>
              </a:rPr>
              <a:t>The WT-508 is attached within the word document of the liaison</a:t>
            </a:r>
            <a:endParaRPr lang="fr-FR" sz="1200" b="1" dirty="0">
              <a:latin typeface="+mj-lt"/>
            </a:endParaRPr>
          </a:p>
        </p:txBody>
      </p:sp>
      <p:sp>
        <p:nvSpPr>
          <p:cNvPr id="4" name="Espace réservé du numéro de diapositive 3">
            <a:extLst>
              <a:ext uri="{FF2B5EF4-FFF2-40B4-BE49-F238E27FC236}">
                <a16:creationId xmlns:a16="http://schemas.microsoft.com/office/drawing/2014/main" id="{6AE8E01D-DE0A-AF73-FF77-1ED795D5BE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20901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6AE8E01D-DE0A-AF73-FF77-1ED795D5BE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a:p>
        </p:txBody>
      </p:sp>
      <p:sp>
        <p:nvSpPr>
          <p:cNvPr id="5" name="Titre 1">
            <a:extLst>
              <a:ext uri="{FF2B5EF4-FFF2-40B4-BE49-F238E27FC236}">
                <a16:creationId xmlns:a16="http://schemas.microsoft.com/office/drawing/2014/main" id="{51D18148-3A95-8C02-0F61-2D10376AEE36}"/>
              </a:ext>
            </a:extLst>
          </p:cNvPr>
          <p:cNvSpPr>
            <a:spLocks noGrp="1"/>
          </p:cNvSpPr>
          <p:nvPr>
            <p:ph type="title"/>
          </p:nvPr>
        </p:nvSpPr>
        <p:spPr>
          <a:xfrm>
            <a:off x="471900" y="218223"/>
            <a:ext cx="8222100" cy="1288203"/>
          </a:xfrm>
        </p:spPr>
        <p:txBody>
          <a:bodyPr/>
          <a:lstStyle/>
          <a:p>
            <a:r>
              <a:rPr lang="fr-FR" dirty="0" err="1"/>
              <a:t>Milestones</a:t>
            </a:r>
            <a:endParaRPr lang="fr-FR" dirty="0"/>
          </a:p>
        </p:txBody>
      </p:sp>
      <p:pic>
        <p:nvPicPr>
          <p:cNvPr id="6" name="Image 5">
            <a:extLst>
              <a:ext uri="{FF2B5EF4-FFF2-40B4-BE49-F238E27FC236}">
                <a16:creationId xmlns:a16="http://schemas.microsoft.com/office/drawing/2014/main" id="{6F4A4F73-4272-B736-EBD2-CA0EE0470476}"/>
              </a:ext>
            </a:extLst>
          </p:cNvPr>
          <p:cNvPicPr>
            <a:picLocks noChangeAspect="1"/>
          </p:cNvPicPr>
          <p:nvPr/>
        </p:nvPicPr>
        <p:blipFill>
          <a:blip r:embed="rId2"/>
          <a:stretch>
            <a:fillRect/>
          </a:stretch>
        </p:blipFill>
        <p:spPr>
          <a:xfrm>
            <a:off x="627489" y="1926915"/>
            <a:ext cx="7191314" cy="3108027"/>
          </a:xfrm>
          <a:prstGeom prst="rect">
            <a:avLst/>
          </a:prstGeom>
        </p:spPr>
      </p:pic>
      <p:sp>
        <p:nvSpPr>
          <p:cNvPr id="14" name="Rectangle 13">
            <a:extLst>
              <a:ext uri="{FF2B5EF4-FFF2-40B4-BE49-F238E27FC236}">
                <a16:creationId xmlns:a16="http://schemas.microsoft.com/office/drawing/2014/main" id="{2A615C59-3F6E-F00F-6C59-09EDECD6D771}"/>
              </a:ext>
            </a:extLst>
          </p:cNvPr>
          <p:cNvSpPr/>
          <p:nvPr/>
        </p:nvSpPr>
        <p:spPr>
          <a:xfrm>
            <a:off x="1262915" y="3089917"/>
            <a:ext cx="6925844" cy="299117"/>
          </a:xfrm>
          <a:custGeom>
            <a:avLst/>
            <a:gdLst>
              <a:gd name="connsiteX0" fmla="*/ 0 w 6925844"/>
              <a:gd name="connsiteY0" fmla="*/ 0 h 299117"/>
              <a:gd name="connsiteX1" fmla="*/ 577154 w 6925844"/>
              <a:gd name="connsiteY1" fmla="*/ 0 h 299117"/>
              <a:gd name="connsiteX2" fmla="*/ 1223566 w 6925844"/>
              <a:gd name="connsiteY2" fmla="*/ 0 h 299117"/>
              <a:gd name="connsiteX3" fmla="*/ 1869978 w 6925844"/>
              <a:gd name="connsiteY3" fmla="*/ 0 h 299117"/>
              <a:gd name="connsiteX4" fmla="*/ 2516390 w 6925844"/>
              <a:gd name="connsiteY4" fmla="*/ 0 h 299117"/>
              <a:gd name="connsiteX5" fmla="*/ 2885768 w 6925844"/>
              <a:gd name="connsiteY5" fmla="*/ 0 h 299117"/>
              <a:gd name="connsiteX6" fmla="*/ 3324405 w 6925844"/>
              <a:gd name="connsiteY6" fmla="*/ 0 h 299117"/>
              <a:gd name="connsiteX7" fmla="*/ 4040076 w 6925844"/>
              <a:gd name="connsiteY7" fmla="*/ 0 h 299117"/>
              <a:gd name="connsiteX8" fmla="*/ 4617229 w 6925844"/>
              <a:gd name="connsiteY8" fmla="*/ 0 h 299117"/>
              <a:gd name="connsiteX9" fmla="*/ 4986608 w 6925844"/>
              <a:gd name="connsiteY9" fmla="*/ 0 h 299117"/>
              <a:gd name="connsiteX10" fmla="*/ 5355986 w 6925844"/>
              <a:gd name="connsiteY10" fmla="*/ 0 h 299117"/>
              <a:gd name="connsiteX11" fmla="*/ 5794623 w 6925844"/>
              <a:gd name="connsiteY11" fmla="*/ 0 h 299117"/>
              <a:gd name="connsiteX12" fmla="*/ 6925844 w 6925844"/>
              <a:gd name="connsiteY12" fmla="*/ 0 h 299117"/>
              <a:gd name="connsiteX13" fmla="*/ 6925844 w 6925844"/>
              <a:gd name="connsiteY13" fmla="*/ 299117 h 299117"/>
              <a:gd name="connsiteX14" fmla="*/ 6417949 w 6925844"/>
              <a:gd name="connsiteY14" fmla="*/ 299117 h 299117"/>
              <a:gd name="connsiteX15" fmla="*/ 5702278 w 6925844"/>
              <a:gd name="connsiteY15" fmla="*/ 299117 h 299117"/>
              <a:gd name="connsiteX16" fmla="*/ 4986608 w 6925844"/>
              <a:gd name="connsiteY16" fmla="*/ 299117 h 299117"/>
              <a:gd name="connsiteX17" fmla="*/ 4617229 w 6925844"/>
              <a:gd name="connsiteY17" fmla="*/ 299117 h 299117"/>
              <a:gd name="connsiteX18" fmla="*/ 3901559 w 6925844"/>
              <a:gd name="connsiteY18" fmla="*/ 299117 h 299117"/>
              <a:gd name="connsiteX19" fmla="*/ 3185888 w 6925844"/>
              <a:gd name="connsiteY19" fmla="*/ 299117 h 299117"/>
              <a:gd name="connsiteX20" fmla="*/ 2677993 w 6925844"/>
              <a:gd name="connsiteY20" fmla="*/ 299117 h 299117"/>
              <a:gd name="connsiteX21" fmla="*/ 2100839 w 6925844"/>
              <a:gd name="connsiteY21" fmla="*/ 299117 h 299117"/>
              <a:gd name="connsiteX22" fmla="*/ 1731461 w 6925844"/>
              <a:gd name="connsiteY22" fmla="*/ 299117 h 299117"/>
              <a:gd name="connsiteX23" fmla="*/ 1292824 w 6925844"/>
              <a:gd name="connsiteY23" fmla="*/ 299117 h 299117"/>
              <a:gd name="connsiteX24" fmla="*/ 784929 w 6925844"/>
              <a:gd name="connsiteY24" fmla="*/ 299117 h 299117"/>
              <a:gd name="connsiteX25" fmla="*/ 0 w 6925844"/>
              <a:gd name="connsiteY25" fmla="*/ 299117 h 299117"/>
              <a:gd name="connsiteX26" fmla="*/ 0 w 6925844"/>
              <a:gd name="connsiteY26" fmla="*/ 0 h 299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925844" h="299117" extrusionOk="0">
                <a:moveTo>
                  <a:pt x="0" y="0"/>
                </a:moveTo>
                <a:cubicBezTo>
                  <a:pt x="118242" y="-31052"/>
                  <a:pt x="414674" y="27881"/>
                  <a:pt x="577154" y="0"/>
                </a:cubicBezTo>
                <a:cubicBezTo>
                  <a:pt x="739634" y="-27881"/>
                  <a:pt x="981300" y="66211"/>
                  <a:pt x="1223566" y="0"/>
                </a:cubicBezTo>
                <a:cubicBezTo>
                  <a:pt x="1465832" y="-66211"/>
                  <a:pt x="1616845" y="62090"/>
                  <a:pt x="1869978" y="0"/>
                </a:cubicBezTo>
                <a:cubicBezTo>
                  <a:pt x="2123111" y="-62090"/>
                  <a:pt x="2374845" y="63697"/>
                  <a:pt x="2516390" y="0"/>
                </a:cubicBezTo>
                <a:cubicBezTo>
                  <a:pt x="2657935" y="-63697"/>
                  <a:pt x="2796913" y="11888"/>
                  <a:pt x="2885768" y="0"/>
                </a:cubicBezTo>
                <a:cubicBezTo>
                  <a:pt x="2974623" y="-11888"/>
                  <a:pt x="3182529" y="32616"/>
                  <a:pt x="3324405" y="0"/>
                </a:cubicBezTo>
                <a:cubicBezTo>
                  <a:pt x="3466281" y="-32616"/>
                  <a:pt x="3778337" y="32329"/>
                  <a:pt x="4040076" y="0"/>
                </a:cubicBezTo>
                <a:cubicBezTo>
                  <a:pt x="4301815" y="-32329"/>
                  <a:pt x="4374572" y="39094"/>
                  <a:pt x="4617229" y="0"/>
                </a:cubicBezTo>
                <a:cubicBezTo>
                  <a:pt x="4859886" y="-39094"/>
                  <a:pt x="4873657" y="40249"/>
                  <a:pt x="4986608" y="0"/>
                </a:cubicBezTo>
                <a:cubicBezTo>
                  <a:pt x="5099559" y="-40249"/>
                  <a:pt x="5229289" y="27656"/>
                  <a:pt x="5355986" y="0"/>
                </a:cubicBezTo>
                <a:cubicBezTo>
                  <a:pt x="5482683" y="-27656"/>
                  <a:pt x="5676123" y="19220"/>
                  <a:pt x="5794623" y="0"/>
                </a:cubicBezTo>
                <a:cubicBezTo>
                  <a:pt x="5913123" y="-19220"/>
                  <a:pt x="6438329" y="101077"/>
                  <a:pt x="6925844" y="0"/>
                </a:cubicBezTo>
                <a:cubicBezTo>
                  <a:pt x="6957981" y="88345"/>
                  <a:pt x="6892383" y="225452"/>
                  <a:pt x="6925844" y="299117"/>
                </a:cubicBezTo>
                <a:cubicBezTo>
                  <a:pt x="6722106" y="312719"/>
                  <a:pt x="6606470" y="246026"/>
                  <a:pt x="6417949" y="299117"/>
                </a:cubicBezTo>
                <a:cubicBezTo>
                  <a:pt x="6229428" y="352208"/>
                  <a:pt x="6039688" y="272056"/>
                  <a:pt x="5702278" y="299117"/>
                </a:cubicBezTo>
                <a:cubicBezTo>
                  <a:pt x="5364868" y="326178"/>
                  <a:pt x="5246735" y="239797"/>
                  <a:pt x="4986608" y="299117"/>
                </a:cubicBezTo>
                <a:cubicBezTo>
                  <a:pt x="4726481" y="358437"/>
                  <a:pt x="4728596" y="290570"/>
                  <a:pt x="4617229" y="299117"/>
                </a:cubicBezTo>
                <a:cubicBezTo>
                  <a:pt x="4505862" y="307664"/>
                  <a:pt x="4085985" y="296949"/>
                  <a:pt x="3901559" y="299117"/>
                </a:cubicBezTo>
                <a:cubicBezTo>
                  <a:pt x="3717133" y="301285"/>
                  <a:pt x="3494933" y="228812"/>
                  <a:pt x="3185888" y="299117"/>
                </a:cubicBezTo>
                <a:cubicBezTo>
                  <a:pt x="2876843" y="369422"/>
                  <a:pt x="2793971" y="247673"/>
                  <a:pt x="2677993" y="299117"/>
                </a:cubicBezTo>
                <a:cubicBezTo>
                  <a:pt x="2562015" y="350561"/>
                  <a:pt x="2333851" y="251867"/>
                  <a:pt x="2100839" y="299117"/>
                </a:cubicBezTo>
                <a:cubicBezTo>
                  <a:pt x="1867827" y="346367"/>
                  <a:pt x="1914458" y="290428"/>
                  <a:pt x="1731461" y="299117"/>
                </a:cubicBezTo>
                <a:cubicBezTo>
                  <a:pt x="1548464" y="307806"/>
                  <a:pt x="1392417" y="269894"/>
                  <a:pt x="1292824" y="299117"/>
                </a:cubicBezTo>
                <a:cubicBezTo>
                  <a:pt x="1193231" y="328340"/>
                  <a:pt x="965645" y="270570"/>
                  <a:pt x="784929" y="299117"/>
                </a:cubicBezTo>
                <a:cubicBezTo>
                  <a:pt x="604213" y="327664"/>
                  <a:pt x="345294" y="256705"/>
                  <a:pt x="0" y="299117"/>
                </a:cubicBezTo>
                <a:cubicBezTo>
                  <a:pt x="-26879" y="235877"/>
                  <a:pt x="21666" y="137087"/>
                  <a:pt x="0" y="0"/>
                </a:cubicBezTo>
                <a:close/>
              </a:path>
            </a:pathLst>
          </a:custGeom>
          <a:noFill/>
          <a:ln>
            <a:solidFill>
              <a:srgbClr val="FF0000"/>
            </a:solidFill>
            <a:extLst>
              <a:ext uri="{C807C97D-BFC1-408E-A445-0C87EB9F89A2}">
                <ask:lineSketchStyleProps xmlns:ask="http://schemas.microsoft.com/office/drawing/2018/sketchyshapes" xmlns="" sd="399710632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53709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1E590-859E-1334-9519-581AE6635E5C}"/>
              </a:ext>
            </a:extLst>
          </p:cNvPr>
          <p:cNvSpPr>
            <a:spLocks noGrp="1"/>
          </p:cNvSpPr>
          <p:nvPr>
            <p:ph type="title"/>
          </p:nvPr>
        </p:nvSpPr>
        <p:spPr/>
        <p:txBody>
          <a:bodyPr/>
          <a:lstStyle/>
          <a:p>
            <a:r>
              <a:rPr lang="fr-FR" dirty="0"/>
              <a:t>Discussion</a:t>
            </a:r>
          </a:p>
        </p:txBody>
      </p:sp>
      <p:sp>
        <p:nvSpPr>
          <p:cNvPr id="3" name="Espace réservé du texte 2">
            <a:extLst>
              <a:ext uri="{FF2B5EF4-FFF2-40B4-BE49-F238E27FC236}">
                <a16:creationId xmlns:a16="http://schemas.microsoft.com/office/drawing/2014/main" id="{48533B04-3590-B6ED-95E0-B031E08FC252}"/>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FFA5248E-D7AA-A1CD-91DF-2B0834763F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4214570103"/>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1071</TotalTime>
  <Words>448</Words>
  <Application>Microsoft Office PowerPoint</Application>
  <PresentationFormat>On-screen Show (16:9)</PresentationFormat>
  <Paragraphs>37</Paragraphs>
  <Slides>6</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Virtual WG Focus: Interim on Cooperation with BBF</vt:lpstr>
      <vt:lpstr>Note Well</vt:lpstr>
      <vt:lpstr>Compact Agenda</vt:lpstr>
      <vt:lpstr>Meeting Objectives</vt:lpstr>
      <vt:lpstr>Milestones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120 NMOP Chairs Slides</dc:title>
  <dc:creator>BOUCADAIR Mohamed INNOV/NET</dc:creator>
  <cp:lastModifiedBy>Benoit Claise</cp:lastModifiedBy>
  <cp:revision>17</cp:revision>
  <dcterms:modified xsi:type="dcterms:W3CDTF">2025-02-26T07:44:44Z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1738322847</vt:lpwstr>
  </property>
</Properties>
</file>