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6" r:id="rId3"/>
    <p:sldMasterId id="214748368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91" r:id="rId6"/>
    <p:sldId id="303" r:id="rId7"/>
    <p:sldId id="299" r:id="rId8"/>
    <p:sldId id="296" r:id="rId9"/>
    <p:sldId id="280" r:id="rId10"/>
    <p:sldId id="301" r:id="rId11"/>
    <p:sldId id="304" r:id="rId12"/>
    <p:sldId id="305" r:id="rId13"/>
    <p:sldId id="306" r:id="rId14"/>
    <p:sldId id="307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414" autoAdjust="0"/>
  </p:normalViewPr>
  <p:slideViewPr>
    <p:cSldViewPr snapToGrid="0" snapToObjects="1">
      <p:cViewPr>
        <p:scale>
          <a:sx n="84" d="100"/>
          <a:sy n="84" d="100"/>
        </p:scale>
        <p:origin x="76" y="276"/>
      </p:cViewPr>
      <p:guideLst/>
    </p:cSldViewPr>
  </p:slideViewPr>
  <p:outlineViewPr>
    <p:cViewPr>
      <p:scale>
        <a:sx n="33" d="100"/>
        <a:sy n="33" d="100"/>
      </p:scale>
      <p:origin x="0" y="-11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4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930BAF-CE87-4343-9CB2-C4BBD946B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C42CE-7A62-4FA6-BBC2-F5136363D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71A77-31E3-4B17-9BC4-AEB40465C38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8C53F-DAEC-4EB4-9485-77354C8B6D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IETF 120 Hackathon – Digital Map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87DFD-62D2-4680-A031-49DECC8F3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1BEB3-74DA-4303-8577-52B4C799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0ED9D-B7C4-4EC7-A672-10CA0624E7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49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0ED9D-B7C4-4EC7-A672-10CA0624E7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38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2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4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8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7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4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11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08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01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37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9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0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83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3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5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48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53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2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9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3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2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9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05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1A87-4574-4D65-9F9A-B602AE752FA4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6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A86-00D7-4FB6-8EF3-CBC4C2C7923F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8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2728-0BAE-4AE4-A3D4-D6A16A59116F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7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22-5E41-4F9A-BC9D-D415D637FDF3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4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9D2-3E58-415E-B7AA-117DF39C34EC}" type="datetime1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9F94-322B-4E21-9F2A-DCD10020559B}" type="datetime1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7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388-31ED-4148-AA93-27B5A39A7B5B}" type="datetime1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8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0E7B-217F-4EBA-BB9E-9ADB7D120E27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60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877-192C-4F6C-B0F6-04EE7DCF1A2D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07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15AA-B5C6-4044-903E-47B8E32173D3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15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97B4-1AC6-4A7C-AC1D-EAFC1B81DA46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3CAB-B398-4F8A-BC2C-C0B48FD82E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1589-CDA1-4CA4-983D-2B7CEB007891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wg-nmop/Misc/tree/main/Digital-Map-Analysis" TargetMode="External"/><Relationship Id="rId2" Type="http://schemas.openxmlformats.org/officeDocument/2006/relationships/hyperlink" Target="https://www.yangcatalog.or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havel-nmop-digital-map-concep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davis-nmop-some-refinements-to-rfc8345/00/" TargetMode="External"/><Relationship Id="rId2" Type="http://schemas.openxmlformats.org/officeDocument/2006/relationships/hyperlink" Target="https://datatracker.ietf.org/doc/draft-havel-nmop-digital-map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rfc/rfc8795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PowerPoint_Presentation.pptx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PowerPoint_Presentation1.pptx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Digital Map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IETF Side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120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23 July 2024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Vancouver, Canada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FCC4-4022-4C50-ABC9-42178434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1347501"/>
            <a:ext cx="414655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Simplicity</a:t>
            </a:r>
          </a:p>
          <a:p>
            <a:r>
              <a:rPr lang="en-US" sz="1600" dirty="0"/>
              <a:t>Layered Topology from Physical to Service / Flow</a:t>
            </a:r>
          </a:p>
          <a:p>
            <a:r>
              <a:rPr lang="en-US" sz="1600" dirty="0"/>
              <a:t>RFC8345 supports any use case because it is focused on topology only – does not have any functional information - it can be added via augmentation or some other way</a:t>
            </a:r>
          </a:p>
          <a:p>
            <a:r>
              <a:rPr lang="en-US" sz="1600" dirty="0"/>
              <a:t>While RFC8795 has all functional information for traffic engineering, it may be too complex for core topology model and for some other use cases </a:t>
            </a:r>
          </a:p>
          <a:p>
            <a:r>
              <a:rPr lang="en-US" sz="1600" dirty="0"/>
              <a:t>RFC8795 YANG tree – 2243 lines</a:t>
            </a:r>
          </a:p>
          <a:p>
            <a:r>
              <a:rPr lang="en-US" sz="1600" dirty="0"/>
              <a:t>Italo presented profiles. </a:t>
            </a:r>
          </a:p>
          <a:p>
            <a:pPr lvl="1"/>
            <a:r>
              <a:rPr lang="en-US" sz="1300" dirty="0"/>
              <a:t>Simple json/xml instances</a:t>
            </a:r>
          </a:p>
          <a:p>
            <a:pPr lvl="1"/>
            <a:r>
              <a:rPr lang="en-US" sz="1300" dirty="0"/>
              <a:t>Can we get info about what profiles are supported via capabilities?</a:t>
            </a:r>
          </a:p>
          <a:p>
            <a:pPr lvl="1"/>
            <a:r>
              <a:rPr lang="en-US" sz="1300" dirty="0"/>
              <a:t>What do app developers need to understand. </a:t>
            </a:r>
            <a:r>
              <a:rPr lang="en-US" sz="1000" dirty="0"/>
              <a:t>What is the API definition (TE YANG + profile?) </a:t>
            </a:r>
          </a:p>
          <a:p>
            <a:pPr lvl="1"/>
            <a:endParaRPr lang="en-US" sz="13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23C0E-C9F9-4AE5-8866-E5702221E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700" b="1" dirty="0">
                <a:solidFill>
                  <a:srgbClr val="C00000"/>
                </a:solidFill>
                <a:latin typeface="Calibri Light" panose="020F0302020204030204"/>
              </a:rPr>
              <a:t>Some pros for having RFC8345 bis as a core Digital Map Topology Model (backward compatible)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F40F6-6DCE-433B-8CCA-333A58EED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44" y="1268736"/>
            <a:ext cx="3798406" cy="305896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F913FE-E246-4FA1-A6DF-158D0C03A2CA}"/>
              </a:ext>
            </a:extLst>
          </p:cNvPr>
          <p:cNvSpPr/>
          <p:nvPr/>
        </p:nvSpPr>
        <p:spPr>
          <a:xfrm>
            <a:off x="5060010" y="4611005"/>
            <a:ext cx="3427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RFC8345 Network Topology Model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1E86B7A-A8F2-47DF-8B80-DF23CAEA6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67480"/>
              </p:ext>
            </p:extLst>
          </p:nvPr>
        </p:nvGraphicFramePr>
        <p:xfrm>
          <a:off x="3077047" y="3191026"/>
          <a:ext cx="1250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ackager Shell Object" showAsIcon="1" r:id="rId5" imgW="1250899" imgH="527101" progId="Package">
                  <p:embed/>
                </p:oleObj>
              </mc:Choice>
              <mc:Fallback>
                <p:oleObj name="Packager Shell Object" showAsIcon="1" r:id="rId5" imgW="1250899" imgH="52710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7047" y="3191026"/>
                        <a:ext cx="12509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59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642E77-0C7A-44DA-913E-4E5FFA89C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700" b="1" dirty="0">
                <a:solidFill>
                  <a:srgbClr val="C00000"/>
                </a:solidFill>
                <a:latin typeface="Calibri Light" panose="020F0302020204030204"/>
              </a:rPr>
              <a:t>Next Steps / Share 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732E5-9FE4-45D5-9094-75DC3C7AC96D}"/>
              </a:ext>
            </a:extLst>
          </p:cNvPr>
          <p:cNvSpPr txBox="1"/>
          <p:nvPr/>
        </p:nvSpPr>
        <p:spPr>
          <a:xfrm>
            <a:off x="548640" y="1268413"/>
            <a:ext cx="7665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have different opinions, what to do next?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Suggestion: 2 Hackathons at  IETF 121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Pros / cons of both approaches after hackathons, where we can compare API definitions and API request / response examples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0"/>
            <a:r>
              <a:rPr lang="en-US" sz="2400" dirty="0"/>
              <a:t>Collect opinions from others now or wait until hackathon and more proofs of the approaches?</a:t>
            </a:r>
          </a:p>
        </p:txBody>
      </p:sp>
    </p:spTree>
    <p:extLst>
      <p:ext uri="{BB962C8B-B14F-4D97-AF65-F5344CB8AC3E}">
        <p14:creationId xmlns:p14="http://schemas.microsoft.com/office/powerpoint/2010/main" val="176594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1"/>
            <a:ext cx="900176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Digital Map Problem Space (I)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179" y="994172"/>
            <a:ext cx="6309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hangingPunct="1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do we want to achieve?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How can operators use the 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 topology Yang models 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represent a real carrier IP network.</a:t>
            </a:r>
          </a:p>
          <a:p>
            <a:pPr marL="257175" indent="-257175" defTabSz="685800" hangingPunct="1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Why? What are the use cases?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Perform the capacity planning of the network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Run what-if scenarios analysis based on representations of the real network.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Ultimately, feed a digital twin where the network can be analyzed.</a:t>
            </a:r>
          </a:p>
          <a:p>
            <a:pPr marL="257175" indent="-257175" defTabSz="685800" hangingPunct="1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Goal of current work: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Not boiling the ocean… we start with one particular problem space 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How to use IETF topology model to represent a real carrier 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network based on IS-IS domains and OSPF domains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for planning/simulation purposes </a:t>
            </a:r>
          </a:p>
          <a:p>
            <a:pPr defTabSz="685800" hangingPunct="1"/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 documents: </a:t>
            </a:r>
          </a:p>
          <a:p>
            <a:pPr defTabSz="685800" hangingPunct="1"/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draft-</a:t>
            </a:r>
            <a:r>
              <a:rPr lang="en-US" sz="15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ogondio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</a:t>
            </a:r>
            <a:r>
              <a:rPr lang="en-US" sz="15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nmop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</a:t>
            </a:r>
            <a:r>
              <a:rPr lang="en-US" sz="15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isis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-topology: Focus on 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IS-IS domains</a:t>
            </a:r>
          </a:p>
          <a:p>
            <a:pPr defTabSz="685800" hangingPunct="1"/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draft-</a:t>
            </a:r>
            <a:r>
              <a:rPr lang="en-US" sz="15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ogondio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</a:t>
            </a:r>
            <a:r>
              <a:rPr lang="en-US" sz="15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nmop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</a:t>
            </a:r>
            <a:r>
              <a:rPr lang="en-US" sz="15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ospf</a:t>
            </a: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-topology: Focused on OSPF domain</a:t>
            </a:r>
          </a:p>
        </p:txBody>
      </p:sp>
    </p:spTree>
    <p:extLst>
      <p:ext uri="{BB962C8B-B14F-4D97-AF65-F5344CB8AC3E}">
        <p14:creationId xmlns:p14="http://schemas.microsoft.com/office/powerpoint/2010/main" val="265006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1"/>
            <a:ext cx="900176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Digital Map Problem Space (II)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178" y="994172"/>
            <a:ext cx="557242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hangingPunct="1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Topology Yang models</a:t>
            </a:r>
            <a:endPara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Topology information is widespread 10s of Yang modules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Augmentations cover technology specific details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But also cover generic traffic engineering, service attachment points…..</a:t>
            </a:r>
          </a:p>
          <a:p>
            <a:pPr marL="257175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happens when doing the exercise to model a real carrier network?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Most parameters required appear in several modules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Some gaps are found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 the limitations of RFC 8345 forces to model in a particular way, requiring some “hacks”</a:t>
            </a:r>
          </a:p>
          <a:p>
            <a:pPr marL="600075" lvl="1" indent="-257175" defTabSz="685800" hangingPunct="1"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57175" indent="-257175" defTabSz="685800" hangingPunct="1"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355EF1-E58F-AB5E-C6C6-F916CFE15767}"/>
              </a:ext>
            </a:extLst>
          </p:cNvPr>
          <p:cNvSpPr txBox="1"/>
          <p:nvPr/>
        </p:nvSpPr>
        <p:spPr>
          <a:xfrm>
            <a:off x="5236588" y="67541"/>
            <a:ext cx="457443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 defTabSz="685800" hangingPunct="1"/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Impact analysis of IETF topology</a:t>
            </a:r>
          </a:p>
          <a:p>
            <a:pPr marL="342900" lvl="1" indent="0" defTabSz="685800" hangingPunct="1"/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(augmentations + deviations)</a:t>
            </a:r>
          </a:p>
          <a:p>
            <a:pPr marL="342900" lvl="1" indent="0" defTabSz="685800" hangingPunct="1"/>
            <a:r>
              <a:rPr lang="en-US" sz="1400" dirty="0">
                <a:hlinkClick r:id="rId2"/>
              </a:rPr>
              <a:t>YANG Catalog</a:t>
            </a:r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7C3B9-6031-4C20-975F-60FA6A808F2C}"/>
              </a:ext>
            </a:extLst>
          </p:cNvPr>
          <p:cNvSpPr txBox="1"/>
          <p:nvPr/>
        </p:nvSpPr>
        <p:spPr>
          <a:xfrm>
            <a:off x="335280" y="3985260"/>
            <a:ext cx="7713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currently working on categorization of the augmentations, please review:</a:t>
            </a:r>
          </a:p>
          <a:p>
            <a:r>
              <a:rPr lang="en-US" dirty="0" err="1">
                <a:hlinkClick r:id="rId3"/>
              </a:rPr>
              <a:t>Misc</a:t>
            </a:r>
            <a:r>
              <a:rPr lang="en-US" dirty="0">
                <a:hlinkClick r:id="rId3"/>
              </a:rPr>
              <a:t>/Digital-Map-Analysis at main · </a:t>
            </a:r>
            <a:r>
              <a:rPr lang="en-US" dirty="0" err="1">
                <a:hlinkClick r:id="rId3"/>
              </a:rPr>
              <a:t>ietf-wg-nmop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Misc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  <a:p>
            <a:r>
              <a:rPr lang="en-US" dirty="0"/>
              <a:t>I asked authors for the feedback,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06FBA3-59E6-416D-BF6D-644049BC1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85" y="790816"/>
            <a:ext cx="3625215" cy="27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77" y="1104408"/>
            <a:ext cx="4184226" cy="3460898"/>
          </a:xfrm>
        </p:spPr>
        <p:txBody>
          <a:bodyPr>
            <a:normAutofit/>
          </a:bodyPr>
          <a:lstStyle/>
          <a:p>
            <a:r>
              <a:rPr lang="en-US" sz="1350" dirty="0"/>
              <a:t>We started working on the analysis and categorization of all RFC8345 augmentations and usage</a:t>
            </a:r>
          </a:p>
          <a:p>
            <a:r>
              <a:rPr lang="en-US" sz="1350" dirty="0"/>
              <a:t>Categorization: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functional (Topology, TE, PM, Inventory, ..)</a:t>
            </a:r>
          </a:p>
          <a:p>
            <a:pPr lvl="1"/>
            <a:r>
              <a:rPr lang="en-US" sz="1200" dirty="0"/>
              <a:t>technology (generic, L3, L2, OSPF, IS-IS, ..)</a:t>
            </a:r>
          </a:p>
          <a:p>
            <a:pPr lvl="1"/>
            <a:r>
              <a:rPr lang="en-US" sz="1200" dirty="0"/>
              <a:t>extension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900" dirty="0"/>
              <a:t>New attributes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900" dirty="0"/>
              <a:t>New events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900" dirty="0"/>
              <a:t>New relations</a:t>
            </a:r>
          </a:p>
          <a:p>
            <a:pPr lvl="2">
              <a:buFont typeface="Calibri" panose="020F0502020204030204" pitchFamily="34" charset="0"/>
              <a:buChar char="?"/>
            </a:pPr>
            <a:r>
              <a:rPr lang="en-US" sz="900" dirty="0"/>
              <a:t>New topological entities</a:t>
            </a:r>
          </a:p>
          <a:p>
            <a:pPr lvl="2">
              <a:buFont typeface="Calibri" panose="020F0502020204030204" pitchFamily="34" charset="0"/>
              <a:buChar char="?"/>
            </a:pPr>
            <a:r>
              <a:rPr lang="en-US" sz="900" dirty="0"/>
              <a:t>New topological relations</a:t>
            </a:r>
          </a:p>
          <a:p>
            <a:pPr lvl="2">
              <a:buFont typeface="Calibri" panose="020F0502020204030204" pitchFamily="34" charset="0"/>
              <a:buChar char="?"/>
            </a:pPr>
            <a:r>
              <a:rPr lang="en-US" sz="900" dirty="0"/>
              <a:t>New topological semantics</a:t>
            </a:r>
          </a:p>
          <a:p>
            <a:pPr lvl="2">
              <a:buFont typeface="Calibri" panose="020F0502020204030204" pitchFamily="34" charset="0"/>
              <a:buChar char="?"/>
            </a:pPr>
            <a:r>
              <a:rPr lang="en-US" sz="900" dirty="0"/>
              <a:t>New sublayer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900" dirty="0"/>
              <a:t>Usage (e.g. types reuse)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718" y="1679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700" b="1" dirty="0">
                <a:solidFill>
                  <a:srgbClr val="C00000"/>
                </a:solidFill>
                <a:latin typeface="Calibri Light" panose="020F0302020204030204"/>
              </a:rPr>
              <a:t>The RFC 8345 </a:t>
            </a:r>
          </a:p>
          <a:p>
            <a:pPr defTabSz="685800"/>
            <a:r>
              <a:rPr lang="en-US" sz="2700" b="1" dirty="0">
                <a:solidFill>
                  <a:srgbClr val="C00000"/>
                </a:solidFill>
                <a:latin typeface="Calibri Light" panose="020F0302020204030204"/>
              </a:rPr>
              <a:t>Augmentations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04" y="143540"/>
            <a:ext cx="4797905" cy="2862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026" y="4658752"/>
            <a:ext cx="8923283" cy="5078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The RFC8345 augmentations are not consistent, which makes it very hard to deploy the multi-layer digital map</a:t>
            </a:r>
          </a:p>
          <a:p>
            <a:pPr defTabSz="685800" hangingPunct="1"/>
            <a:r>
              <a:rPr lang="en-US" sz="135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Goal: topological entities and topological relations for all layers of Digital Map could be modelled using RFC8345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8238" y="3006357"/>
            <a:ext cx="5901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Some challenges for multi-layer digital map (examples):</a:t>
            </a:r>
          </a:p>
          <a:p>
            <a:pPr marL="214313" indent="-214313" defTabSz="685800" hangingPunct="1">
              <a:buFont typeface="Courier New" panose="02070309020205020404" pitchFamily="49" charset="0"/>
              <a:buChar char="o"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topological entities defines outside of RFC8345 for TE tunnel and </a:t>
            </a:r>
            <a:r>
              <a:rPr lang="en-US" sz="12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ttps</a:t>
            </a: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but pm augments link for VPN tunnels</a:t>
            </a:r>
          </a:p>
          <a:p>
            <a:pPr marL="214313" indent="-214313" defTabSz="685800" hangingPunct="1">
              <a:buFont typeface="Courier New" panose="02070309020205020404" pitchFamily="49" charset="0"/>
              <a:buChar char="o"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topological entities defined outside for RFC8345 for fabric</a:t>
            </a:r>
          </a:p>
          <a:p>
            <a:pPr marL="214313" indent="-214313" defTabSz="685800" hangingPunct="1">
              <a:buFont typeface="Courier New" panose="02070309020205020404" pitchFamily="49" charset="0"/>
              <a:buChar char="o"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subset of underlay defined outside of RFC8345 for TE underlay</a:t>
            </a:r>
          </a:p>
          <a:p>
            <a:pPr marL="214313" indent="-214313" defTabSz="685800" hangingPunct="1">
              <a:buFont typeface="Courier New" panose="02070309020205020404" pitchFamily="49" charset="0"/>
              <a:buChar char="o"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some generic extensions (e.g. cross-domain links) defined in augmentations (e.g. </a:t>
            </a:r>
            <a:r>
              <a:rPr lang="en-US" sz="12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-topology) but needed for non </a:t>
            </a:r>
            <a:r>
              <a:rPr lang="en-US" sz="12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te</a:t>
            </a: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augmentations as well</a:t>
            </a:r>
          </a:p>
          <a:p>
            <a:pPr marL="214313" indent="-214313" defTabSz="685800" hangingPunct="1">
              <a:buFont typeface="Courier New" panose="02070309020205020404" pitchFamily="49" charset="0"/>
              <a:buChar char="o"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some roles for topological entities defined in augmentations in custom ways</a:t>
            </a:r>
          </a:p>
        </p:txBody>
      </p:sp>
    </p:spTree>
    <p:extLst>
      <p:ext uri="{BB962C8B-B14F-4D97-AF65-F5344CB8AC3E}">
        <p14:creationId xmlns:p14="http://schemas.microsoft.com/office/powerpoint/2010/main" val="8869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00598843\AppData\Roaming\eSpace_Desktop\UserData\b00598843\imagefiles\originalImgfiles\F32E67E2-66AE-4AAB-ADB5-8F15EAD881D1.png">
            <a:extLst>
              <a:ext uri="{FF2B5EF4-FFF2-40B4-BE49-F238E27FC236}">
                <a16:creationId xmlns:a16="http://schemas.microsoft.com/office/drawing/2014/main" id="{E70A2557-52EF-47E4-9ADE-62509CD7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80" y="0"/>
            <a:ext cx="3787140" cy="19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B30FB-21B9-47AA-86EF-18D0FD4F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69EA4D66-354B-4486-A5F9-50FB7654F54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CD0083-D924-4117-8A3A-F70236456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29" y="1544585"/>
            <a:ext cx="4267521" cy="29976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altLang="en-US" sz="1500" i="1" dirty="0">
                <a:solidFill>
                  <a:srgbClr val="212529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Can RFC 8345 YANG model be a good basis to model a Digital Map?</a:t>
            </a:r>
          </a:p>
          <a:p>
            <a:pPr eaLnBrk="0" fontAlgn="base" hangingPunct="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altLang="en-US" sz="1500" i="1" dirty="0">
                <a:solidFill>
                  <a:srgbClr val="212529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How the different topology related IETF YANG modules fit (or not) together?</a:t>
            </a:r>
          </a:p>
          <a:p>
            <a:pPr eaLnBrk="0" fontAlgn="base" hangingPunct="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altLang="en-US" sz="1500" i="1" dirty="0">
                <a:solidFill>
                  <a:srgbClr val="212529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Modelling of digital map entities &amp; relationships, how to build aggregated entities and relationships from the device view to the network-wide and service views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3844"/>
            <a:ext cx="8193024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IE" sz="2700" b="1" dirty="0">
                <a:solidFill>
                  <a:srgbClr val="C00000"/>
                </a:solidFill>
              </a:rPr>
              <a:t>Digital Map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64380" y="2041889"/>
            <a:ext cx="4503420" cy="29976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685800" eaLnBrk="0" fontAlgn="base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US" sz="1500" i="1" kern="1200" dirty="0">
                <a:solidFill>
                  <a:srgbClr val="212529"/>
                </a:solidFill>
                <a:latin typeface="Microsoft Tai Le" panose="020B0502040204020203" pitchFamily="34" charset="0"/>
                <a:ea typeface="+mn-ea"/>
                <a:cs typeface="Microsoft Tai Le" panose="020B0502040204020203" pitchFamily="34" charset="0"/>
              </a:rPr>
              <a:t>Does the base RFC 8345 model support the key requirements that emerge for a specific layer? </a:t>
            </a:r>
          </a:p>
          <a:p>
            <a:pPr marL="171450" indent="-171450" defTabSz="685800" eaLnBrk="0" fontAlgn="base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US" sz="1500" i="1" kern="1200" dirty="0">
                <a:solidFill>
                  <a:srgbClr val="212529"/>
                </a:solidFill>
                <a:latin typeface="Microsoft Tai Le" panose="020B0502040204020203" pitchFamily="34" charset="0"/>
                <a:ea typeface="+mn-ea"/>
                <a:cs typeface="Microsoft Tai Le" panose="020B0502040204020203" pitchFamily="34" charset="0"/>
              </a:rPr>
              <a:t>Modelling multiple underlay/overlay layers from physical to customer service layer. To what extent it is easy to augment the base model to support new technologies? </a:t>
            </a:r>
          </a:p>
          <a:p>
            <a:pPr marL="171450" indent="-171450" defTabSz="685800" eaLnBrk="0" fontAlgn="base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US" sz="1500" i="1" kern="1200" dirty="0">
                <a:solidFill>
                  <a:srgbClr val="212529"/>
                </a:solidFill>
                <a:latin typeface="Microsoft Tai Le" panose="020B0502040204020203" pitchFamily="34" charset="0"/>
                <a:ea typeface="+mn-ea"/>
                <a:cs typeface="Microsoft Tai Le" panose="020B0502040204020203" pitchFamily="34" charset="0"/>
              </a:rPr>
              <a:t>Can the base model be augmented for any new layer and technologies? </a:t>
            </a:r>
          </a:p>
        </p:txBody>
      </p:sp>
    </p:spTree>
    <p:extLst>
      <p:ext uri="{BB962C8B-B14F-4D97-AF65-F5344CB8AC3E}">
        <p14:creationId xmlns:p14="http://schemas.microsoft.com/office/powerpoint/2010/main" val="14043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3844"/>
            <a:ext cx="8193024" cy="99417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IE" sz="2700" b="1" u="sng" dirty="0">
                <a:solidFill>
                  <a:srgbClr val="C00000"/>
                </a:solidFill>
              </a:rPr>
              <a:t>Core</a:t>
            </a:r>
            <a:r>
              <a:rPr lang="en-IE" sz="2700" b="1" dirty="0">
                <a:solidFill>
                  <a:srgbClr val="C00000"/>
                </a:solidFill>
              </a:rPr>
              <a:t> Digital Map Use Cases and Requirements collected from Operators so far</a:t>
            </a:r>
            <a:br>
              <a:rPr lang="en-IE" sz="2700" b="1" dirty="0">
                <a:solidFill>
                  <a:srgbClr val="C00000"/>
                </a:solidFill>
              </a:rPr>
            </a:br>
            <a:endParaRPr lang="en-IE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27" y="1212832"/>
            <a:ext cx="2523014" cy="30304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1500" b="1" dirty="0"/>
              <a:t>Use Cases: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Network Inventory Queries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Service Placement Feasibility Checks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Service-&gt;Subservice-&gt;Resource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Resource-&gt;Subservice-&gt;Service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Intent / Service Assurance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Service E2R and Per-Link KPIs on the Digital Map (delay, jitter and loss)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Capacity Planning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Network Design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What-if / Simulation / Emulation</a:t>
            </a:r>
          </a:p>
          <a:p>
            <a:pPr>
              <a:lnSpc>
                <a:spcPct val="100000"/>
              </a:lnSpc>
            </a:pPr>
            <a:r>
              <a:rPr lang="en-IE" sz="1050" dirty="0"/>
              <a:t>Closed Loop</a:t>
            </a:r>
          </a:p>
          <a:p>
            <a:pPr>
              <a:lnSpc>
                <a:spcPct val="100000"/>
              </a:lnSpc>
            </a:pPr>
            <a:endParaRPr lang="en-IE" sz="1050" dirty="0"/>
          </a:p>
          <a:p>
            <a:pPr>
              <a:lnSpc>
                <a:spcPct val="100000"/>
              </a:lnSpc>
            </a:pPr>
            <a:endParaRPr lang="en-IE" sz="105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FE1282-7775-4E69-948F-C5649CB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69EA4D66-354B-4486-A5F9-50FB7654F54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6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A32BD-EBB8-42DF-9B42-2A050DA7BDDB}"/>
              </a:ext>
            </a:extLst>
          </p:cNvPr>
          <p:cNvSpPr txBox="1"/>
          <p:nvPr/>
        </p:nvSpPr>
        <p:spPr>
          <a:xfrm>
            <a:off x="80254" y="4594138"/>
            <a:ext cx="9063746" cy="442762"/>
          </a:xfrm>
          <a:prstGeom prst="rect">
            <a:avLst/>
          </a:prstGeom>
          <a:solidFill>
            <a:srgbClr val="C00000"/>
          </a:solidFill>
        </p:spPr>
        <p:txBody>
          <a:bodyPr wrap="square" tIns="27000" rIns="0" rtlCol="0">
            <a:spAutoFit/>
          </a:bodyPr>
          <a:lstStyle/>
          <a:p>
            <a:pPr defTabSz="685800" hangingPunct="1"/>
            <a:r>
              <a:rPr lang="en-US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Different users may use different layers and have different requirements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52792" y="1155192"/>
            <a:ext cx="4072136" cy="32635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IE" sz="1500" b="1" dirty="0">
                <a:solidFill>
                  <a:prstClr val="black"/>
                </a:solidFill>
                <a:latin typeface="Calibri" panose="020F0502020204030204"/>
              </a:rPr>
              <a:t>Requirements: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Basic model with Network, Node, Link, Interface, Layers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Layered from physical to customer service (intent)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Open and programmable (read/write for what-if for DM)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Standard based Digital Map model and API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Cross-domain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Semantics for layered network topologies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Relationships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Extensible with metadata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Pluggable for specific </a:t>
            </a:r>
            <a:r>
              <a:rPr lang="en-IE" sz="1050" u="sng" dirty="0">
                <a:solidFill>
                  <a:prstClr val="black"/>
                </a:solidFill>
                <a:latin typeface="Calibri" panose="020F0502020204030204"/>
              </a:rPr>
              <a:t>functional modules </a:t>
            </a:r>
          </a:p>
          <a:p>
            <a:pPr marL="514350" lvl="1" indent="-171450" defTabSz="685800">
              <a:spcBef>
                <a:spcPts val="375"/>
              </a:spcBef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inventory, KPIs, ..</a:t>
            </a:r>
          </a:p>
          <a:p>
            <a:pPr marL="514350" lvl="1" indent="-171450" defTabSz="685800">
              <a:spcBef>
                <a:spcPts val="375"/>
              </a:spcBef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Note: not everything will be in YANG</a:t>
            </a: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IE" sz="1050" dirty="0">
                <a:solidFill>
                  <a:prstClr val="black"/>
                </a:solidFill>
                <a:latin typeface="Calibri" panose="020F0502020204030204"/>
              </a:rPr>
              <a:t>Optimized for graph traversal</a:t>
            </a:r>
          </a:p>
          <a:p>
            <a:pPr marL="171450" indent="-171450" defTabSz="685800">
              <a:spcBef>
                <a:spcPts val="750"/>
              </a:spcBef>
            </a:pPr>
            <a:endParaRPr lang="en-IE" sz="1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9A796-B55A-4259-A355-327DBFF87A55}"/>
              </a:ext>
            </a:extLst>
          </p:cNvPr>
          <p:cNvSpPr txBox="1"/>
          <p:nvPr/>
        </p:nvSpPr>
        <p:spPr>
          <a:xfrm>
            <a:off x="6515079" y="1090126"/>
            <a:ext cx="1276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RFC8345-based</a:t>
            </a:r>
            <a:endParaRPr lang="en-US" sz="1350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AAD8E-09AF-44BF-8C6B-E0590987696B}"/>
              </a:ext>
            </a:extLst>
          </p:cNvPr>
          <p:cNvSpPr txBox="1"/>
          <p:nvPr/>
        </p:nvSpPr>
        <p:spPr>
          <a:xfrm>
            <a:off x="6871870" y="2877709"/>
            <a:ext cx="6362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kern="1200" dirty="0">
                <a:solidFill>
                  <a:srgbClr val="FF9900"/>
                </a:solidFill>
                <a:latin typeface="Calibri" panose="020F0502020204030204"/>
                <a:ea typeface="+mn-ea"/>
                <a:cs typeface="+mn-cs"/>
              </a:rPr>
              <a:t>Partial</a:t>
            </a:r>
            <a:endParaRPr lang="en-US" sz="1350" kern="1200" dirty="0">
              <a:solidFill>
                <a:srgbClr val="FF99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BA6EE-7C3A-4278-867F-11E09F220DEC}"/>
              </a:ext>
            </a:extLst>
          </p:cNvPr>
          <p:cNvSpPr txBox="1"/>
          <p:nvPr/>
        </p:nvSpPr>
        <p:spPr>
          <a:xfrm>
            <a:off x="6880633" y="2662222"/>
            <a:ext cx="6362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kern="1200" dirty="0">
                <a:solidFill>
                  <a:srgbClr val="FF9900"/>
                </a:solidFill>
                <a:latin typeface="Calibri" panose="020F0502020204030204"/>
                <a:ea typeface="+mn-ea"/>
                <a:cs typeface="+mn-cs"/>
              </a:rPr>
              <a:t>Partial</a:t>
            </a:r>
            <a:endParaRPr lang="en-US" sz="1350" kern="1200" dirty="0">
              <a:solidFill>
                <a:srgbClr val="FF99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15634-DC68-4C4D-AD46-B9D1204E12A6}"/>
              </a:ext>
            </a:extLst>
          </p:cNvPr>
          <p:cNvSpPr txBox="1"/>
          <p:nvPr/>
        </p:nvSpPr>
        <p:spPr>
          <a:xfrm>
            <a:off x="6880633" y="1383269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kern="1200" dirty="0">
                <a:solidFill>
                  <a:srgbClr val="00B050"/>
                </a:solidFill>
                <a:latin typeface="Calibri" panose="020F0502020204030204"/>
                <a:ea typeface="+mn-ea"/>
                <a:cs typeface="+mn-cs"/>
              </a:rPr>
              <a:t>Ok</a:t>
            </a:r>
            <a:endParaRPr lang="en-US" sz="1350" kern="1200" dirty="0">
              <a:solidFill>
                <a:srgbClr val="00B05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B76C0-52F6-460E-90F4-1EE11475C127}"/>
              </a:ext>
            </a:extLst>
          </p:cNvPr>
          <p:cNvSpPr txBox="1"/>
          <p:nvPr/>
        </p:nvSpPr>
        <p:spPr>
          <a:xfrm>
            <a:off x="6902892" y="165747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kern="1200" dirty="0">
                <a:solidFill>
                  <a:srgbClr val="00B050"/>
                </a:solidFill>
                <a:latin typeface="Calibri" panose="020F0502020204030204"/>
                <a:ea typeface="+mn-ea"/>
                <a:cs typeface="+mn-cs"/>
              </a:rPr>
              <a:t>Ok</a:t>
            </a:r>
            <a:endParaRPr lang="en-US" sz="1350" kern="1200" dirty="0">
              <a:solidFill>
                <a:srgbClr val="00B05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E44F9-8F26-4608-94E7-C23000BF9BE6}"/>
              </a:ext>
            </a:extLst>
          </p:cNvPr>
          <p:cNvSpPr txBox="1"/>
          <p:nvPr/>
        </p:nvSpPr>
        <p:spPr>
          <a:xfrm>
            <a:off x="6902892" y="193167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kern="1200" dirty="0">
                <a:solidFill>
                  <a:srgbClr val="00B050"/>
                </a:solidFill>
                <a:latin typeface="Calibri" panose="020F0502020204030204"/>
                <a:ea typeface="+mn-ea"/>
                <a:cs typeface="+mn-cs"/>
              </a:rPr>
              <a:t>Ok</a:t>
            </a:r>
            <a:endParaRPr lang="en-US" sz="1350" kern="1200" dirty="0">
              <a:solidFill>
                <a:srgbClr val="00B05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C1A45-5565-4A8E-ABFF-E7D2BD151629}"/>
              </a:ext>
            </a:extLst>
          </p:cNvPr>
          <p:cNvSpPr txBox="1"/>
          <p:nvPr/>
        </p:nvSpPr>
        <p:spPr>
          <a:xfrm>
            <a:off x="6895071" y="2189367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kern="1200" dirty="0">
                <a:solidFill>
                  <a:srgbClr val="00B050"/>
                </a:solidFill>
                <a:latin typeface="Calibri" panose="020F0502020204030204"/>
                <a:ea typeface="+mn-ea"/>
                <a:cs typeface="+mn-cs"/>
              </a:rPr>
              <a:t>Ok</a:t>
            </a:r>
            <a:endParaRPr lang="en-US" sz="1350" kern="1200" dirty="0">
              <a:solidFill>
                <a:srgbClr val="00B05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D8549-D78E-4686-9DE1-D36F192298C2}"/>
              </a:ext>
            </a:extLst>
          </p:cNvPr>
          <p:cNvSpPr txBox="1"/>
          <p:nvPr/>
        </p:nvSpPr>
        <p:spPr>
          <a:xfrm>
            <a:off x="6885444" y="2418686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fr-FR" sz="1350" kern="1200" dirty="0">
                <a:solidFill>
                  <a:srgbClr val="00B050"/>
                </a:solidFill>
                <a:latin typeface="Calibri" panose="020F0502020204030204"/>
                <a:ea typeface="+mn-ea"/>
                <a:cs typeface="+mn-cs"/>
              </a:rPr>
              <a:t>Ok</a:t>
            </a:r>
            <a:endParaRPr lang="en-US" sz="1350" kern="1200" dirty="0">
              <a:solidFill>
                <a:srgbClr val="00B05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53" y="1081981"/>
            <a:ext cx="2867228" cy="34049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49673" y="1090126"/>
            <a:ext cx="4627343" cy="34049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7A443-A2D4-47D3-9EB1-BACB7CD32B90}"/>
              </a:ext>
            </a:extLst>
          </p:cNvPr>
          <p:cNvSpPr txBox="1"/>
          <p:nvPr/>
        </p:nvSpPr>
        <p:spPr>
          <a:xfrm>
            <a:off x="2614873" y="663581"/>
            <a:ext cx="46443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draft-havel-nmop-digital-map-concept-00 - Digital Map: Concept, Requirements, and Use Cases (ietf.org)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40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88306"/>
              </p:ext>
            </p:extLst>
          </p:nvPr>
        </p:nvGraphicFramePr>
        <p:xfrm>
          <a:off x="185650" y="1072869"/>
          <a:ext cx="88897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Identified gap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Candidate Approaches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Proposal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65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Bidirectional Links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Implement via multiple unidirectional links or via virtual nodes (current RFC8345 approach)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Leave to different augmentations to solve the problem their own way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Augment RFC8345 via basic approach from draft-davis-opsawg-some-refinements-to-rfc8345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Augment RFC8345 via sophisticated approach from draft-davis-opsawg-some-refinements-to-rfc8345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Consider RFC8345 </a:t>
                      </a:r>
                      <a:r>
                        <a:rPr lang="en-US" sz="900" dirty="0" err="1"/>
                        <a:t>bis</a:t>
                      </a:r>
                      <a:endParaRPr lang="en-US" sz="900" baseline="0" dirty="0"/>
                    </a:p>
                  </a:txBody>
                  <a:tcPr marL="68580" marR="68580" marT="34290" marB="34290"/>
                </a:tc>
                <a:tc rowSpan="7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Start the work on RFC8345bis to provide the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BACKWARD COMPATIBLE MODEL </a:t>
                      </a:r>
                      <a:r>
                        <a:rPr lang="en-US" sz="1100" dirty="0"/>
                        <a:t>to support all these limitations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6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1 and 2: Start from basic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BACKWARD COMPATIBLE </a:t>
                      </a:r>
                      <a:r>
                        <a:rPr lang="en-US" sz="1100" dirty="0"/>
                        <a:t>approach from draft-davis-opsawg-some-refinements-to-rfc8345</a:t>
                      </a:r>
                      <a:endParaRPr lang="en-US" sz="6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Evaluate</a:t>
                      </a:r>
                      <a:r>
                        <a:rPr lang="en-US" sz="1100" baseline="0" dirty="0"/>
                        <a:t> any implementations inside the current augmentations for simplicity and if generic</a:t>
                      </a: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6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3, 6 and 7:</a:t>
                      </a:r>
                      <a:r>
                        <a:rPr lang="en-US" sz="1100" baseline="0" dirty="0"/>
                        <a:t> consider RFC8795 approach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600" baseline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baseline="0" dirty="0"/>
                        <a:t>5: </a:t>
                      </a:r>
                      <a:r>
                        <a:rPr lang="en-US" sz="1100" dirty="0"/>
                        <a:t>The solution needs further analysis as it has bigger impact on the topology tree than other enhancements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Multipoint Connectivity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2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Links between networks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Implement</a:t>
                      </a:r>
                      <a:r>
                        <a:rPr lang="en-US" sz="900" baseline="0" dirty="0"/>
                        <a:t> domains via properties in augmentations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Leave to different augmentations to solve the problem their own way</a:t>
                      </a:r>
                      <a:r>
                        <a:rPr lang="en-US" sz="900" baseline="0" dirty="0"/>
                        <a:t> </a:t>
                      </a:r>
                      <a:r>
                        <a:rPr lang="en-US" sz="900" dirty="0"/>
                        <a:t>(see how it is done in RFC8795)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Augment</a:t>
                      </a:r>
                      <a:r>
                        <a:rPr lang="en-US" sz="900" baseline="0" dirty="0"/>
                        <a:t> RFC8345 by adding some simple solution (e.g. move RFC8795 approach for multi-domain links to RFC8345)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aseline="0" dirty="0"/>
                        <a:t>Consider RFC8345bis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Networks</a:t>
                      </a:r>
                      <a:r>
                        <a:rPr lang="en-US" sz="1100" baseline="0" dirty="0"/>
                        <a:t> part of another network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Implement via supporting</a:t>
                      </a:r>
                      <a:r>
                        <a:rPr lang="en-US" sz="900" baseline="0" dirty="0"/>
                        <a:t> relationship or via </a:t>
                      </a:r>
                      <a:r>
                        <a:rPr lang="en-US" sz="900" baseline="0"/>
                        <a:t>modelling domains </a:t>
                      </a:r>
                      <a:r>
                        <a:rPr lang="en-US" sz="900" baseline="0" dirty="0"/>
                        <a:t>in the IP network</a:t>
                      </a:r>
                      <a:endParaRPr lang="en-US" sz="9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Leave to different augmentations to solve the problem their own way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Augment Rfc8345 by adding some simple solution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Consider RFC8345bis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Nodes, </a:t>
                      </a:r>
                      <a:r>
                        <a:rPr lang="en-US" sz="1100" dirty="0" err="1"/>
                        <a:t>tps</a:t>
                      </a:r>
                      <a:r>
                        <a:rPr lang="en-US" sz="1100" dirty="0"/>
                        <a:t>, links in multiple networks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Use the current approach – this is not problem for read but may be</a:t>
                      </a:r>
                      <a:r>
                        <a:rPr lang="en-US" sz="900" baseline="0" dirty="0"/>
                        <a:t> an issue for write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Augment RFC8345 to optionally allow nodes to be defined outside of the network tree and referenced. 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/>
                        <a:t>Consider RFC8345bis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b="1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 Supporting Relationships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1. Leave</a:t>
                      </a:r>
                      <a:r>
                        <a:rPr lang="en-US" sz="900" baseline="0" dirty="0"/>
                        <a:t> to different augmentations to solve the problem their own way </a:t>
                      </a:r>
                      <a:r>
                        <a:rPr lang="en-US" sz="900" dirty="0"/>
                        <a:t>(see how it is done in RFC8795)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2. Augment</a:t>
                      </a:r>
                      <a:r>
                        <a:rPr lang="en-US" sz="900" baseline="0" dirty="0"/>
                        <a:t> RFC8345 by adding some simple solution (e.g. move RFC8795 approach for multi-domain links to RFC8345)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aseline="0" dirty="0"/>
                        <a:t>3. Consider RFC8345bis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b="1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 Topology Semantics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20717" y="16791"/>
            <a:ext cx="848734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700" b="1" dirty="0">
                <a:solidFill>
                  <a:srgbClr val="C00000"/>
                </a:solidFill>
                <a:latin typeface="Calibri Light" panose="020F0302020204030204"/>
              </a:rPr>
              <a:t>Candidate Approaches to address RFC8345 Limitations for Digital Map Modelling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44722" y="499432"/>
            <a:ext cx="3855719" cy="5078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i="1" kern="12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All enhancements will consider current usage and will be backward compatible wherever 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AC3C3-7755-4C37-8B1F-0EB0292824F7}"/>
              </a:ext>
            </a:extLst>
          </p:cNvPr>
          <p:cNvSpPr txBox="1"/>
          <p:nvPr/>
        </p:nvSpPr>
        <p:spPr>
          <a:xfrm>
            <a:off x="1737360" y="1274460"/>
            <a:ext cx="5547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draft-havel-nmop-digital-map-01 - Modeling the Digital Map based on RFC 8345: Sharing Experience and Perspectives (ietf.org)</a:t>
            </a:r>
            <a:endParaRPr lang="en-US" sz="800" dirty="0"/>
          </a:p>
          <a:p>
            <a:r>
              <a:rPr lang="en-US" sz="800" dirty="0">
                <a:hlinkClick r:id="rId3"/>
              </a:rPr>
              <a:t>draft-davis-nmop-some-refinements-to-rfc8345-00 - Some Refinements to Network Topologies (RFC8345) (ietf.org)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0650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B818-4684-4B25-AACE-133F0603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RFC8345 Augmentation for Digital 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RFC8345bis for Digital Map (Digital Map draft authors / Hackathon team members prefer this approach)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RFC 8795: YANG Data Model for Traffic Engineering (TE) Topologies (ietf.org)</a:t>
            </a:r>
            <a:r>
              <a:rPr lang="en-US" dirty="0"/>
              <a:t> (Italo is suggesting)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4157A9-1C0C-4A95-8F5C-8F6622A96950}"/>
              </a:ext>
            </a:extLst>
          </p:cNvPr>
          <p:cNvSpPr txBox="1">
            <a:spLocks/>
          </p:cNvSpPr>
          <p:nvPr/>
        </p:nvSpPr>
        <p:spPr>
          <a:xfrm>
            <a:off x="220717" y="16791"/>
            <a:ext cx="848734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700" b="1" dirty="0">
                <a:solidFill>
                  <a:srgbClr val="C00000"/>
                </a:solidFill>
                <a:latin typeface="Calibri Light" panose="020F0302020204030204"/>
              </a:rPr>
              <a:t>Where to add solutions for the RFC8345 Gaps</a:t>
            </a:r>
          </a:p>
        </p:txBody>
      </p:sp>
    </p:spTree>
    <p:extLst>
      <p:ext uri="{BB962C8B-B14F-4D97-AF65-F5344CB8AC3E}">
        <p14:creationId xmlns:p14="http://schemas.microsoft.com/office/powerpoint/2010/main" val="34247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37B-0302-468E-9C34-0C028F92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924657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history:</a:t>
            </a:r>
          </a:p>
          <a:p>
            <a:pPr lvl="1"/>
            <a:r>
              <a:rPr lang="en-US" dirty="0" err="1"/>
              <a:t>Nigels’s</a:t>
            </a:r>
            <a:r>
              <a:rPr lang="en-US" dirty="0"/>
              <a:t> slides</a:t>
            </a:r>
          </a:p>
          <a:p>
            <a:pPr lvl="1"/>
            <a:r>
              <a:rPr lang="en-US" dirty="0"/>
              <a:t>Email exchange between Olga/Italo/Nigel</a:t>
            </a:r>
          </a:p>
          <a:p>
            <a:pPr lvl="1"/>
            <a:r>
              <a:rPr lang="en-US" dirty="0"/>
              <a:t>Olga and Nigel prefer the approach of using RFC8345bis for the Digital Map core topology module </a:t>
            </a:r>
          </a:p>
          <a:p>
            <a:pPr lvl="1"/>
            <a:r>
              <a:rPr lang="en-US" dirty="0"/>
              <a:t>Italo prefers the approach of using the RFC8795 for the Digital Map core topology module</a:t>
            </a:r>
          </a:p>
          <a:p>
            <a:pPr lvl="1"/>
            <a:r>
              <a:rPr lang="en-US" dirty="0"/>
              <a:t>There was some discussion about how the gaps were addressed in RFC8795 (but that will be important only if we agree the approach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C4522B-3709-4680-BC7F-DB23776D4DB6}"/>
              </a:ext>
            </a:extLst>
          </p:cNvPr>
          <p:cNvSpPr txBox="1">
            <a:spLocks/>
          </p:cNvSpPr>
          <p:nvPr/>
        </p:nvSpPr>
        <p:spPr>
          <a:xfrm>
            <a:off x="220717" y="16791"/>
            <a:ext cx="848734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700" b="1" dirty="0">
                <a:solidFill>
                  <a:srgbClr val="C00000"/>
                </a:solidFill>
                <a:latin typeface="Calibri Light" panose="020F0302020204030204"/>
              </a:rPr>
              <a:t>Where to add solutions for the RFC8345 Gaps</a:t>
            </a:r>
          </a:p>
        </p:txBody>
      </p:sp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0BD64A0-ACCC-4CAE-A015-6E2EF3C88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63631"/>
              </p:ext>
            </p:extLst>
          </p:nvPr>
        </p:nvGraphicFramePr>
        <p:xfrm>
          <a:off x="5004429" y="1293085"/>
          <a:ext cx="1856350" cy="10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Presentation" r:id="rId3" imgW="6096296" imgH="3429229" progId="PowerPoint.Show.12">
                  <p:embed/>
                </p:oleObj>
              </mc:Choice>
              <mc:Fallback>
                <p:oleObj name="Presentation" r:id="rId3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429" y="1293085"/>
                        <a:ext cx="1856350" cy="104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7D2C91-CD6C-4182-8086-B1AB1A8A3356}"/>
              </a:ext>
            </a:extLst>
          </p:cNvPr>
          <p:cNvSpPr txBox="1"/>
          <p:nvPr/>
        </p:nvSpPr>
        <p:spPr>
          <a:xfrm>
            <a:off x="5307500" y="932407"/>
            <a:ext cx="368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Nigel’s slides</a:t>
            </a:r>
          </a:p>
        </p:txBody>
      </p:sp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642ADBB7-5DD6-417F-A819-DC35A1563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55268"/>
              </p:ext>
            </p:extLst>
          </p:nvPr>
        </p:nvGraphicFramePr>
        <p:xfrm>
          <a:off x="6654800" y="1191633"/>
          <a:ext cx="2304461" cy="129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resentation" r:id="rId5" imgW="6096296" imgH="3429229" progId="PowerPoint.Show.12">
                  <p:embed/>
                </p:oleObj>
              </mc:Choice>
              <mc:Fallback>
                <p:oleObj name="Presentation" r:id="rId5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4800" y="1191633"/>
                        <a:ext cx="2304461" cy="1296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476387-3F8B-47B4-A831-F97222FEEC50}"/>
              </a:ext>
            </a:extLst>
          </p:cNvPr>
          <p:cNvSpPr txBox="1"/>
          <p:nvPr/>
        </p:nvSpPr>
        <p:spPr>
          <a:xfrm>
            <a:off x="5430644" y="310744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Emails between </a:t>
            </a:r>
          </a:p>
          <a:p>
            <a:pPr lvl="1"/>
            <a:r>
              <a:rPr lang="en-US" dirty="0"/>
              <a:t>Olga, Italo and Nigel: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8DC555A-5D1E-49C8-920B-B06A60A14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58765"/>
              </p:ext>
            </p:extLst>
          </p:nvPr>
        </p:nvGraphicFramePr>
        <p:xfrm>
          <a:off x="5553307" y="3584984"/>
          <a:ext cx="3194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Packager Shell Object" showAsIcon="1" r:id="rId7" imgW="3193898" imgH="527101" progId="Package">
                  <p:embed/>
                </p:oleObj>
              </mc:Choice>
              <mc:Fallback>
                <p:oleObj name="Packager Shell Object" showAsIcon="1" r:id="rId7" imgW="3193898" imgH="52710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3307" y="3584984"/>
                        <a:ext cx="31940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E03A913-4A94-4A88-94CC-A58CB0169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06287"/>
              </p:ext>
            </p:extLst>
          </p:nvPr>
        </p:nvGraphicFramePr>
        <p:xfrm>
          <a:off x="5678294" y="4121957"/>
          <a:ext cx="2038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Packager Shell Object" showAsIcon="1" r:id="rId9" imgW="2038502" imgH="527101" progId="Package">
                  <p:embed/>
                </p:oleObj>
              </mc:Choice>
              <mc:Fallback>
                <p:oleObj name="Packager Shell Object" showAsIcon="1" r:id="rId9" imgW="2038502" imgH="52710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8294" y="4121957"/>
                        <a:ext cx="20383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7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1453</Words>
  <Application>Microsoft Office PowerPoint</Application>
  <PresentationFormat>On-screen Show (16:9)</PresentationFormat>
  <Paragraphs>181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Microsoft Tai Le</vt:lpstr>
      <vt:lpstr>Times New Roman</vt:lpstr>
      <vt:lpstr>Wingdings</vt:lpstr>
      <vt:lpstr>Office Theme</vt:lpstr>
      <vt:lpstr>2_Office Theme</vt:lpstr>
      <vt:lpstr>1_Office Theme</vt:lpstr>
      <vt:lpstr>3_Office Theme</vt:lpstr>
      <vt:lpstr>Microsoft PowerPoint Presentation</vt:lpstr>
      <vt:lpstr>Package</vt:lpstr>
      <vt:lpstr>Digital Map IETF Side Meeting</vt:lpstr>
      <vt:lpstr>Digital Map Problem Space (I)</vt:lpstr>
      <vt:lpstr>Digital Map Problem Space (II)</vt:lpstr>
      <vt:lpstr>PowerPoint Presentation</vt:lpstr>
      <vt:lpstr>Digital Map Objectives</vt:lpstr>
      <vt:lpstr>Core Digital Map Use Cases and Requirements collected from Operators so far </vt:lpstr>
      <vt:lpstr>PowerPoint Presentation</vt:lpstr>
      <vt:lpstr>PowerPoint Presentation</vt:lpstr>
      <vt:lpstr>PowerPoint Presentation</vt:lpstr>
      <vt:lpstr>Some pros for having RFC8345 bis as a core Digital Map Topology Model (backward compatible)</vt:lpstr>
      <vt:lpstr>Next Steps / Share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Olga Havel</cp:lastModifiedBy>
  <cp:revision>91</cp:revision>
  <dcterms:modified xsi:type="dcterms:W3CDTF">2024-07-24T16:37:07Z</dcterms:modified>
</cp:coreProperties>
</file>