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Inter" panose="02000503000000020004" pitchFamily="2" charset="0"/>
      <p:regular r:id="rId4"/>
      <p:bold r:id="rId5"/>
      <p:italic r:id="rId6"/>
      <p:boldItalic r:id="rId7"/>
    </p:embeddedFont>
    <p:embeddedFont>
      <p:font typeface="Montserrat" pitchFamily="2" charset="77"/>
      <p:regular r:id="rId8"/>
      <p:bold r:id="rId9"/>
      <p:italic r:id="rId10"/>
      <p:boldItalic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SemiBold" panose="020B06060305040202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120/materials/slides-120-eodir-sessb-note-well-dos-and-don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79d949db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7179d949db_7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IETF Note Well should be shown at the start of every IETF working session. The guidance below is </a:t>
            </a:r>
            <a:r>
              <a:rPr lang="en-US" sz="1200" u="sng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IETF legal counsel presentation during IETF 120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B5E20"/>
                </a:solidFill>
                <a:highlight>
                  <a:srgbClr val="E8F5E9"/>
                </a:highlight>
                <a:latin typeface="Roboto"/>
                <a:ea typeface="Roboto"/>
                <a:cs typeface="Roboto"/>
                <a:sym typeface="Roboto"/>
              </a:rPr>
              <a:t>DO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make sure people have enough time to read through the slide before you move on,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give a high-level summary of what’s covered in the Note Well: “IETF policies on conduct, privacy and IPR.”,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encourage people to read through all the linked policies &amp; documents in detail before participating or contributing,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explain where people can direct questions or concerns (IETF Executive Director or Ombudsteam).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33F00"/>
                </a:solidFill>
                <a:highlight>
                  <a:srgbClr val="FFF3E0"/>
                </a:highlight>
                <a:latin typeface="Roboto"/>
                <a:ea typeface="Roboto"/>
                <a:cs typeface="Roboto"/>
                <a:sym typeface="Roboto"/>
              </a:rPr>
              <a:t>DON'T</a:t>
            </a:r>
            <a:endParaRPr sz="1200">
              <a:solidFill>
                <a:srgbClr val="B33F00"/>
              </a:solidFill>
              <a:highlight>
                <a:srgbClr val="FFF3E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dismiss the importance or relevance of any of the information on the Note Well.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interpret the meaning or get into the substance of any of the topics or content of the policies.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communicate that the Note Well conveys all the information participants need to know.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address questions or concerns in the meeting itself.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0" y="656300"/>
            <a:ext cx="9144000" cy="44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5635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2625" y="4520234"/>
            <a:ext cx="830437" cy="4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25" y="4147975"/>
            <a:ext cx="9144000" cy="9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5588" y="4312262"/>
            <a:ext cx="942131" cy="500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381005" y="4507324"/>
            <a:ext cx="2750400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the Internet work better</a:t>
            </a:r>
            <a:endParaRPr sz="12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27500" y="1794600"/>
            <a:ext cx="80664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 rot="5400000">
            <a:off x="1946462" y="2517713"/>
            <a:ext cx="5142825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 rot="10800000" flipH="1">
            <a:off x="0" y="-75"/>
            <a:ext cx="9144000" cy="4695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10800000" flipH="1">
            <a:off x="0" y="4622800"/>
            <a:ext cx="9144000" cy="7402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2D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Note Well</a:t>
            </a:r>
            <a:endParaRPr sz="240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740167"/>
            <a:ext cx="8520600" cy="4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 participating in the IETF you agree to follow IETF processes and policies. This Note Well is a reminder </a:t>
            </a:r>
            <a:b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some of those policies. For a linked version of this text, please visit </a:t>
            </a:r>
            <a:r>
              <a:rPr lang="en-US" sz="1200" i="1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www.ietf.org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/note-well 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 use the QR code below.</a:t>
            </a:r>
            <a:endParaRPr sz="12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participants are expected to behave in a professional manner and extend respect and courtesy to their colleagues at all times (see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7154: IETF Guidelines for Conduct and IETF Anti-Harassment Policy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 If you have any concerns about behavior, please contact the </a:t>
            </a:r>
            <a:r>
              <a:rPr lang="en-US" sz="1200" i="1" dirty="0" err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Ombudsteam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who have a duty of confidentiality and extensive powers to act, as set out in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7776: IETF Anti-Harassment Procedures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you are aware that any IETF contribution (as defined in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5378: Rights Contributors Provide to the IETF Trust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 is covered by patents or patent applications that are owned or controlled by you, your employer or your sponsor, you must disclose that fact, or not participate in the discussion </a:t>
            </a:r>
            <a:b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(see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8179: Intellectual Property Rights in IETF Technology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12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detailed process information consult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2026: Internet Standards Process 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b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2418: IETF Working Group Guidelines and Procedures 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and updates to those.</a:t>
            </a:r>
            <a:endParaRPr sz="12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IETF routinely makes public written, audio, video, and photographic records </a:t>
            </a:r>
            <a:b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IETF activities, including your personal information as set out in the </a:t>
            </a:r>
            <a:r>
              <a:rPr lang="en-US" sz="1200" i="1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Privacy Statement</a:t>
            </a: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200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advice, please talk to Working Group chairs or Area Directors.</a:t>
            </a:r>
            <a:endParaRPr sz="1200" dirty="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875" y="3038675"/>
            <a:ext cx="1383300" cy="138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Roboto</vt:lpstr>
      <vt:lpstr>Open Sans</vt:lpstr>
      <vt:lpstr>Open Sans SemiBold</vt:lpstr>
      <vt:lpstr>Inter</vt:lpstr>
      <vt:lpstr>Montserrat</vt:lpstr>
      <vt:lpstr>Arial</vt:lpstr>
      <vt:lpstr>IETF Template</vt:lpstr>
      <vt:lpstr>Note Well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 Daley</cp:lastModifiedBy>
  <cp:revision>2</cp:revision>
  <dcterms:modified xsi:type="dcterms:W3CDTF">2025-10-24T00:40:39Z</dcterms:modified>
</cp:coreProperties>
</file>