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7" r:id="rId9"/>
    <p:sldId id="265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6" r:id="rId18"/>
    <p:sldId id="278" r:id="rId19"/>
    <p:sldId id="274" r:id="rId20"/>
    <p:sldId id="277" r:id="rId21"/>
    <p:sldId id="280" r:id="rId22"/>
    <p:sldId id="282" r:id="rId23"/>
    <p:sldId id="283" r:id="rId24"/>
    <p:sldId id="284" r:id="rId25"/>
    <p:sldId id="286" r:id="rId26"/>
    <p:sldId id="287" r:id="rId27"/>
    <p:sldId id="291" r:id="rId28"/>
    <p:sldId id="292" r:id="rId29"/>
    <p:sldId id="288" r:id="rId30"/>
    <p:sldId id="290" r:id="rId31"/>
    <p:sldId id="294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3B202-703B-254A-B91D-B141B8F0D937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7F54B-1A9F-334D-B358-882D71F9E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7F54B-1A9F-334D-B358-882D71F9E6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2E0182-0B16-AC44-A5B7-76C6B1092969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2A4AAC-BABF-B743-B0E0-C76CC78224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80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cHa85et7LK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google.com.sg/url?sa=i&amp;rct=j&amp;q=&amp;esrc=s&amp;source=images&amp;cd=&amp;ved=2ahUKEwjk052Zk_TdAhWKOo8KHd_yBbMQjRx6BAgBEAU&amp;url=https://www.google.com.sg/url?sa%3Di%26rct%3Dj%26q%3D%26esrc%3Ds%26source%3Dimages%26cd%3D%26cad%3Drja%26uact%3D8%26ved%3D2ahUKEwjk052Zk_TdAhWKOo8KHd_yBbMQjRx6BAgBEAU%26url%3Dhttps://www.microsoft.com/developerblog/2017/12/04/predicting-stock-performance-deep-learning/%26psig%3DAOvVaw2YKdHaGRHjPuLrU3ZGb2Zf%26ust%3D1538995497101649&amp;psig=AOvVaw2YKdHaGRHjPuLrU3ZGb2Zf&amp;ust=153899549710164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24292E"/>
                </a:solidFill>
              </a:rPr>
              <a:t>Concepts &amp; Environment Set-ups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1678" y="2059183"/>
            <a:ext cx="6520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sure that your laptop can run basic Python3 programs. (e.g. Hello World)</a:t>
            </a:r>
          </a:p>
          <a:p>
            <a:r>
              <a:rPr lang="en-US" sz="2400" dirty="0"/>
              <a:t>If you haven’t installed Python, please proceed to install </a:t>
            </a:r>
            <a:r>
              <a:rPr lang="en-US" sz="2400" dirty="0" err="1"/>
              <a:t>PyCharm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https://www.youtube.com/watch?v=cHa85et7LK0</a:t>
            </a:r>
            <a:endParaRPr lang="en-US" sz="2400" dirty="0"/>
          </a:p>
          <a:p>
            <a:r>
              <a:rPr lang="en-US" sz="2400" dirty="0"/>
              <a:t>The installation instruction starts from 2:40.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500299"/>
            <a:ext cx="3419856" cy="17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6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Image formatting &amp;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1678" y="1273823"/>
            <a:ext cx="10178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we implement a generator from Keras.</a:t>
            </a:r>
          </a:p>
          <a:p>
            <a:r>
              <a:rPr lang="en-US" sz="2400" dirty="0"/>
              <a:t>(Type or copy the ImageDataGenerator from </a:t>
            </a:r>
            <a:r>
              <a:rPr lang="en-US" sz="2400" b="1" dirty="0"/>
              <a:t>sample_model.py)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089519"/>
            <a:ext cx="3098800" cy="189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94008" y="2487976"/>
            <a:ext cx="69542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</a:rPr>
              <a:t>rotation_range: </a:t>
            </a:r>
            <a:r>
              <a:rPr lang="en-US" sz="2400" dirty="0">
                <a:solidFill>
                  <a:srgbClr val="24292E"/>
                </a:solidFill>
              </a:rPr>
              <a:t>Degree range for random rotations</a:t>
            </a:r>
          </a:p>
          <a:p>
            <a:r>
              <a:rPr lang="en-US" sz="2400" b="1" dirty="0">
                <a:solidFill>
                  <a:srgbClr val="24292E"/>
                </a:solidFill>
              </a:rPr>
              <a:t>width_shift_range: </a:t>
            </a:r>
            <a:r>
              <a:rPr lang="en-US" sz="2400" dirty="0">
                <a:solidFill>
                  <a:srgbClr val="24292E"/>
                </a:solidFill>
              </a:rPr>
              <a:t>Fraction range of total width for shifting.</a:t>
            </a:r>
          </a:p>
          <a:p>
            <a:r>
              <a:rPr lang="en-US" sz="2400" b="1" dirty="0">
                <a:solidFill>
                  <a:srgbClr val="24292E"/>
                </a:solidFill>
              </a:rPr>
              <a:t>height_shift_range: </a:t>
            </a:r>
            <a:r>
              <a:rPr lang="en-US" sz="2400" dirty="0">
                <a:solidFill>
                  <a:srgbClr val="24292E"/>
                </a:solidFill>
              </a:rPr>
              <a:t>Fraction range of total height for shifting.</a:t>
            </a:r>
          </a:p>
          <a:p>
            <a:r>
              <a:rPr lang="en-US" sz="2400" b="1" dirty="0" err="1">
                <a:solidFill>
                  <a:srgbClr val="24292E"/>
                </a:solidFill>
              </a:rPr>
              <a:t>share_range</a:t>
            </a:r>
            <a:endParaRPr lang="en-US" sz="2400" b="1" dirty="0">
              <a:solidFill>
                <a:srgbClr val="24292E"/>
              </a:solidFill>
            </a:endParaRPr>
          </a:p>
          <a:p>
            <a:r>
              <a:rPr lang="en-US" sz="2400" b="1" dirty="0">
                <a:solidFill>
                  <a:srgbClr val="24292E"/>
                </a:solidFill>
              </a:rPr>
              <a:t>zoom_range: </a:t>
            </a:r>
            <a:r>
              <a:rPr lang="en-US" sz="2400" dirty="0">
                <a:solidFill>
                  <a:srgbClr val="24292E"/>
                </a:solidFill>
              </a:rPr>
              <a:t>Fraction range for random zoom.</a:t>
            </a:r>
          </a:p>
          <a:p>
            <a:r>
              <a:rPr lang="en-US" sz="2400" b="1" dirty="0">
                <a:solidFill>
                  <a:srgbClr val="24292E"/>
                </a:solidFill>
              </a:rPr>
              <a:t>horizontal_flip: </a:t>
            </a:r>
            <a:r>
              <a:rPr lang="en-US" sz="2400" dirty="0">
                <a:solidFill>
                  <a:srgbClr val="24292E"/>
                </a:solidFill>
              </a:rPr>
              <a:t>Randomly flip inputs horizontally.</a:t>
            </a:r>
          </a:p>
          <a:p>
            <a:r>
              <a:rPr lang="en-US" sz="2400" b="1" dirty="0" err="1">
                <a:solidFill>
                  <a:srgbClr val="24292E"/>
                </a:solidFill>
              </a:rPr>
              <a:t>f</a:t>
            </a:r>
            <a:r>
              <a:rPr lang="en-US" sz="2400" b="1" i="0" u="none" strike="noStrike" dirty="0" err="1">
                <a:solidFill>
                  <a:srgbClr val="24292E"/>
                </a:solidFill>
                <a:effectLst/>
              </a:rPr>
              <a:t>ill_mode</a:t>
            </a:r>
            <a:endParaRPr lang="en-US" sz="2400" b="1" i="0" u="none" strike="noStrike" dirty="0">
              <a:solidFill>
                <a:srgbClr val="24292E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678" y="6073221"/>
            <a:ext cx="1062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you cannot remember so much terms, don’t worry as this not the key things in IC.</a:t>
            </a:r>
          </a:p>
        </p:txBody>
      </p:sp>
    </p:spTree>
    <p:extLst>
      <p:ext uri="{BB962C8B-B14F-4D97-AF65-F5344CB8AC3E}">
        <p14:creationId xmlns:p14="http://schemas.microsoft.com/office/powerpoint/2010/main" val="110932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Image formatting &amp;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1678" y="1273823"/>
            <a:ext cx="10178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 we set up the generator for </a:t>
            </a:r>
            <a:r>
              <a:rPr lang="en-US" sz="2400" b="1" dirty="0"/>
              <a:t>training sets</a:t>
            </a:r>
            <a:r>
              <a:rPr lang="en-US" sz="2400" dirty="0"/>
              <a:t> and </a:t>
            </a:r>
            <a:r>
              <a:rPr lang="en-US" sz="2400" b="1" dirty="0"/>
              <a:t>validation sets</a:t>
            </a:r>
            <a:r>
              <a:rPr lang="en-US" sz="2400" dirty="0"/>
              <a:t>.</a:t>
            </a:r>
          </a:p>
          <a:p>
            <a:r>
              <a:rPr lang="en-US" sz="2400" dirty="0"/>
              <a:t>(Type or copy the generator from </a:t>
            </a:r>
            <a:r>
              <a:rPr lang="en-US" sz="2400" b="1" dirty="0"/>
              <a:t>sample_model.py)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00" y="2381492"/>
            <a:ext cx="9549451" cy="40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Image formatting &amp;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1678" y="1273823"/>
            <a:ext cx="1017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training and validation images are ready to </a:t>
            </a:r>
            <a:r>
              <a:rPr lang="en-US" sz="2400" b="1" u="sng" dirty="0"/>
              <a:t>flow in</a:t>
            </a:r>
            <a:r>
              <a:rPr lang="en-US" sz="2400" b="1" dirty="0"/>
              <a:t> </a:t>
            </a:r>
            <a:r>
              <a:rPr lang="en-US" sz="2400" dirty="0"/>
              <a:t>the program!</a:t>
            </a:r>
          </a:p>
          <a:p>
            <a:r>
              <a:rPr lang="en-US" sz="2400" dirty="0"/>
              <a:t>(Type or copy the code from </a:t>
            </a:r>
            <a:r>
              <a:rPr lang="en-US" sz="2400" b="1" dirty="0"/>
              <a:t>sample_model.py)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418783"/>
            <a:ext cx="9480953" cy="1893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498051"/>
            <a:ext cx="6457062" cy="14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4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317262"/>
            <a:ext cx="9137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Neural Networks Models are basically </a:t>
            </a:r>
          </a:p>
          <a:p>
            <a:r>
              <a:rPr lang="en-US" sz="2400" dirty="0"/>
              <a:t>the combination of different Math Manipulations &amp; Activation Functions.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94" y="2282302"/>
            <a:ext cx="6899154" cy="3736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3444" y="4019034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flow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7950" y="610606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Activiation</a:t>
            </a:r>
            <a:r>
              <a:rPr lang="en-US" dirty="0"/>
              <a:t> functions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78978" y="5168900"/>
            <a:ext cx="662376" cy="103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1354" y="6106066"/>
            <a:ext cx="451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Layers (Intermediate Results</a:t>
            </a:r>
            <a:r>
              <a:rPr lang="en-US"/>
              <a:t>) (in Blue)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2159000" y="3098800"/>
            <a:ext cx="139700" cy="2209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486900" y="3365500"/>
            <a:ext cx="2540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861952" y="3942834"/>
            <a:ext cx="199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Predication Output</a:t>
            </a:r>
          </a:p>
        </p:txBody>
      </p:sp>
    </p:spTree>
    <p:extLst>
      <p:ext uri="{BB962C8B-B14F-4D97-AF65-F5344CB8AC3E}">
        <p14:creationId xmlns:p14="http://schemas.microsoft.com/office/powerpoint/2010/main" val="20887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736165"/>
            <a:ext cx="6394691" cy="48967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7968" y="2620583"/>
            <a:ext cx="4355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whole view </a:t>
            </a:r>
          </a:p>
          <a:p>
            <a:r>
              <a:rPr lang="en-US" sz="2400" dirty="0"/>
              <a:t>of the neural network.</a:t>
            </a:r>
          </a:p>
          <a:p>
            <a:endParaRPr lang="en-US" sz="2400" dirty="0"/>
          </a:p>
          <a:p>
            <a:r>
              <a:rPr lang="en-US" sz="2400" dirty="0"/>
              <a:t>Details of each part will be explained in the following slides.</a:t>
            </a:r>
          </a:p>
        </p:txBody>
      </p:sp>
      <p:sp>
        <p:nvSpPr>
          <p:cNvPr id="9" name="Left Brace 8"/>
          <p:cNvSpPr/>
          <p:nvPr/>
        </p:nvSpPr>
        <p:spPr>
          <a:xfrm>
            <a:off x="927099" y="4294815"/>
            <a:ext cx="286479" cy="177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927100" y="2184400"/>
            <a:ext cx="286479" cy="177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927099" y="1736165"/>
            <a:ext cx="222980" cy="246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96"/>
          <a:stretch/>
        </p:blipFill>
        <p:spPr>
          <a:xfrm>
            <a:off x="1251678" y="1850026"/>
            <a:ext cx="8700313" cy="3333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1678" y="2620583"/>
            <a:ext cx="97973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24292E"/>
                </a:solidFill>
              </a:rPr>
              <a:t>Sequential</a:t>
            </a:r>
            <a:r>
              <a:rPr lang="en-US" sz="2400">
                <a:solidFill>
                  <a:srgbClr val="24292E"/>
                </a:solidFill>
                <a:sym typeface="Wingdings"/>
              </a:rPr>
              <a:t>():</a:t>
            </a:r>
          </a:p>
          <a:p>
            <a:endParaRPr lang="en-US" sz="2400" dirty="0">
              <a:solidFill>
                <a:srgbClr val="24292E"/>
              </a:solidFill>
              <a:sym typeface="Wingdings"/>
            </a:endParaRPr>
          </a:p>
          <a:p>
            <a:r>
              <a:rPr lang="en-US" sz="2400" dirty="0">
                <a:solidFill>
                  <a:srgbClr val="24292E"/>
                </a:solidFill>
              </a:rPr>
              <a:t>The function Sequential() is providing an “empty box” for the further implementation. </a:t>
            </a:r>
          </a:p>
          <a:p>
            <a:endParaRPr lang="en-US" sz="2400" dirty="0">
              <a:solidFill>
                <a:srgbClr val="24292E"/>
              </a:solidFill>
            </a:endParaRPr>
          </a:p>
          <a:p>
            <a:r>
              <a:rPr lang="en-US" sz="2400" dirty="0">
                <a:solidFill>
                  <a:srgbClr val="24292E"/>
                </a:solidFill>
              </a:rPr>
              <a:t>In other words, it is used to initialize the neural network model so that later we can add layers to this model.</a:t>
            </a:r>
            <a:endParaRPr lang="en-US" sz="2400" b="0" i="0" u="none" strike="noStrike" dirty="0">
              <a:solidFill>
                <a:srgbClr val="24292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542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9" r="29806" b="50905"/>
          <a:stretch/>
        </p:blipFill>
        <p:spPr>
          <a:xfrm>
            <a:off x="1251678" y="1780811"/>
            <a:ext cx="4488722" cy="2057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7" y="3619500"/>
            <a:ext cx="5308826" cy="2874816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>
            <a:off x="3634114" y="2065214"/>
            <a:ext cx="2817488" cy="2062284"/>
          </a:xfrm>
          <a:prstGeom prst="bentConnector3">
            <a:avLst>
              <a:gd name="adj1" fmla="val 101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14229" y="6000385"/>
            <a:ext cx="279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</a:t>
            </a:r>
            <a:r>
              <a:rPr lang="en-US"/>
              <a:t>our model, </a:t>
            </a:r>
          </a:p>
          <a:p>
            <a:r>
              <a:rPr lang="en-US" dirty="0"/>
              <a:t>there is only 2 hidden layer)</a:t>
            </a:r>
          </a:p>
        </p:txBody>
      </p:sp>
      <p:cxnSp>
        <p:nvCxnSpPr>
          <p:cNvPr id="16" name="Elbow Connector 15"/>
          <p:cNvCxnSpPr/>
          <p:nvPr/>
        </p:nvCxnSpPr>
        <p:spPr>
          <a:xfrm>
            <a:off x="3634114" y="2755900"/>
            <a:ext cx="4227186" cy="1082312"/>
          </a:xfrm>
          <a:prstGeom prst="bentConnector3">
            <a:avLst>
              <a:gd name="adj1" fmla="val 10047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7" idx="0"/>
          </p:cNvCxnSpPr>
          <p:nvPr/>
        </p:nvCxnSpPr>
        <p:spPr>
          <a:xfrm>
            <a:off x="3634114" y="3467100"/>
            <a:ext cx="4951086" cy="152400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16341" y="4577210"/>
            <a:ext cx="3148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</a:t>
            </a:r>
            <a:r>
              <a:rPr lang="en-US" altLang="zh-CN" sz="2400" dirty="0"/>
              <a:t>Analogy</a:t>
            </a:r>
            <a:r>
              <a:rPr lang="zh-CN" altLang="en-US" sz="2400" dirty="0"/>
              <a:t> </a:t>
            </a:r>
            <a:r>
              <a:rPr lang="en-US" altLang="zh-CN" sz="2400" dirty="0"/>
              <a:t>of </a:t>
            </a:r>
          </a:p>
          <a:p>
            <a:r>
              <a:rPr lang="en-US" altLang="zh-CN" sz="2400" dirty="0"/>
              <a:t>Neural Network Layers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8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9" r="29806" b="50905"/>
          <a:stretch/>
        </p:blipFill>
        <p:spPr>
          <a:xfrm>
            <a:off x="1251678" y="1774461"/>
            <a:ext cx="4488722" cy="2057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95579" y="171357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</a:rPr>
              <a:t>Conv2D</a:t>
            </a:r>
            <a:r>
              <a:rPr lang="en-US" sz="2400" dirty="0">
                <a:solidFill>
                  <a:srgbClr val="24292E"/>
                </a:solidFill>
              </a:rPr>
              <a:t>: </a:t>
            </a:r>
          </a:p>
          <a:p>
            <a:r>
              <a:rPr lang="en-US" sz="2400" dirty="0">
                <a:solidFill>
                  <a:srgbClr val="24292E"/>
                </a:solidFill>
              </a:rPr>
              <a:t>The convolution is usually the first step of a </a:t>
            </a:r>
            <a:r>
              <a:rPr lang="en-US" sz="2400" b="1" dirty="0">
                <a:solidFill>
                  <a:srgbClr val="24292E"/>
                </a:solidFill>
              </a:rPr>
              <a:t>Convolutional Neural Network (CNN) </a:t>
            </a:r>
            <a:r>
              <a:rPr lang="en-US" sz="2400" dirty="0">
                <a:solidFill>
                  <a:srgbClr val="24292E"/>
                </a:solidFill>
              </a:rPr>
              <a:t>on the training images. Each of the convolutions can be imagined as </a:t>
            </a:r>
            <a:r>
              <a:rPr lang="en-US" sz="2400" b="1" dirty="0">
                <a:solidFill>
                  <a:srgbClr val="24292E"/>
                </a:solidFill>
              </a:rPr>
              <a:t>a flashlight </a:t>
            </a:r>
            <a:r>
              <a:rPr lang="en-US" sz="2400" dirty="0">
                <a:solidFill>
                  <a:srgbClr val="24292E"/>
                </a:solidFill>
              </a:rPr>
              <a:t>that is shedding light upon and sliding over the image. </a:t>
            </a:r>
          </a:p>
          <a:p>
            <a:endParaRPr lang="en-US" sz="2400" dirty="0">
              <a:solidFill>
                <a:srgbClr val="24292E"/>
              </a:solidFill>
            </a:endParaRPr>
          </a:p>
          <a:p>
            <a:r>
              <a:rPr lang="en-US" sz="2400" dirty="0">
                <a:solidFill>
                  <a:srgbClr val="24292E"/>
                </a:solidFill>
              </a:rPr>
              <a:t>The flashlight in this layer is looking for </a:t>
            </a:r>
            <a:r>
              <a:rPr lang="en-US" sz="2400" b="1" dirty="0">
                <a:solidFill>
                  <a:srgbClr val="24292E"/>
                </a:solidFill>
              </a:rPr>
              <a:t>specific features</a:t>
            </a:r>
            <a:r>
              <a:rPr lang="en-US" sz="2400" dirty="0">
                <a:solidFill>
                  <a:srgbClr val="24292E"/>
                </a:solidFill>
              </a:rPr>
              <a:t>. If they find the features they are looking for, </a:t>
            </a:r>
            <a:r>
              <a:rPr lang="en-US" sz="2400" b="1" dirty="0">
                <a:solidFill>
                  <a:srgbClr val="24292E"/>
                </a:solidFill>
              </a:rPr>
              <a:t>they produce a high activation</a:t>
            </a:r>
            <a:r>
              <a:rPr lang="en-US" sz="2400" dirty="0">
                <a:solidFill>
                  <a:srgbClr val="24292E"/>
                </a:solidFill>
              </a:rPr>
              <a:t>. Since we are working on images which are 2D arrays we’re using Conv2D.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42" y="4536906"/>
            <a:ext cx="4529337" cy="133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4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78" y="686444"/>
            <a:ext cx="8943622" cy="5030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4572" y="5930900"/>
            <a:ext cx="279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Conv2D works</a:t>
            </a:r>
          </a:p>
        </p:txBody>
      </p:sp>
    </p:spTree>
    <p:extLst>
      <p:ext uri="{BB962C8B-B14F-4D97-AF65-F5344CB8AC3E}">
        <p14:creationId xmlns:p14="http://schemas.microsoft.com/office/powerpoint/2010/main" val="1973618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9" r="29806" b="50905"/>
          <a:stretch/>
        </p:blipFill>
        <p:spPr>
          <a:xfrm>
            <a:off x="1251678" y="1780811"/>
            <a:ext cx="4488722" cy="2057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7339" y="1780811"/>
            <a:ext cx="5681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ReLU:</a:t>
            </a:r>
          </a:p>
          <a:p>
            <a:r>
              <a:rPr lang="en-US" sz="2400" b="1" dirty="0"/>
              <a:t>Rectified Linear Unit (ReLU) </a:t>
            </a:r>
            <a:r>
              <a:rPr lang="en-US" sz="2400" dirty="0"/>
              <a:t>is a kind of widely-used activation functions in CNN.</a:t>
            </a:r>
          </a:p>
          <a:p>
            <a:r>
              <a:rPr lang="en-US" sz="2400" dirty="0"/>
              <a:t>It finds wide applications in the area of Computer Vision and Speech Recognition.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20" y="4207190"/>
            <a:ext cx="3161557" cy="790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9" y="4028907"/>
            <a:ext cx="4488722" cy="24734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60568" y="5484966"/>
            <a:ext cx="45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“f(X</a:t>
            </a:r>
            <a:r>
              <a:rPr lang="en-US" sz="2400" dirty="0"/>
              <a:t>) = X for </a:t>
            </a:r>
            <a:r>
              <a:rPr lang="en-US" sz="2400"/>
              <a:t>any non-negative X”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4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0" y="1829908"/>
            <a:ext cx="10318418" cy="1157132"/>
          </a:xfrm>
        </p:spPr>
        <p:txBody>
          <a:bodyPr/>
          <a:lstStyle/>
          <a:p>
            <a:r>
              <a:rPr lang="en-US" sz="4000" dirty="0"/>
              <a:t>Image </a:t>
            </a:r>
            <a:br>
              <a:rPr lang="en-US" sz="4000" dirty="0"/>
            </a:br>
            <a:r>
              <a:rPr lang="en-US" sz="4000" dirty="0"/>
              <a:t>Classification </a:t>
            </a:r>
            <a:br>
              <a:rPr lang="en-US" sz="4000" dirty="0"/>
            </a:br>
            <a:r>
              <a:rPr lang="en-US" sz="4000" dirty="0"/>
              <a:t>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2" y="3321340"/>
            <a:ext cx="8045373" cy="742279"/>
          </a:xfrm>
        </p:spPr>
        <p:txBody>
          <a:bodyPr>
            <a:noAutofit/>
          </a:bodyPr>
          <a:lstStyle/>
          <a:p>
            <a:r>
              <a:rPr lang="en-US" sz="1800" dirty="0"/>
              <a:t>By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02" y="3692479"/>
            <a:ext cx="3311652" cy="12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71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9" r="29806" b="50905"/>
          <a:stretch/>
        </p:blipFill>
        <p:spPr>
          <a:xfrm>
            <a:off x="1251678" y="1780811"/>
            <a:ext cx="4488722" cy="2057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1939" y="1780811"/>
            <a:ext cx="5820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MaxPooling2D</a:t>
            </a:r>
            <a:r>
              <a:rPr lang="en-US" sz="2400" dirty="0"/>
              <a:t>: </a:t>
            </a:r>
          </a:p>
          <a:p>
            <a:r>
              <a:rPr lang="en-US" sz="2400" dirty="0"/>
              <a:t>MaxPooling2D is used for pooling operation. Pooling is mostly used immediately after the convolution to </a:t>
            </a:r>
            <a:r>
              <a:rPr lang="en-US" sz="2400" b="1" dirty="0"/>
              <a:t>reduce the overwhelming data size</a:t>
            </a:r>
            <a:r>
              <a:rPr lang="en-US" sz="2400" dirty="0"/>
              <a:t> (only width and height). </a:t>
            </a:r>
          </a:p>
          <a:p>
            <a:endParaRPr lang="en-US" sz="2400" dirty="0"/>
          </a:p>
          <a:p>
            <a:r>
              <a:rPr lang="en-US" sz="2400" dirty="0"/>
              <a:t>This reduces the number of parameters, hence reducing the computation and increasing efficiency.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8"/>
          <a:stretch/>
        </p:blipFill>
        <p:spPr>
          <a:xfrm>
            <a:off x="1302478" y="3940007"/>
            <a:ext cx="4387122" cy="27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0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93822" y="5943600"/>
            <a:ext cx="3560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MaxPooling2D works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8" y="441722"/>
            <a:ext cx="9329561" cy="52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1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2"/>
          <a:stretch/>
        </p:blipFill>
        <p:spPr>
          <a:xfrm>
            <a:off x="1251678" y="1777999"/>
            <a:ext cx="6394691" cy="2441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0300" y="4407789"/>
            <a:ext cx="10299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</a:rPr>
              <a:t>Flatten</a:t>
            </a:r>
            <a:r>
              <a:rPr lang="en-US" sz="2400" dirty="0">
                <a:solidFill>
                  <a:srgbClr val="24292E"/>
                </a:solidFill>
              </a:rPr>
              <a:t>: Flattening is the process of converting all 3-D arrays into a single long continuous linear vector.</a:t>
            </a:r>
          </a:p>
          <a:p>
            <a:r>
              <a:rPr lang="en-US" sz="2400" b="1" dirty="0">
                <a:solidFill>
                  <a:srgbClr val="24292E"/>
                </a:solidFill>
              </a:rPr>
              <a:t>Dense</a:t>
            </a:r>
            <a:r>
              <a:rPr lang="en-US" sz="2400" dirty="0">
                <a:solidFill>
                  <a:srgbClr val="24292E"/>
                </a:solidFill>
              </a:rPr>
              <a:t>: We also import Dense to perform the full connection of the neural network.  A dense layer is a regular layer of neurons in a neural network. Each neuron receives input from all the neurons in the previous layer, thus densely connected. </a:t>
            </a:r>
            <a:endParaRPr lang="en-US" sz="2400" b="0" i="0" u="none" strike="noStrike" dirty="0">
              <a:solidFill>
                <a:srgbClr val="24292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957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11" y="558800"/>
            <a:ext cx="8509113" cy="4607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399" y="5600700"/>
            <a:ext cx="265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Densely Connected</a:t>
            </a:r>
          </a:p>
        </p:txBody>
      </p:sp>
    </p:spTree>
    <p:extLst>
      <p:ext uri="{BB962C8B-B14F-4D97-AF65-F5344CB8AC3E}">
        <p14:creationId xmlns:p14="http://schemas.microsoft.com/office/powerpoint/2010/main" val="132146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2"/>
          <a:stretch/>
        </p:blipFill>
        <p:spPr>
          <a:xfrm>
            <a:off x="1251678" y="1777999"/>
            <a:ext cx="6394691" cy="2441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0300" y="4407789"/>
            <a:ext cx="10299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</a:rPr>
              <a:t>Flatten</a:t>
            </a:r>
            <a:r>
              <a:rPr lang="en-US" sz="2400" dirty="0">
                <a:solidFill>
                  <a:srgbClr val="24292E"/>
                </a:solidFill>
              </a:rPr>
              <a:t>: Flattening is the process of converting all 3-D arrays into </a:t>
            </a:r>
            <a:r>
              <a:rPr lang="en-US" sz="2400" b="1" dirty="0">
                <a:solidFill>
                  <a:srgbClr val="24292E"/>
                </a:solidFill>
              </a:rPr>
              <a:t>a single long continuous linear vector.</a:t>
            </a:r>
          </a:p>
          <a:p>
            <a:r>
              <a:rPr lang="en-US" sz="2400" b="1" dirty="0">
                <a:solidFill>
                  <a:srgbClr val="24292E"/>
                </a:solidFill>
              </a:rPr>
              <a:t>Dense</a:t>
            </a:r>
            <a:r>
              <a:rPr lang="en-US" sz="2400" dirty="0">
                <a:solidFill>
                  <a:srgbClr val="24292E"/>
                </a:solidFill>
              </a:rPr>
              <a:t>: We also import Dense to perform the full connection of the neural network.  A dense layer is a regular layer of neurons in a neural network. Each neuron receives input from all the neurons in the previous layer, thus densely connected. </a:t>
            </a:r>
            <a:endParaRPr lang="en-US" sz="2400" b="0" i="0" u="none" strike="noStrike" dirty="0">
              <a:solidFill>
                <a:srgbClr val="24292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097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2"/>
          <a:stretch/>
        </p:blipFill>
        <p:spPr>
          <a:xfrm>
            <a:off x="1251678" y="1777999"/>
            <a:ext cx="6394691" cy="2441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1679" y="4664406"/>
            <a:ext cx="53650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</a:rPr>
              <a:t>Softmax: </a:t>
            </a:r>
          </a:p>
          <a:p>
            <a:r>
              <a:rPr lang="en-US" sz="2400" dirty="0">
                <a:solidFill>
                  <a:srgbClr val="24292E"/>
                </a:solidFill>
              </a:rPr>
              <a:t>The smooth function that ranges in (0,1). It converges input X into a </a:t>
            </a:r>
            <a:r>
              <a:rPr lang="en-US" sz="2400" b="1" dirty="0">
                <a:solidFill>
                  <a:srgbClr val="24292E"/>
                </a:solidFill>
              </a:rPr>
              <a:t>correspondingly-large</a:t>
            </a:r>
            <a:r>
              <a:rPr lang="en-US" sz="2400" dirty="0">
                <a:solidFill>
                  <a:srgbClr val="24292E"/>
                </a:solidFill>
              </a:rPr>
              <a:t> value in (0,1)</a:t>
            </a:r>
            <a:endParaRPr lang="en-US" sz="2400" i="0" u="none" strike="noStrike" dirty="0">
              <a:solidFill>
                <a:srgbClr val="24292E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1" y="3436617"/>
            <a:ext cx="5050659" cy="30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2"/>
          <a:stretch/>
        </p:blipFill>
        <p:spPr>
          <a:xfrm>
            <a:off x="1251678" y="1777999"/>
            <a:ext cx="6394691" cy="2441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0300" y="4979289"/>
            <a:ext cx="10299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</a:rPr>
              <a:t>Lastly, the </a:t>
            </a:r>
            <a:r>
              <a:rPr lang="en-US" sz="2400" b="1" dirty="0">
                <a:solidFill>
                  <a:srgbClr val="24292E"/>
                </a:solidFill>
              </a:rPr>
              <a:t>model.compile</a:t>
            </a:r>
            <a:r>
              <a:rPr lang="en-US" sz="2400" dirty="0">
                <a:solidFill>
                  <a:srgbClr val="24292E"/>
                </a:solidFill>
              </a:rPr>
              <a:t> gather up all the settings above and packed up the model for further training. </a:t>
            </a:r>
            <a:endParaRPr lang="en-US" sz="2400" i="0" u="none" strike="noStrike" dirty="0">
              <a:solidFill>
                <a:srgbClr val="24292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9936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2"/>
          <a:stretch/>
        </p:blipFill>
        <p:spPr>
          <a:xfrm>
            <a:off x="1251678" y="1777999"/>
            <a:ext cx="6394691" cy="2441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0300" y="4407789"/>
            <a:ext cx="10299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loss</a:t>
            </a:r>
            <a:r>
              <a:rPr lang="en-US" sz="2400" dirty="0"/>
              <a:t>: </a:t>
            </a:r>
          </a:p>
          <a:p>
            <a:r>
              <a:rPr lang="en-US" sz="2400" dirty="0"/>
              <a:t>The function is to represent </a:t>
            </a:r>
            <a:r>
              <a:rPr lang="en-US" sz="2400" b="1" dirty="0"/>
              <a:t>the difference between the actual output and the predicted output </a:t>
            </a:r>
            <a:r>
              <a:rPr lang="en-US" sz="2400" dirty="0"/>
              <a:t>by machine</a:t>
            </a:r>
            <a:r>
              <a:rPr lang="en-US" sz="2400" b="1" dirty="0"/>
              <a:t>. </a:t>
            </a:r>
            <a:r>
              <a:rPr lang="en-US" sz="2400" dirty="0"/>
              <a:t>During our training of the model, we will attempt to minimize the value. </a:t>
            </a:r>
            <a:r>
              <a:rPr lang="en-US" sz="2400" b="1" dirty="0"/>
              <a:t>binary_crossentropy</a:t>
            </a:r>
            <a:r>
              <a:rPr lang="en-US" sz="2400" dirty="0"/>
              <a:t> is usually used for a binary problem. </a:t>
            </a:r>
          </a:p>
        </p:txBody>
      </p:sp>
    </p:spTree>
    <p:extLst>
      <p:ext uri="{BB962C8B-B14F-4D97-AF65-F5344CB8AC3E}">
        <p14:creationId xmlns:p14="http://schemas.microsoft.com/office/powerpoint/2010/main" val="823227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671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32"/>
          <a:stretch/>
        </p:blipFill>
        <p:spPr>
          <a:xfrm>
            <a:off x="1251678" y="1777999"/>
            <a:ext cx="6394691" cy="2441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0300" y="4407789"/>
            <a:ext cx="10299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optimizer</a:t>
            </a:r>
            <a:r>
              <a:rPr lang="en-US" sz="2400" dirty="0"/>
              <a:t>: The function is to update the internal parameters of a model in such a way that </a:t>
            </a:r>
            <a:r>
              <a:rPr lang="en-US" sz="2400" b="1" dirty="0"/>
              <a:t>the loss function is minimized. </a:t>
            </a:r>
          </a:p>
          <a:p>
            <a:endParaRPr lang="en-US" sz="2400" b="1" dirty="0"/>
          </a:p>
          <a:p>
            <a:r>
              <a:rPr lang="en-US" sz="2400" b="1" dirty="0"/>
              <a:t>metrics</a:t>
            </a:r>
            <a:r>
              <a:rPr lang="en-US" sz="2400" dirty="0"/>
              <a:t>: List of data. accuracy means the percentage of correct answers. Metric values are recorded at the end of each epoch on the training dataset. </a:t>
            </a:r>
            <a:r>
              <a:rPr lang="en-US" sz="2400" b="1" dirty="0"/>
              <a:t>It represents how well the model works just like the GPA.</a:t>
            </a:r>
          </a:p>
        </p:txBody>
      </p:sp>
    </p:spTree>
    <p:extLst>
      <p:ext uri="{BB962C8B-B14F-4D97-AF65-F5344CB8AC3E}">
        <p14:creationId xmlns:p14="http://schemas.microsoft.com/office/powerpoint/2010/main" val="404564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128451"/>
            <a:ext cx="770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Here we implement a naïve neural network models by hand.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736165"/>
            <a:ext cx="6394691" cy="48967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4468" y="1982919"/>
            <a:ext cx="4355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 to now, we have briefly explained how the functions in the model works.</a:t>
            </a:r>
          </a:p>
          <a:p>
            <a:endParaRPr lang="en-US" sz="2400" dirty="0"/>
          </a:p>
          <a:p>
            <a:r>
              <a:rPr lang="en-US" sz="2400" dirty="0"/>
              <a:t>If you cannot memorize all the terms, don’t worry. Many engineers just use pre-implemented models proposed by CS research institutions (e.g. CMU, UC Berkeley, Tsinghua, NTU, </a:t>
            </a:r>
            <a:r>
              <a:rPr lang="en-US" sz="2400" strike="sngStrike" dirty="0"/>
              <a:t>NUS</a:t>
            </a:r>
            <a:r>
              <a:rPr lang="en-US" sz="2400" dirty="0"/>
              <a:t>)</a:t>
            </a:r>
          </a:p>
        </p:txBody>
      </p:sp>
      <p:sp>
        <p:nvSpPr>
          <p:cNvPr id="9" name="Left Brace 8"/>
          <p:cNvSpPr/>
          <p:nvPr/>
        </p:nvSpPr>
        <p:spPr>
          <a:xfrm>
            <a:off x="927099" y="4294815"/>
            <a:ext cx="286479" cy="177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927100" y="2184400"/>
            <a:ext cx="286479" cy="177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927099" y="1736165"/>
            <a:ext cx="222980" cy="246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Start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2970028" y="2327148"/>
            <a:ext cx="451104" cy="25862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10974" y="3358406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1820" y="2327148"/>
            <a:ext cx="88704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</a:rPr>
              <a:t>1. Image Classification (IC) Concepts &amp; </a:t>
            </a:r>
            <a:r>
              <a:rPr lang="en-US" sz="2400" i="0" u="none" strike="noStrike" dirty="0">
                <a:solidFill>
                  <a:srgbClr val="24292E"/>
                </a:solidFill>
                <a:effectLst/>
              </a:rPr>
              <a:t>Environment Set-ups</a:t>
            </a:r>
          </a:p>
          <a:p>
            <a:endParaRPr lang="en-US" sz="2400" dirty="0">
              <a:solidFill>
                <a:srgbClr val="24292E"/>
              </a:solidFill>
            </a:endParaRPr>
          </a:p>
          <a:p>
            <a:r>
              <a:rPr lang="en-US" sz="2400" dirty="0"/>
              <a:t>2. Image formatting &amp; processing</a:t>
            </a:r>
          </a:p>
          <a:p>
            <a:endParaRPr lang="en-US" sz="2400" dirty="0"/>
          </a:p>
          <a:p>
            <a:r>
              <a:rPr lang="en-US" sz="2400" dirty="0"/>
              <a:t>3. Model Built-up &amp; Model Training</a:t>
            </a:r>
          </a:p>
          <a:p>
            <a:endParaRPr lang="en-US" sz="2400" dirty="0"/>
          </a:p>
          <a:p>
            <a:r>
              <a:rPr lang="en-US" sz="2400" dirty="0"/>
              <a:t>4. Make predictions with the Model</a:t>
            </a:r>
          </a:p>
          <a:p>
            <a:endParaRPr lang="en-US" sz="2400" i="0" u="none" strike="noStrike" dirty="0">
              <a:solidFill>
                <a:srgbClr val="24292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5625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1217351"/>
            <a:ext cx="998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Last step</a:t>
            </a:r>
            <a:r>
              <a:rPr lang="en-US" sz="2400" dirty="0"/>
              <a:t>: set the configuration to save the </a:t>
            </a:r>
            <a:r>
              <a:rPr lang="en-US" sz="2400" b="1" dirty="0"/>
              <a:t>trained</a:t>
            </a:r>
            <a:r>
              <a:rPr lang="en-US" sz="2400" dirty="0"/>
              <a:t> parameter of your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53499"/>
            <a:ext cx="4412522" cy="19210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51678" y="4124354"/>
            <a:ext cx="89845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</a:rPr>
              <a:t>generator</a:t>
            </a:r>
            <a:r>
              <a:rPr lang="en-US" sz="2400" dirty="0">
                <a:solidFill>
                  <a:srgbClr val="24292E"/>
                </a:solidFill>
              </a:rPr>
              <a:t>: </a:t>
            </a:r>
          </a:p>
          <a:p>
            <a:r>
              <a:rPr lang="en-US" sz="2400" dirty="0">
                <a:solidFill>
                  <a:srgbClr val="24292E"/>
                </a:solidFill>
              </a:rPr>
              <a:t>The data generator we have created previously for training image data.</a:t>
            </a:r>
          </a:p>
          <a:p>
            <a:endParaRPr lang="en-US" sz="2400" dirty="0">
              <a:solidFill>
                <a:srgbClr val="24292E"/>
              </a:solidFill>
            </a:endParaRPr>
          </a:p>
          <a:p>
            <a:r>
              <a:rPr lang="en-US" sz="2400" b="1" dirty="0">
                <a:solidFill>
                  <a:srgbClr val="24292E"/>
                </a:solidFill>
              </a:rPr>
              <a:t>epochs</a:t>
            </a:r>
            <a:r>
              <a:rPr lang="en-US" sz="2400" dirty="0">
                <a:solidFill>
                  <a:srgbClr val="24292E"/>
                </a:solidFill>
              </a:rPr>
              <a:t>: </a:t>
            </a:r>
          </a:p>
          <a:p>
            <a:r>
              <a:rPr lang="en-US" sz="2400" dirty="0">
                <a:solidFill>
                  <a:srgbClr val="24292E"/>
                </a:solidFill>
              </a:rPr>
              <a:t>For each single epoch, the neural network is trained on every training samples to update its parameters.</a:t>
            </a:r>
            <a:r>
              <a:rPr lang="en-US" dirty="0">
                <a:solidFill>
                  <a:srgbClr val="24292E"/>
                </a:solidFill>
                <a:latin typeface="-apple-system" charset="0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8531" y="2399271"/>
            <a:ext cx="51779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</a:rPr>
              <a:t>validation data</a:t>
            </a:r>
            <a:r>
              <a:rPr lang="en-US" sz="2400" dirty="0">
                <a:solidFill>
                  <a:srgbClr val="24292E"/>
                </a:solidFill>
              </a:rPr>
              <a:t>: </a:t>
            </a:r>
          </a:p>
          <a:p>
            <a:r>
              <a:rPr lang="en-US" sz="2400" dirty="0">
                <a:solidFill>
                  <a:srgbClr val="24292E"/>
                </a:solidFill>
              </a:rPr>
              <a:t>The data generator we have created previously for validation image data.</a:t>
            </a:r>
          </a:p>
        </p:txBody>
      </p:sp>
    </p:spTree>
    <p:extLst>
      <p:ext uri="{BB962C8B-B14F-4D97-AF65-F5344CB8AC3E}">
        <p14:creationId xmlns:p14="http://schemas.microsoft.com/office/powerpoint/2010/main" val="360861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Model Built-up &amp; Model Training</a:t>
            </a:r>
            <a:br>
              <a:rPr lang="en-US" sz="540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1678" y="1462077"/>
            <a:ext cx="9688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Run the whole file and wait until it terminates. </a:t>
            </a:r>
          </a:p>
          <a:p>
            <a:endParaRPr lang="en-US" sz="2400" dirty="0"/>
          </a:p>
          <a:p>
            <a:r>
              <a:rPr lang="en-US" sz="2400" dirty="0"/>
              <a:t>This may take a few minutes. Please inform the speaker if any bugs happen. </a:t>
            </a:r>
          </a:p>
        </p:txBody>
      </p:sp>
      <p:pic>
        <p:nvPicPr>
          <p:cNvPr id="1026" name="Picture 2" descr="“CNN model training”的图片搜索结果">
            <a:hlinkClick r:id="rId2"/>
            <a:extLst>
              <a:ext uri="{FF2B5EF4-FFF2-40B4-BE49-F238E27FC236}">
                <a16:creationId xmlns:a16="http://schemas.microsoft.com/office/drawing/2014/main" id="{0A22276A-8466-40F5-AFBF-72E4C1F6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28" y="2954209"/>
            <a:ext cx="5182741" cy="328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898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Make predictions with the Model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9" y="1412852"/>
            <a:ext cx="1017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you have a </a:t>
            </a:r>
            <a:r>
              <a:rPr lang="en-US" sz="2400" b="1" dirty="0"/>
              <a:t>result.h5</a:t>
            </a:r>
            <a:r>
              <a:rPr lang="en-US" sz="2400" dirty="0"/>
              <a:t> file which stores the parameter that you calculated.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1678" y="2274838"/>
            <a:ext cx="9803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begin using this result to classify Baby Hats, Pants &amp; Shirts images. </a:t>
            </a:r>
          </a:p>
          <a:p>
            <a:endParaRPr lang="en-US" sz="2400" dirty="0"/>
          </a:p>
          <a:p>
            <a:r>
              <a:rPr lang="en-US" sz="2400" dirty="0"/>
              <a:t>Do remember to put your own pictures of jpg format in the </a:t>
            </a:r>
            <a:r>
              <a:rPr lang="en-US" sz="2400" b="1" dirty="0"/>
              <a:t>your-own- images</a:t>
            </a:r>
            <a:r>
              <a:rPr lang="en-US" sz="2400" dirty="0"/>
              <a:t> folder and edit the </a:t>
            </a:r>
            <a:r>
              <a:rPr lang="en-SG" sz="2400" b="1" dirty="0"/>
              <a:t>predict_with_trained_parameters.py </a:t>
            </a:r>
            <a:r>
              <a:rPr lang="en-SG" sz="2400" dirty="0"/>
              <a:t>with your own file path. </a:t>
            </a:r>
          </a:p>
          <a:p>
            <a:endParaRPr lang="en-SG" sz="2400" dirty="0"/>
          </a:p>
          <a:p>
            <a:r>
              <a:rPr lang="en-SG" sz="2400" dirty="0"/>
              <a:t>Run this </a:t>
            </a:r>
            <a:r>
              <a:rPr lang="en-SG" sz="2400" dirty="0" err="1"/>
              <a:t>py</a:t>
            </a:r>
            <a:r>
              <a:rPr lang="en-SG" sz="2400" dirty="0"/>
              <a:t> file to see the classification result of your images.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24292E"/>
                </a:solidFill>
              </a:rPr>
              <a:t>Concepts &amp; Environment Set-ups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205299"/>
            <a:ext cx="69894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</a:rPr>
              <a:t>How do Computers achieve </a:t>
            </a:r>
            <a:r>
              <a:rPr lang="en-US" sz="2400" b="1" dirty="0">
                <a:solidFill>
                  <a:srgbClr val="24292E"/>
                </a:solidFill>
              </a:rPr>
              <a:t>Image Classification</a:t>
            </a:r>
            <a:r>
              <a:rPr lang="en-US" sz="2400" dirty="0">
                <a:solidFill>
                  <a:srgbClr val="24292E"/>
                </a:solidFill>
              </a:rPr>
              <a:t>?</a:t>
            </a:r>
          </a:p>
          <a:p>
            <a:br>
              <a:rPr lang="en-US" sz="2400" dirty="0"/>
            </a:br>
            <a:r>
              <a:rPr lang="en-US" sz="2400" dirty="0">
                <a:solidFill>
                  <a:srgbClr val="24292E"/>
                </a:solidFill>
              </a:rPr>
              <a:t>When a computer takes an image as input, it will see an array of pixel values. </a:t>
            </a:r>
          </a:p>
          <a:p>
            <a:endParaRPr lang="en-US" sz="2400" dirty="0">
              <a:solidFill>
                <a:srgbClr val="24292E"/>
              </a:solidFill>
            </a:endParaRPr>
          </a:p>
          <a:p>
            <a:r>
              <a:rPr lang="en-US" sz="2400" dirty="0">
                <a:solidFill>
                  <a:srgbClr val="24292E"/>
                </a:solidFill>
              </a:rPr>
              <a:t>Depending on the resolution and size of the image, it will see a WIDTH x HEIGHT x 3 array of numbers.  For example, suppose we have a colorful image with a size 480 x 480. The array seen by the computer will be 480 x 480 x 3.</a:t>
            </a:r>
          </a:p>
          <a:p>
            <a:endParaRPr lang="en-US" sz="2400" dirty="0">
              <a:solidFill>
                <a:srgbClr val="24292E"/>
              </a:solidFill>
            </a:endParaRPr>
          </a:p>
          <a:p>
            <a:r>
              <a:rPr lang="en-US" sz="2400" dirty="0"/>
              <a:t>The computer will then output </a:t>
            </a:r>
            <a:r>
              <a:rPr lang="en-US" sz="2400" b="1" u="sng" dirty="0"/>
              <a:t>the probability</a:t>
            </a:r>
            <a:r>
              <a:rPr lang="en-US" sz="2400" dirty="0"/>
              <a:t> of the image being a certain class based on the manipulation of the array.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3" t="5903" r="23951" b="8228"/>
          <a:stretch/>
        </p:blipFill>
        <p:spPr>
          <a:xfrm>
            <a:off x="8450880" y="2544623"/>
            <a:ext cx="3060143" cy="25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9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24292E"/>
                </a:solidFill>
              </a:rPr>
              <a:t>Concepts &amp; Environment Set-ups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1678" y="1297105"/>
            <a:ext cx="3821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is it relevant to Python?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1678" y="1947157"/>
            <a:ext cx="83205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Keras with TensorFlow </a:t>
            </a:r>
            <a:r>
              <a:rPr lang="en-US" sz="2400" dirty="0"/>
              <a:t>is a high-level library set in Python to build and train </a:t>
            </a:r>
            <a:r>
              <a:rPr lang="en-US" sz="2400" b="1" dirty="0"/>
              <a:t>Neural Networks</a:t>
            </a:r>
            <a:r>
              <a:rPr lang="en-US" sz="2400" dirty="0"/>
              <a:t>. </a:t>
            </a:r>
          </a:p>
          <a:p>
            <a:endParaRPr lang="en-US" sz="2400" i="1" dirty="0"/>
          </a:p>
          <a:p>
            <a:r>
              <a:rPr lang="en-US" sz="2400" dirty="0"/>
              <a:t>1. User friendly</a:t>
            </a:r>
            <a:br>
              <a:rPr lang="en-US" sz="2400" dirty="0"/>
            </a:br>
            <a:r>
              <a:rPr lang="en-US" sz="2400" dirty="0"/>
              <a:t>2. Modular and composable</a:t>
            </a:r>
            <a:br>
              <a:rPr lang="en-US" sz="2400" dirty="0"/>
            </a:br>
            <a:r>
              <a:rPr lang="en-US" sz="2400" dirty="0"/>
              <a:t>3. Easy to extend</a:t>
            </a:r>
          </a:p>
          <a:p>
            <a:r>
              <a:rPr lang="en-US" sz="2400" dirty="0"/>
              <a:t>4. Developed by Google </a:t>
            </a:r>
            <a:r>
              <a:rPr lang="mr-IN" sz="2400" dirty="0"/>
              <a:t>–</a:t>
            </a:r>
            <a:r>
              <a:rPr lang="en-US" sz="2400" dirty="0"/>
              <a:t> High Quality!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1678" y="4809479"/>
            <a:ext cx="493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Easy to start with 0 basic knowledges!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9" t="9109" r="20797" b="9379"/>
          <a:stretch/>
        </p:blipFill>
        <p:spPr>
          <a:xfrm>
            <a:off x="8033632" y="4757198"/>
            <a:ext cx="2600986" cy="1469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32" y="2993902"/>
            <a:ext cx="2600985" cy="14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1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24292E"/>
                </a:solidFill>
              </a:rPr>
              <a:t>Concepts &amp; Environment Set-ups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40"/>
          <a:stretch/>
        </p:blipFill>
        <p:spPr>
          <a:xfrm>
            <a:off x="1367428" y="1331806"/>
            <a:ext cx="6835172" cy="7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1678" y="2401576"/>
            <a:ext cx="997972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operation is the same in Windows Command Window &amp; MacOS Terminal:</a:t>
            </a:r>
          </a:p>
          <a:p>
            <a:r>
              <a:rPr lang="en-US" sz="2400" dirty="0"/>
              <a:t>pip install </a:t>
            </a:r>
            <a:r>
              <a:rPr lang="en-US" sz="2400" dirty="0" err="1"/>
              <a:t>numpy</a:t>
            </a:r>
            <a:endParaRPr lang="en-US" sz="2400" dirty="0"/>
          </a:p>
          <a:p>
            <a:r>
              <a:rPr lang="en-US" sz="2400" dirty="0"/>
              <a:t>pip install </a:t>
            </a:r>
            <a:r>
              <a:rPr lang="en-US" sz="2400" dirty="0" err="1"/>
              <a:t>scipy</a:t>
            </a:r>
            <a:endParaRPr lang="en-US" sz="2400" dirty="0"/>
          </a:p>
          <a:p>
            <a:r>
              <a:rPr lang="en-US" sz="2400" dirty="0"/>
              <a:t>pip install </a:t>
            </a:r>
            <a:r>
              <a:rPr lang="en-US" sz="2400" dirty="0" err="1"/>
              <a:t>tensorflow</a:t>
            </a:r>
            <a:endParaRPr lang="en-US" sz="2400" dirty="0"/>
          </a:p>
          <a:p>
            <a:r>
              <a:rPr lang="en-US" sz="2400" dirty="0"/>
              <a:t>pip install </a:t>
            </a:r>
            <a:r>
              <a:rPr lang="en-US" sz="2400" dirty="0" err="1"/>
              <a:t>keras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also do these after pip install:</a:t>
            </a:r>
          </a:p>
          <a:p>
            <a:r>
              <a:rPr lang="en-US" sz="2400" dirty="0"/>
              <a:t>pip3 install </a:t>
            </a:r>
            <a:r>
              <a:rPr lang="en-US" sz="2400" dirty="0" err="1"/>
              <a:t>keras</a:t>
            </a:r>
            <a:endParaRPr lang="en-US" sz="2400" dirty="0"/>
          </a:p>
          <a:p>
            <a:r>
              <a:rPr lang="en-US" sz="2400" dirty="0"/>
              <a:t>pip3 install </a:t>
            </a:r>
            <a:r>
              <a:rPr lang="en-US" sz="2400" dirty="0" err="1"/>
              <a:t>tensorflow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That will install the libraries on your Python3 environment.</a:t>
            </a:r>
          </a:p>
        </p:txBody>
      </p:sp>
    </p:spTree>
    <p:extLst>
      <p:ext uri="{BB962C8B-B14F-4D97-AF65-F5344CB8AC3E}">
        <p14:creationId xmlns:p14="http://schemas.microsoft.com/office/powerpoint/2010/main" val="104796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24292E"/>
                </a:solidFill>
              </a:rPr>
              <a:t>Concepts &amp; Environment Set-ups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1678" y="1459018"/>
            <a:ext cx="909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Download the zipped pack from link: </a:t>
            </a:r>
          </a:p>
          <a:p>
            <a:r>
              <a:rPr lang="en-US" sz="2400" dirty="0"/>
              <a:t>That contains all the materials that we need today. (Slides also included)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1678" y="2615934"/>
            <a:ext cx="102446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 </a:t>
            </a:r>
            <a:r>
              <a:rPr lang="en-US" sz="2400" b="1" dirty="0"/>
              <a:t>test_environment.py</a:t>
            </a:r>
            <a:r>
              <a:rPr lang="en-US" sz="2400" dirty="0"/>
              <a:t> to check whether your libraries have been installed.</a:t>
            </a:r>
          </a:p>
          <a:p>
            <a:endParaRPr lang="en-US" sz="2400" dirty="0"/>
          </a:p>
          <a:p>
            <a:r>
              <a:rPr lang="en-US" sz="2400" dirty="0"/>
              <a:t>Wait a few seconds to see the output </a:t>
            </a:r>
            <a:r>
              <a:rPr lang="en-US" sz="2400"/>
              <a:t>of </a:t>
            </a:r>
            <a:endParaRPr lang="en-US" sz="2400" dirty="0"/>
          </a:p>
          <a:p>
            <a:r>
              <a:rPr lang="en-US" altLang="zh-CN" sz="2400" dirty="0"/>
              <a:t>Ignore the Warning Notes which programmers never regard.</a:t>
            </a:r>
          </a:p>
          <a:p>
            <a:endParaRPr lang="en-US" sz="2400" dirty="0"/>
          </a:p>
          <a:p>
            <a:r>
              <a:rPr lang="en-US" sz="2400" dirty="0"/>
              <a:t>If the message “Congrats” is shown, the your environment is ready to go.</a:t>
            </a:r>
          </a:p>
          <a:p>
            <a:r>
              <a:rPr lang="en-US" sz="2400" dirty="0"/>
              <a:t>Inform the speaker if any bugs happen.</a:t>
            </a:r>
          </a:p>
        </p:txBody>
      </p:sp>
    </p:spTree>
    <p:extLst>
      <p:ext uri="{BB962C8B-B14F-4D97-AF65-F5344CB8AC3E}">
        <p14:creationId xmlns:p14="http://schemas.microsoft.com/office/powerpoint/2010/main" val="164313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24292E"/>
                </a:solidFill>
              </a:rPr>
              <a:t>Concepts &amp; Environment Set-ups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1679" y="1424823"/>
            <a:ext cx="10089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Type the following lines of codes to set up your coding environment. </a:t>
            </a:r>
          </a:p>
          <a:p>
            <a:r>
              <a:rPr lang="en-US" sz="2400" dirty="0"/>
              <a:t>(Or just copy the corresponding part from </a:t>
            </a:r>
            <a:r>
              <a:rPr lang="en-US" sz="2400" b="1" dirty="0"/>
              <a:t>sample_model.py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Now you are ready to process the images and train the model.</a:t>
            </a:r>
          </a:p>
          <a:p>
            <a:r>
              <a:rPr lang="en-US" sz="2400" b="1" dirty="0"/>
              <a:t>Before we leap:  We have to know that the model training is actually calculating the parameters which will help the model make correct decisions.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307550"/>
            <a:ext cx="10262307" cy="18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3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Image formatting &amp;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1678" y="1273823"/>
            <a:ext cx="10178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Approaches that alter the training data in ways that </a:t>
            </a:r>
            <a:r>
              <a:rPr lang="en-US" sz="2400" b="1" dirty="0"/>
              <a:t>change the array representation while keeping the object (label) the same</a:t>
            </a:r>
            <a:r>
              <a:rPr lang="en-US" sz="2400" dirty="0"/>
              <a:t> are known as </a:t>
            </a:r>
            <a:r>
              <a:rPr lang="en-US" sz="2400" b="1" dirty="0"/>
              <a:t>data augmentation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It allows us to artificially </a:t>
            </a:r>
            <a:r>
              <a:rPr lang="en-US" sz="2400" b="1" dirty="0"/>
              <a:t>expand our dataset</a:t>
            </a:r>
            <a:r>
              <a:rPr lang="en-US" sz="2400" dirty="0"/>
              <a:t>. Some popular augmentations are horizontal flips, random crops, translations, rotations, and so 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93" y="3795782"/>
            <a:ext cx="5314868" cy="26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43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565</TotalTime>
  <Words>1503</Words>
  <Application>Microsoft Office PowerPoint</Application>
  <PresentationFormat>Widescreen</PresentationFormat>
  <Paragraphs>177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-apple-system</vt:lpstr>
      <vt:lpstr>Arial</vt:lpstr>
      <vt:lpstr>Calibri</vt:lpstr>
      <vt:lpstr>Gill Sans MT</vt:lpstr>
      <vt:lpstr>Impact</vt:lpstr>
      <vt:lpstr>Badge</vt:lpstr>
      <vt:lpstr>Concepts &amp; Environment Set-ups</vt:lpstr>
      <vt:lpstr>Image  Classification  workshop</vt:lpstr>
      <vt:lpstr>Let’s Start</vt:lpstr>
      <vt:lpstr>Concepts &amp; Environment Set-ups</vt:lpstr>
      <vt:lpstr>Concepts &amp; Environment Set-ups</vt:lpstr>
      <vt:lpstr>Concepts &amp; Environment Set-ups</vt:lpstr>
      <vt:lpstr>Concepts &amp; Environment Set-ups</vt:lpstr>
      <vt:lpstr>Concepts &amp; Environment Set-ups</vt:lpstr>
      <vt:lpstr>Image formatting &amp; processing</vt:lpstr>
      <vt:lpstr>Image formatting &amp; processing</vt:lpstr>
      <vt:lpstr>Image formatting &amp; processing</vt:lpstr>
      <vt:lpstr>Image formatting &amp; processing</vt:lpstr>
      <vt:lpstr>Model Built-up &amp; Model Training </vt:lpstr>
      <vt:lpstr>Model Built-up &amp; Model Training </vt:lpstr>
      <vt:lpstr>Model Built-up &amp; Model Training </vt:lpstr>
      <vt:lpstr>Model Built-up &amp; Model Training </vt:lpstr>
      <vt:lpstr>Model Built-up &amp; Model Training </vt:lpstr>
      <vt:lpstr>PowerPoint Presentation</vt:lpstr>
      <vt:lpstr>Model Built-up &amp; Model Training </vt:lpstr>
      <vt:lpstr>Model Built-up &amp; Model Training </vt:lpstr>
      <vt:lpstr>PowerPoint Presentation</vt:lpstr>
      <vt:lpstr>Model Built-up &amp; Model Training </vt:lpstr>
      <vt:lpstr>PowerPoint Presentation</vt:lpstr>
      <vt:lpstr>Model Built-up &amp; Model Training </vt:lpstr>
      <vt:lpstr>Model Built-up &amp; Model Training </vt:lpstr>
      <vt:lpstr>Model Built-up &amp; Model Training </vt:lpstr>
      <vt:lpstr>Model Built-up &amp; Model Training </vt:lpstr>
      <vt:lpstr>Model Built-up &amp; Model Training </vt:lpstr>
      <vt:lpstr>Model Built-up &amp; Model Training </vt:lpstr>
      <vt:lpstr>Model Built-up &amp; Model Training </vt:lpstr>
      <vt:lpstr>Model Built-up &amp; Model Training </vt:lpstr>
      <vt:lpstr>Make predictions with the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#LUO JINQI#</dc:creator>
  <cp:lastModifiedBy> </cp:lastModifiedBy>
  <cp:revision>94</cp:revision>
  <dcterms:created xsi:type="dcterms:W3CDTF">2018-10-06T09:40:28Z</dcterms:created>
  <dcterms:modified xsi:type="dcterms:W3CDTF">2019-02-19T12:20:47Z</dcterms:modified>
</cp:coreProperties>
</file>