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embeddedFontLst>
    <p:embeddedFont>
      <p:font typeface="Montserrat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229326767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229326767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229326767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229326767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229326767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229326767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229326767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3229326767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229326767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3229326767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229326767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3229326767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229326767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3229326767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3229326767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3229326767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229326767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3229326767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586a91ea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586a91ea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586a91ea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586a91ea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58d8553be_0_5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58d8553be_0_5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22932676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22932676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229326767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229326767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229326767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229326767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229326767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229326767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229326767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229326767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Section Title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9" name="Google Shape;169;p22"/>
          <p:cNvSpPr txBox="1"/>
          <p:nvPr>
            <p:ph idx="1" type="body"/>
          </p:nvPr>
        </p:nvSpPr>
        <p:spPr>
          <a:xfrm>
            <a:off x="2046425" y="868500"/>
            <a:ext cx="47382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COMPUTER DEALER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0" name="Google Shape;170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1" name="Google Shape;171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2"/>
          <p:cNvSpPr txBox="1"/>
          <p:nvPr>
            <p:ph idx="1" type="body"/>
          </p:nvPr>
        </p:nvSpPr>
        <p:spPr>
          <a:xfrm>
            <a:off x="1963650" y="4281400"/>
            <a:ext cx="46758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HUMAN PLAYER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3" name="Google Shape;173;p22"/>
          <p:cNvSpPr/>
          <p:nvPr/>
        </p:nvSpPr>
        <p:spPr>
          <a:xfrm>
            <a:off x="3589925" y="346527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2"/>
          <p:cNvSpPr/>
          <p:nvPr/>
        </p:nvSpPr>
        <p:spPr>
          <a:xfrm>
            <a:off x="4407775" y="346527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2"/>
          <p:cNvSpPr/>
          <p:nvPr/>
        </p:nvSpPr>
        <p:spPr>
          <a:xfrm>
            <a:off x="3589925" y="148622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2"/>
          <p:cNvSpPr/>
          <p:nvPr/>
        </p:nvSpPr>
        <p:spPr>
          <a:xfrm>
            <a:off x="4407775" y="1486225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2"/>
          <p:cNvSpPr txBox="1"/>
          <p:nvPr/>
        </p:nvSpPr>
        <p:spPr>
          <a:xfrm>
            <a:off x="5703925" y="1423900"/>
            <a:ext cx="3394500" cy="31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PLAYER GOAL: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 Get closer to a total value of 21 than the dealer does.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Possible Actions: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AutoNum type="arabicPeriod"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Hit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 (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Receive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 another card)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AutoNum type="arabicPeriod"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Stay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 (Stop 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Receiving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 Cards)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We’ll ignore actions like “Insurance”, “Split”, or “Double Down”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8" name="Google Shape;178;p22"/>
          <p:cNvSpPr/>
          <p:nvPr/>
        </p:nvSpPr>
        <p:spPr>
          <a:xfrm>
            <a:off x="242225" y="2345725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2"/>
          <p:cNvSpPr/>
          <p:nvPr/>
        </p:nvSpPr>
        <p:spPr>
          <a:xfrm>
            <a:off x="294713" y="23730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2"/>
          <p:cNvSpPr/>
          <p:nvPr/>
        </p:nvSpPr>
        <p:spPr>
          <a:xfrm>
            <a:off x="362063" y="23730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2"/>
          <p:cNvSpPr txBox="1"/>
          <p:nvPr/>
        </p:nvSpPr>
        <p:spPr>
          <a:xfrm>
            <a:off x="260225" y="2663938"/>
            <a:ext cx="8091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DECK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2" name="Google Shape;182;p22"/>
          <p:cNvSpPr/>
          <p:nvPr/>
        </p:nvSpPr>
        <p:spPr>
          <a:xfrm>
            <a:off x="1565875" y="431080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2"/>
          <p:cNvSpPr/>
          <p:nvPr/>
        </p:nvSpPr>
        <p:spPr>
          <a:xfrm>
            <a:off x="1565875" y="410025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2"/>
          <p:cNvSpPr/>
          <p:nvPr/>
        </p:nvSpPr>
        <p:spPr>
          <a:xfrm>
            <a:off x="1821300" y="444280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5" name="Google Shape;185;p22"/>
          <p:cNvCxnSpPr/>
          <p:nvPr/>
        </p:nvCxnSpPr>
        <p:spPr>
          <a:xfrm>
            <a:off x="1220875" y="2979900"/>
            <a:ext cx="1931400" cy="650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6" name="Google Shape;186;p22"/>
          <p:cNvSpPr txBox="1"/>
          <p:nvPr/>
        </p:nvSpPr>
        <p:spPr>
          <a:xfrm>
            <a:off x="1565875" y="2543500"/>
            <a:ext cx="17640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HIT for more cards from DECK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2" name="Google Shape;192;p23"/>
          <p:cNvSpPr txBox="1"/>
          <p:nvPr>
            <p:ph idx="1" type="body"/>
          </p:nvPr>
        </p:nvSpPr>
        <p:spPr>
          <a:xfrm>
            <a:off x="2046425" y="868500"/>
            <a:ext cx="47382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COMPUTER DEALER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3" name="Google Shape;193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4" name="Google Shape;194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3"/>
          <p:cNvSpPr txBox="1"/>
          <p:nvPr>
            <p:ph idx="1" type="body"/>
          </p:nvPr>
        </p:nvSpPr>
        <p:spPr>
          <a:xfrm>
            <a:off x="1963650" y="4281400"/>
            <a:ext cx="46758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HUMAN PLAYER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6" name="Google Shape;196;p23"/>
          <p:cNvSpPr/>
          <p:nvPr/>
        </p:nvSpPr>
        <p:spPr>
          <a:xfrm>
            <a:off x="3589925" y="346527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3"/>
          <p:cNvSpPr/>
          <p:nvPr/>
        </p:nvSpPr>
        <p:spPr>
          <a:xfrm>
            <a:off x="4407775" y="346527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3"/>
          <p:cNvSpPr/>
          <p:nvPr/>
        </p:nvSpPr>
        <p:spPr>
          <a:xfrm>
            <a:off x="3589925" y="148622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3"/>
          <p:cNvSpPr/>
          <p:nvPr/>
        </p:nvSpPr>
        <p:spPr>
          <a:xfrm>
            <a:off x="4407775" y="1486225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3"/>
          <p:cNvSpPr txBox="1"/>
          <p:nvPr/>
        </p:nvSpPr>
        <p:spPr>
          <a:xfrm>
            <a:off x="5703925" y="1423900"/>
            <a:ext cx="3394500" cy="31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PLAYER GOAL: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 Get closer to a total value of 21 than the dealer does.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Possible Actions: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AutoNum type="arabicPeriod"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Hit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 (Receive another card)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AutoNum type="arabicPeriod"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Stay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 (Stop Receiving Cards)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We’ll ignore actions like “Insurance”, “Split”, or “Double Down”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1" name="Google Shape;201;p23"/>
          <p:cNvSpPr/>
          <p:nvPr/>
        </p:nvSpPr>
        <p:spPr>
          <a:xfrm>
            <a:off x="242225" y="2345725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3"/>
          <p:cNvSpPr/>
          <p:nvPr/>
        </p:nvSpPr>
        <p:spPr>
          <a:xfrm>
            <a:off x="294713" y="23730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3"/>
          <p:cNvSpPr/>
          <p:nvPr/>
        </p:nvSpPr>
        <p:spPr>
          <a:xfrm>
            <a:off x="362063" y="23730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3"/>
          <p:cNvSpPr txBox="1"/>
          <p:nvPr/>
        </p:nvSpPr>
        <p:spPr>
          <a:xfrm>
            <a:off x="260225" y="2663938"/>
            <a:ext cx="8091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DECK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5" name="Google Shape;205;p23"/>
          <p:cNvSpPr/>
          <p:nvPr/>
        </p:nvSpPr>
        <p:spPr>
          <a:xfrm>
            <a:off x="1565875" y="431080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3"/>
          <p:cNvSpPr/>
          <p:nvPr/>
        </p:nvSpPr>
        <p:spPr>
          <a:xfrm>
            <a:off x="1565875" y="410025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3"/>
          <p:cNvSpPr/>
          <p:nvPr/>
        </p:nvSpPr>
        <p:spPr>
          <a:xfrm>
            <a:off x="1821300" y="444280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8" name="Google Shape;208;p23"/>
          <p:cNvCxnSpPr/>
          <p:nvPr/>
        </p:nvCxnSpPr>
        <p:spPr>
          <a:xfrm>
            <a:off x="1220875" y="2979900"/>
            <a:ext cx="1931400" cy="650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9" name="Google Shape;209;p23"/>
          <p:cNvSpPr txBox="1"/>
          <p:nvPr/>
        </p:nvSpPr>
        <p:spPr>
          <a:xfrm>
            <a:off x="1565875" y="2543500"/>
            <a:ext cx="17640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HIT for more cards from DECK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0" name="Google Shape;210;p23"/>
          <p:cNvSpPr/>
          <p:nvPr/>
        </p:nvSpPr>
        <p:spPr>
          <a:xfrm>
            <a:off x="5198438" y="346527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6" name="Google Shape;216;p24"/>
          <p:cNvSpPr txBox="1"/>
          <p:nvPr>
            <p:ph idx="1" type="body"/>
          </p:nvPr>
        </p:nvSpPr>
        <p:spPr>
          <a:xfrm>
            <a:off x="2046425" y="868500"/>
            <a:ext cx="47382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COMPUTER DEALER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7" name="Google Shape;217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8" name="Google Shape;218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4"/>
          <p:cNvSpPr txBox="1"/>
          <p:nvPr>
            <p:ph idx="1" type="body"/>
          </p:nvPr>
        </p:nvSpPr>
        <p:spPr>
          <a:xfrm>
            <a:off x="1963650" y="4281400"/>
            <a:ext cx="46758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HUMAN PLAYER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0" name="Google Shape;220;p24"/>
          <p:cNvSpPr/>
          <p:nvPr/>
        </p:nvSpPr>
        <p:spPr>
          <a:xfrm>
            <a:off x="3589925" y="346527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4"/>
          <p:cNvSpPr/>
          <p:nvPr/>
        </p:nvSpPr>
        <p:spPr>
          <a:xfrm>
            <a:off x="4407775" y="346527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4"/>
          <p:cNvSpPr/>
          <p:nvPr/>
        </p:nvSpPr>
        <p:spPr>
          <a:xfrm>
            <a:off x="3589925" y="148622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4"/>
          <p:cNvSpPr/>
          <p:nvPr/>
        </p:nvSpPr>
        <p:spPr>
          <a:xfrm>
            <a:off x="4407775" y="1486225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4"/>
          <p:cNvSpPr txBox="1"/>
          <p:nvPr/>
        </p:nvSpPr>
        <p:spPr>
          <a:xfrm>
            <a:off x="6039150" y="1518900"/>
            <a:ext cx="2914200" cy="31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AFTER PLAYER TURN: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2. If player is under 21, dealer then hits until they either beat the player or the dealer busts.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5" name="Google Shape;225;p24"/>
          <p:cNvSpPr/>
          <p:nvPr/>
        </p:nvSpPr>
        <p:spPr>
          <a:xfrm>
            <a:off x="242225" y="2345725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4"/>
          <p:cNvSpPr/>
          <p:nvPr/>
        </p:nvSpPr>
        <p:spPr>
          <a:xfrm>
            <a:off x="294713" y="23730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4"/>
          <p:cNvSpPr/>
          <p:nvPr/>
        </p:nvSpPr>
        <p:spPr>
          <a:xfrm>
            <a:off x="362063" y="23730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4"/>
          <p:cNvSpPr txBox="1"/>
          <p:nvPr/>
        </p:nvSpPr>
        <p:spPr>
          <a:xfrm>
            <a:off x="260225" y="2663938"/>
            <a:ext cx="8091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DECK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9" name="Google Shape;229;p24"/>
          <p:cNvSpPr/>
          <p:nvPr/>
        </p:nvSpPr>
        <p:spPr>
          <a:xfrm>
            <a:off x="1565875" y="431080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4"/>
          <p:cNvSpPr/>
          <p:nvPr/>
        </p:nvSpPr>
        <p:spPr>
          <a:xfrm>
            <a:off x="1565875" y="410025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4"/>
          <p:cNvSpPr/>
          <p:nvPr/>
        </p:nvSpPr>
        <p:spPr>
          <a:xfrm>
            <a:off x="1821300" y="444280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4"/>
          <p:cNvSpPr/>
          <p:nvPr/>
        </p:nvSpPr>
        <p:spPr>
          <a:xfrm>
            <a:off x="5198438" y="346527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3" name="Google Shape;233;p24"/>
          <p:cNvCxnSpPr/>
          <p:nvPr/>
        </p:nvCxnSpPr>
        <p:spPr>
          <a:xfrm flipH="1" rot="10800000">
            <a:off x="1220875" y="2089200"/>
            <a:ext cx="2021400" cy="890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4" name="Google Shape;234;p24"/>
          <p:cNvSpPr txBox="1"/>
          <p:nvPr/>
        </p:nvSpPr>
        <p:spPr>
          <a:xfrm>
            <a:off x="1565875" y="2638575"/>
            <a:ext cx="17640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Dealer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HIT for more cards from DECK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GAME END: PLAYER BUSTS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0" name="Google Shape;240;p25"/>
          <p:cNvSpPr txBox="1"/>
          <p:nvPr>
            <p:ph idx="1" type="body"/>
          </p:nvPr>
        </p:nvSpPr>
        <p:spPr>
          <a:xfrm>
            <a:off x="2046425" y="868500"/>
            <a:ext cx="47382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COMPUTER DEALER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1" name="Google Shape;241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2" name="Google Shape;242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25"/>
          <p:cNvSpPr txBox="1"/>
          <p:nvPr>
            <p:ph idx="1" type="body"/>
          </p:nvPr>
        </p:nvSpPr>
        <p:spPr>
          <a:xfrm>
            <a:off x="1963650" y="4281400"/>
            <a:ext cx="46758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HUMAN PLAYER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4" name="Google Shape;244;p25"/>
          <p:cNvSpPr/>
          <p:nvPr/>
        </p:nvSpPr>
        <p:spPr>
          <a:xfrm>
            <a:off x="3589925" y="346527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5"/>
          <p:cNvSpPr/>
          <p:nvPr/>
        </p:nvSpPr>
        <p:spPr>
          <a:xfrm>
            <a:off x="4407775" y="346527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5"/>
          <p:cNvSpPr/>
          <p:nvPr/>
        </p:nvSpPr>
        <p:spPr>
          <a:xfrm>
            <a:off x="3589925" y="148622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5"/>
          <p:cNvSpPr/>
          <p:nvPr/>
        </p:nvSpPr>
        <p:spPr>
          <a:xfrm>
            <a:off x="4407775" y="1486225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5"/>
          <p:cNvSpPr txBox="1"/>
          <p:nvPr/>
        </p:nvSpPr>
        <p:spPr>
          <a:xfrm>
            <a:off x="6039150" y="1518900"/>
            <a:ext cx="2914200" cy="31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AFTER PLAYER TURN: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Montserrat"/>
              <a:buAutoNum type="arabicPeriod"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If player keeps hitting goes over 21, they bust and lost the bet!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The game is then over and dealer collects the money.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9" name="Google Shape;249;p25"/>
          <p:cNvSpPr/>
          <p:nvPr/>
        </p:nvSpPr>
        <p:spPr>
          <a:xfrm>
            <a:off x="242225" y="2345725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5"/>
          <p:cNvSpPr/>
          <p:nvPr/>
        </p:nvSpPr>
        <p:spPr>
          <a:xfrm>
            <a:off x="294713" y="23730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5"/>
          <p:cNvSpPr/>
          <p:nvPr/>
        </p:nvSpPr>
        <p:spPr>
          <a:xfrm>
            <a:off x="362063" y="23730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5"/>
          <p:cNvSpPr txBox="1"/>
          <p:nvPr/>
        </p:nvSpPr>
        <p:spPr>
          <a:xfrm>
            <a:off x="260225" y="2663938"/>
            <a:ext cx="8091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DECK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3" name="Google Shape;253;p25"/>
          <p:cNvSpPr/>
          <p:nvPr/>
        </p:nvSpPr>
        <p:spPr>
          <a:xfrm>
            <a:off x="1565875" y="431080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5"/>
          <p:cNvSpPr/>
          <p:nvPr/>
        </p:nvSpPr>
        <p:spPr>
          <a:xfrm>
            <a:off x="1565875" y="410025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5"/>
          <p:cNvSpPr/>
          <p:nvPr/>
        </p:nvSpPr>
        <p:spPr>
          <a:xfrm>
            <a:off x="1821300" y="444280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5"/>
          <p:cNvSpPr/>
          <p:nvPr/>
        </p:nvSpPr>
        <p:spPr>
          <a:xfrm>
            <a:off x="1491050" y="4055650"/>
            <a:ext cx="748500" cy="720600"/>
          </a:xfrm>
          <a:prstGeom prst="noSmoking">
            <a:avLst>
              <a:gd fmla="val 18750" name="adj"/>
            </a:avLst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5"/>
          <p:cNvSpPr/>
          <p:nvPr/>
        </p:nvSpPr>
        <p:spPr>
          <a:xfrm>
            <a:off x="5223463" y="346527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5"/>
          <p:cNvSpPr txBox="1"/>
          <p:nvPr/>
        </p:nvSpPr>
        <p:spPr>
          <a:xfrm>
            <a:off x="3464725" y="3713638"/>
            <a:ext cx="8091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SUM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9" name="Google Shape;259;p25"/>
          <p:cNvSpPr txBox="1"/>
          <p:nvPr/>
        </p:nvSpPr>
        <p:spPr>
          <a:xfrm>
            <a:off x="4304850" y="3713638"/>
            <a:ext cx="8091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OVER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0" name="Google Shape;260;p25"/>
          <p:cNvSpPr txBox="1"/>
          <p:nvPr/>
        </p:nvSpPr>
        <p:spPr>
          <a:xfrm>
            <a:off x="5121600" y="3713638"/>
            <a:ext cx="8091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21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1" name="Google Shape;261;p25"/>
          <p:cNvSpPr txBox="1"/>
          <p:nvPr/>
        </p:nvSpPr>
        <p:spPr>
          <a:xfrm>
            <a:off x="4007775" y="3920550"/>
            <a:ext cx="28821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GAME END: Computer Beats Player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7" name="Google Shape;267;p26"/>
          <p:cNvSpPr txBox="1"/>
          <p:nvPr>
            <p:ph idx="1" type="body"/>
          </p:nvPr>
        </p:nvSpPr>
        <p:spPr>
          <a:xfrm>
            <a:off x="2046425" y="868500"/>
            <a:ext cx="47382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COMPUTER DEALER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8" name="Google Shape;268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9" name="Google Shape;269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26"/>
          <p:cNvSpPr txBox="1"/>
          <p:nvPr>
            <p:ph idx="1" type="body"/>
          </p:nvPr>
        </p:nvSpPr>
        <p:spPr>
          <a:xfrm>
            <a:off x="1963650" y="4281400"/>
            <a:ext cx="46758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HUMAN PLAYER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1" name="Google Shape;271;p26"/>
          <p:cNvSpPr/>
          <p:nvPr/>
        </p:nvSpPr>
        <p:spPr>
          <a:xfrm>
            <a:off x="3589925" y="346527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6"/>
          <p:cNvSpPr/>
          <p:nvPr/>
        </p:nvSpPr>
        <p:spPr>
          <a:xfrm>
            <a:off x="4407775" y="346527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6"/>
          <p:cNvSpPr/>
          <p:nvPr/>
        </p:nvSpPr>
        <p:spPr>
          <a:xfrm>
            <a:off x="3589925" y="148622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6"/>
          <p:cNvSpPr txBox="1"/>
          <p:nvPr/>
        </p:nvSpPr>
        <p:spPr>
          <a:xfrm>
            <a:off x="6039150" y="1518900"/>
            <a:ext cx="2914200" cy="31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AFTER PLAYER TURN: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2. If player is under 21, dealer then hits until they either beat the player or the dealer busts.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5" name="Google Shape;275;p26"/>
          <p:cNvSpPr/>
          <p:nvPr/>
        </p:nvSpPr>
        <p:spPr>
          <a:xfrm>
            <a:off x="242225" y="2345725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6"/>
          <p:cNvSpPr/>
          <p:nvPr/>
        </p:nvSpPr>
        <p:spPr>
          <a:xfrm>
            <a:off x="294713" y="23730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6"/>
          <p:cNvSpPr/>
          <p:nvPr/>
        </p:nvSpPr>
        <p:spPr>
          <a:xfrm>
            <a:off x="362063" y="23730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6"/>
          <p:cNvSpPr txBox="1"/>
          <p:nvPr/>
        </p:nvSpPr>
        <p:spPr>
          <a:xfrm>
            <a:off x="260225" y="2663938"/>
            <a:ext cx="8091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DECK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9" name="Google Shape;279;p26"/>
          <p:cNvSpPr/>
          <p:nvPr/>
        </p:nvSpPr>
        <p:spPr>
          <a:xfrm>
            <a:off x="1565875" y="431080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6"/>
          <p:cNvSpPr/>
          <p:nvPr/>
        </p:nvSpPr>
        <p:spPr>
          <a:xfrm>
            <a:off x="1565875" y="410025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6"/>
          <p:cNvSpPr/>
          <p:nvPr/>
        </p:nvSpPr>
        <p:spPr>
          <a:xfrm>
            <a:off x="1821300" y="444280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6"/>
          <p:cNvSpPr/>
          <p:nvPr/>
        </p:nvSpPr>
        <p:spPr>
          <a:xfrm>
            <a:off x="5198438" y="346527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6"/>
          <p:cNvSpPr/>
          <p:nvPr/>
        </p:nvSpPr>
        <p:spPr>
          <a:xfrm>
            <a:off x="4375050" y="148622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6"/>
          <p:cNvSpPr/>
          <p:nvPr/>
        </p:nvSpPr>
        <p:spPr>
          <a:xfrm>
            <a:off x="5127850" y="148622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6"/>
          <p:cNvSpPr txBox="1"/>
          <p:nvPr/>
        </p:nvSpPr>
        <p:spPr>
          <a:xfrm>
            <a:off x="1128100" y="1426125"/>
            <a:ext cx="2315700" cy="15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Computer sum higher than player sum </a:t>
            </a: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and </a:t>
            </a: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still under 21.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6" name="Google Shape;286;p26"/>
          <p:cNvSpPr/>
          <p:nvPr/>
        </p:nvSpPr>
        <p:spPr>
          <a:xfrm>
            <a:off x="1491050" y="4055650"/>
            <a:ext cx="748500" cy="720600"/>
          </a:xfrm>
          <a:prstGeom prst="noSmoking">
            <a:avLst>
              <a:gd fmla="val 18750" name="adj"/>
            </a:avLst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6"/>
          <p:cNvSpPr txBox="1"/>
          <p:nvPr/>
        </p:nvSpPr>
        <p:spPr>
          <a:xfrm>
            <a:off x="4292338" y="3563538"/>
            <a:ext cx="8091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SUM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19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8" name="Google Shape;288;p26"/>
          <p:cNvSpPr txBox="1"/>
          <p:nvPr/>
        </p:nvSpPr>
        <p:spPr>
          <a:xfrm>
            <a:off x="4257025" y="1609513"/>
            <a:ext cx="8091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SUM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20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GAME END: PLAYER WINS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4" name="Google Shape;294;p27"/>
          <p:cNvSpPr txBox="1"/>
          <p:nvPr>
            <p:ph idx="1" type="body"/>
          </p:nvPr>
        </p:nvSpPr>
        <p:spPr>
          <a:xfrm>
            <a:off x="2046425" y="868500"/>
            <a:ext cx="47382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COMPUTER DEALER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5" name="Google Shape;295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6" name="Google Shape;296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27"/>
          <p:cNvSpPr txBox="1"/>
          <p:nvPr>
            <p:ph idx="1" type="body"/>
          </p:nvPr>
        </p:nvSpPr>
        <p:spPr>
          <a:xfrm>
            <a:off x="1963650" y="4281400"/>
            <a:ext cx="46758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HUMAN PLAYER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8" name="Google Shape;298;p27"/>
          <p:cNvSpPr/>
          <p:nvPr/>
        </p:nvSpPr>
        <p:spPr>
          <a:xfrm>
            <a:off x="3589925" y="346527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7"/>
          <p:cNvSpPr/>
          <p:nvPr/>
        </p:nvSpPr>
        <p:spPr>
          <a:xfrm>
            <a:off x="4407775" y="346527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7"/>
          <p:cNvSpPr txBox="1"/>
          <p:nvPr/>
        </p:nvSpPr>
        <p:spPr>
          <a:xfrm>
            <a:off x="6039150" y="1518900"/>
            <a:ext cx="2914200" cy="31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AFTER PLAYER TURN: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2. If player is under 21, dealer then hits until they either beat the player or the dealer busts.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1" name="Google Shape;301;p27"/>
          <p:cNvSpPr/>
          <p:nvPr/>
        </p:nvSpPr>
        <p:spPr>
          <a:xfrm>
            <a:off x="242225" y="2345725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7"/>
          <p:cNvSpPr/>
          <p:nvPr/>
        </p:nvSpPr>
        <p:spPr>
          <a:xfrm>
            <a:off x="294713" y="23730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7"/>
          <p:cNvSpPr/>
          <p:nvPr/>
        </p:nvSpPr>
        <p:spPr>
          <a:xfrm>
            <a:off x="362063" y="23730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7"/>
          <p:cNvSpPr txBox="1"/>
          <p:nvPr/>
        </p:nvSpPr>
        <p:spPr>
          <a:xfrm>
            <a:off x="260225" y="2663938"/>
            <a:ext cx="8091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DECK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5" name="Google Shape;305;p27"/>
          <p:cNvSpPr/>
          <p:nvPr/>
        </p:nvSpPr>
        <p:spPr>
          <a:xfrm>
            <a:off x="1565875" y="431080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7"/>
          <p:cNvSpPr/>
          <p:nvPr/>
        </p:nvSpPr>
        <p:spPr>
          <a:xfrm>
            <a:off x="1565875" y="410025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7"/>
          <p:cNvSpPr/>
          <p:nvPr/>
        </p:nvSpPr>
        <p:spPr>
          <a:xfrm>
            <a:off x="1821300" y="444280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7"/>
          <p:cNvSpPr/>
          <p:nvPr/>
        </p:nvSpPr>
        <p:spPr>
          <a:xfrm>
            <a:off x="5198438" y="346527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7"/>
          <p:cNvSpPr/>
          <p:nvPr/>
        </p:nvSpPr>
        <p:spPr>
          <a:xfrm>
            <a:off x="3509875" y="1518900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7"/>
          <p:cNvSpPr/>
          <p:nvPr/>
        </p:nvSpPr>
        <p:spPr>
          <a:xfrm>
            <a:off x="4327725" y="1518900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7"/>
          <p:cNvSpPr/>
          <p:nvPr/>
        </p:nvSpPr>
        <p:spPr>
          <a:xfrm>
            <a:off x="5143413" y="1518900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7"/>
          <p:cNvSpPr txBox="1"/>
          <p:nvPr/>
        </p:nvSpPr>
        <p:spPr>
          <a:xfrm>
            <a:off x="3384675" y="1767263"/>
            <a:ext cx="8091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SUM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3" name="Google Shape;313;p27"/>
          <p:cNvSpPr txBox="1"/>
          <p:nvPr/>
        </p:nvSpPr>
        <p:spPr>
          <a:xfrm>
            <a:off x="4224800" y="1767263"/>
            <a:ext cx="8091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OVER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4" name="Google Shape;314;p27"/>
          <p:cNvSpPr txBox="1"/>
          <p:nvPr/>
        </p:nvSpPr>
        <p:spPr>
          <a:xfrm>
            <a:off x="5041550" y="1767263"/>
            <a:ext cx="8091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21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5" name="Google Shape;315;p27"/>
          <p:cNvSpPr/>
          <p:nvPr/>
        </p:nvSpPr>
        <p:spPr>
          <a:xfrm>
            <a:off x="479750" y="431080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27"/>
          <p:cNvSpPr/>
          <p:nvPr/>
        </p:nvSpPr>
        <p:spPr>
          <a:xfrm>
            <a:off x="479750" y="410025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27"/>
          <p:cNvSpPr/>
          <p:nvPr/>
        </p:nvSpPr>
        <p:spPr>
          <a:xfrm>
            <a:off x="735175" y="444280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7"/>
          <p:cNvSpPr/>
          <p:nvPr/>
        </p:nvSpPr>
        <p:spPr>
          <a:xfrm>
            <a:off x="6084125" y="4235200"/>
            <a:ext cx="700500" cy="700500"/>
          </a:xfrm>
          <a:prstGeom prst="smileyFace">
            <a:avLst>
              <a:gd fmla="val 4653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4" name="Google Shape;324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Special Rules: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Face Cards (Jack,Queen, King) count as a value of 10.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Aces can count as either 1 or 11 whichever value is preferable to the player.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5" name="Google Shape;325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6" name="Google Shape;326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2" name="Google Shape;332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Check out the resource links for other explanations of BlackJack for more information.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now explore the project itself and the workbook!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3" name="Google Shape;333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4" name="Google Shape;334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0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Milestone Project 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Example Solution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0" name="Google Shape;340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1" name="Google Shape;341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Milestone Project 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learned enough to start a second milestone project!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can treat this project a few ways: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Code along project with the solutions.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Attempt the project on your own.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the workbook as a guide for the project on your own.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this project you will use OOP to create a BlackJack Game with Python.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quickly go over the main idea of the game and discuss how OOP should be used for this project.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9" name="Google Shape;79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our version of the game we will only have a computer dealer and a human player.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start with a normal deck of cards, you will create a representation of a deck with Python.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7" name="Google Shape;87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2046425" y="868500"/>
            <a:ext cx="47382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COMPUTER DEALER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5" name="Google Shape;95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1963650" y="4281400"/>
            <a:ext cx="46758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HUMAN PLAYER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" name="Google Shape;98;p18"/>
          <p:cNvSpPr/>
          <p:nvPr/>
        </p:nvSpPr>
        <p:spPr>
          <a:xfrm>
            <a:off x="242225" y="2345725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/>
          <p:nvPr/>
        </p:nvSpPr>
        <p:spPr>
          <a:xfrm>
            <a:off x="294713" y="23730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8"/>
          <p:cNvSpPr/>
          <p:nvPr/>
        </p:nvSpPr>
        <p:spPr>
          <a:xfrm>
            <a:off x="362063" y="23730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8"/>
          <p:cNvSpPr txBox="1"/>
          <p:nvPr/>
        </p:nvSpPr>
        <p:spPr>
          <a:xfrm>
            <a:off x="260225" y="2663938"/>
            <a:ext cx="8091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DECK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2046425" y="868500"/>
            <a:ext cx="47382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COMPUTER DEALER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8" name="Google Shape;108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9" name="Google Shape;109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1963650" y="4281400"/>
            <a:ext cx="46758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HUMAN PLAYER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19"/>
          <p:cNvSpPr/>
          <p:nvPr/>
        </p:nvSpPr>
        <p:spPr>
          <a:xfrm>
            <a:off x="242225" y="2345725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9"/>
          <p:cNvSpPr/>
          <p:nvPr/>
        </p:nvSpPr>
        <p:spPr>
          <a:xfrm>
            <a:off x="294713" y="23730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9"/>
          <p:cNvSpPr/>
          <p:nvPr/>
        </p:nvSpPr>
        <p:spPr>
          <a:xfrm>
            <a:off x="362063" y="23730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9"/>
          <p:cNvSpPr txBox="1"/>
          <p:nvPr/>
        </p:nvSpPr>
        <p:spPr>
          <a:xfrm>
            <a:off x="260225" y="2663938"/>
            <a:ext cx="8091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DECK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" name="Google Shape;115;p19"/>
          <p:cNvSpPr txBox="1"/>
          <p:nvPr/>
        </p:nvSpPr>
        <p:spPr>
          <a:xfrm>
            <a:off x="6064175" y="2069275"/>
            <a:ext cx="2914200" cy="31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PLAYER PLACES A BET</a:t>
            </a:r>
            <a:endParaRPr sz="2400">
              <a:solidFill>
                <a:srgbClr val="38761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" name="Google Shape;116;p19"/>
          <p:cNvSpPr/>
          <p:nvPr/>
        </p:nvSpPr>
        <p:spPr>
          <a:xfrm>
            <a:off x="1565875" y="431080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9"/>
          <p:cNvSpPr/>
          <p:nvPr/>
        </p:nvSpPr>
        <p:spPr>
          <a:xfrm>
            <a:off x="1565875" y="410025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9"/>
          <p:cNvSpPr/>
          <p:nvPr/>
        </p:nvSpPr>
        <p:spPr>
          <a:xfrm>
            <a:off x="1821300" y="444280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" name="Google Shape;124;p20"/>
          <p:cNvSpPr txBox="1"/>
          <p:nvPr>
            <p:ph idx="1" type="body"/>
          </p:nvPr>
        </p:nvSpPr>
        <p:spPr>
          <a:xfrm>
            <a:off x="2046425" y="868500"/>
            <a:ext cx="47382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COMPUTER DEALER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5" name="Google Shape;125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6" name="Google Shape;126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0"/>
          <p:cNvSpPr txBox="1"/>
          <p:nvPr>
            <p:ph idx="1" type="body"/>
          </p:nvPr>
        </p:nvSpPr>
        <p:spPr>
          <a:xfrm>
            <a:off x="1963650" y="4281400"/>
            <a:ext cx="46758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HUMAN PLAYER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" name="Google Shape;128;p20"/>
          <p:cNvSpPr/>
          <p:nvPr/>
        </p:nvSpPr>
        <p:spPr>
          <a:xfrm>
            <a:off x="3589925" y="346527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0"/>
          <p:cNvSpPr/>
          <p:nvPr/>
        </p:nvSpPr>
        <p:spPr>
          <a:xfrm>
            <a:off x="4407775" y="346527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0"/>
          <p:cNvSpPr/>
          <p:nvPr/>
        </p:nvSpPr>
        <p:spPr>
          <a:xfrm>
            <a:off x="3589925" y="148622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0"/>
          <p:cNvSpPr/>
          <p:nvPr/>
        </p:nvSpPr>
        <p:spPr>
          <a:xfrm>
            <a:off x="4407775" y="1486225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0"/>
          <p:cNvSpPr txBox="1"/>
          <p:nvPr/>
        </p:nvSpPr>
        <p:spPr>
          <a:xfrm>
            <a:off x="575425" y="1518900"/>
            <a:ext cx="2531700" cy="9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Dealer starts with 1 card face up and 1 card face Down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3" name="Google Shape;133;p20"/>
          <p:cNvSpPr txBox="1"/>
          <p:nvPr/>
        </p:nvSpPr>
        <p:spPr>
          <a:xfrm>
            <a:off x="642775" y="3350800"/>
            <a:ext cx="2531700" cy="9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Player starts with 2 cards face up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" name="Google Shape;134;p20"/>
          <p:cNvSpPr/>
          <p:nvPr/>
        </p:nvSpPr>
        <p:spPr>
          <a:xfrm>
            <a:off x="242225" y="2345725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0"/>
          <p:cNvSpPr/>
          <p:nvPr/>
        </p:nvSpPr>
        <p:spPr>
          <a:xfrm>
            <a:off x="294713" y="23730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0"/>
          <p:cNvSpPr/>
          <p:nvPr/>
        </p:nvSpPr>
        <p:spPr>
          <a:xfrm>
            <a:off x="362063" y="23730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0"/>
          <p:cNvSpPr txBox="1"/>
          <p:nvPr/>
        </p:nvSpPr>
        <p:spPr>
          <a:xfrm>
            <a:off x="260225" y="2663938"/>
            <a:ext cx="8091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DECK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8" name="Google Shape;138;p20"/>
          <p:cNvSpPr/>
          <p:nvPr/>
        </p:nvSpPr>
        <p:spPr>
          <a:xfrm>
            <a:off x="1565875" y="431080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0"/>
          <p:cNvSpPr/>
          <p:nvPr/>
        </p:nvSpPr>
        <p:spPr>
          <a:xfrm>
            <a:off x="1565875" y="410025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0"/>
          <p:cNvSpPr/>
          <p:nvPr/>
        </p:nvSpPr>
        <p:spPr>
          <a:xfrm>
            <a:off x="1821300" y="444280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" name="Google Shape;146;p21"/>
          <p:cNvSpPr txBox="1"/>
          <p:nvPr>
            <p:ph idx="1" type="body"/>
          </p:nvPr>
        </p:nvSpPr>
        <p:spPr>
          <a:xfrm>
            <a:off x="2046425" y="868500"/>
            <a:ext cx="47382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COMPUTER DEALER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7" name="Google Shape;147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8" name="Google Shape;148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1"/>
          <p:cNvSpPr txBox="1"/>
          <p:nvPr>
            <p:ph idx="1" type="body"/>
          </p:nvPr>
        </p:nvSpPr>
        <p:spPr>
          <a:xfrm>
            <a:off x="1963650" y="4281400"/>
            <a:ext cx="46758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HUMAN PLAYER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0" name="Google Shape;150;p21"/>
          <p:cNvSpPr/>
          <p:nvPr/>
        </p:nvSpPr>
        <p:spPr>
          <a:xfrm>
            <a:off x="3589925" y="346527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1"/>
          <p:cNvSpPr/>
          <p:nvPr/>
        </p:nvSpPr>
        <p:spPr>
          <a:xfrm>
            <a:off x="4407775" y="346527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1"/>
          <p:cNvSpPr/>
          <p:nvPr/>
        </p:nvSpPr>
        <p:spPr>
          <a:xfrm>
            <a:off x="3589925" y="148622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1"/>
          <p:cNvSpPr/>
          <p:nvPr/>
        </p:nvSpPr>
        <p:spPr>
          <a:xfrm>
            <a:off x="4407775" y="1486225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1"/>
          <p:cNvSpPr txBox="1"/>
          <p:nvPr/>
        </p:nvSpPr>
        <p:spPr>
          <a:xfrm>
            <a:off x="575425" y="1518900"/>
            <a:ext cx="2531700" cy="9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Dealer starts with 1 card face up and 1 card face Down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5" name="Google Shape;155;p21"/>
          <p:cNvSpPr txBox="1"/>
          <p:nvPr/>
        </p:nvSpPr>
        <p:spPr>
          <a:xfrm>
            <a:off x="642775" y="3350800"/>
            <a:ext cx="2531700" cy="9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Player starts with 2 cards face up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" name="Google Shape;156;p21"/>
          <p:cNvSpPr txBox="1"/>
          <p:nvPr/>
        </p:nvSpPr>
        <p:spPr>
          <a:xfrm>
            <a:off x="6064175" y="2069275"/>
            <a:ext cx="2914200" cy="31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741B47"/>
                </a:solidFill>
                <a:latin typeface="Montserrat"/>
                <a:ea typeface="Montserrat"/>
                <a:cs typeface="Montserrat"/>
                <a:sym typeface="Montserrat"/>
              </a:rPr>
              <a:t>PLAYER GOES FIRST IN GAMEPLAY</a:t>
            </a:r>
            <a:endParaRPr sz="2400">
              <a:solidFill>
                <a:srgbClr val="741B4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7" name="Google Shape;157;p21"/>
          <p:cNvSpPr/>
          <p:nvPr/>
        </p:nvSpPr>
        <p:spPr>
          <a:xfrm>
            <a:off x="242225" y="2345725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1"/>
          <p:cNvSpPr/>
          <p:nvPr/>
        </p:nvSpPr>
        <p:spPr>
          <a:xfrm>
            <a:off x="294713" y="23730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1"/>
          <p:cNvSpPr/>
          <p:nvPr/>
        </p:nvSpPr>
        <p:spPr>
          <a:xfrm>
            <a:off x="362063" y="23730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1"/>
          <p:cNvSpPr txBox="1"/>
          <p:nvPr/>
        </p:nvSpPr>
        <p:spPr>
          <a:xfrm>
            <a:off x="260225" y="2663938"/>
            <a:ext cx="8091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DECK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1" name="Google Shape;161;p21"/>
          <p:cNvSpPr/>
          <p:nvPr/>
        </p:nvSpPr>
        <p:spPr>
          <a:xfrm>
            <a:off x="1565875" y="431080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1"/>
          <p:cNvSpPr/>
          <p:nvPr/>
        </p:nvSpPr>
        <p:spPr>
          <a:xfrm>
            <a:off x="1565875" y="410025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1"/>
          <p:cNvSpPr/>
          <p:nvPr/>
        </p:nvSpPr>
        <p:spPr>
          <a:xfrm>
            <a:off x="1821300" y="444280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