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handoutMasterIdLst>
    <p:handoutMasterId r:id="rId17"/>
  </p:handoutMasterIdLst>
  <p:sldIdLst>
    <p:sldId id="256" r:id="rId5"/>
    <p:sldId id="281" r:id="rId6"/>
    <p:sldId id="282" r:id="rId7"/>
    <p:sldId id="268" r:id="rId8"/>
    <p:sldId id="272" r:id="rId9"/>
    <p:sldId id="277" r:id="rId10"/>
    <p:sldId id="283" r:id="rId11"/>
    <p:sldId id="284" r:id="rId12"/>
    <p:sldId id="273" r:id="rId13"/>
    <p:sldId id="285" r:id="rId14"/>
    <p:sldId id="27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657"/>
    <a:srgbClr val="929A4A"/>
    <a:srgbClr val="014067"/>
    <a:srgbClr val="014E7D"/>
    <a:srgbClr val="F2F2F2"/>
    <a:srgbClr val="3F3F3F"/>
    <a:srgbClr val="01456F"/>
    <a:srgbClr val="014B79"/>
    <a:srgbClr val="0937C9"/>
    <a:srgbClr val="0027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50E658-77B8-4E5A-87F6-8F0D2CA16C8D}" v="34" dt="2019-06-16T20:08:11.8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91803" autoAdjust="0"/>
  </p:normalViewPr>
  <p:slideViewPr>
    <p:cSldViewPr snapToGrid="0" showGuides="1">
      <p:cViewPr varScale="1">
        <p:scale>
          <a:sx n="82" d="100"/>
          <a:sy n="82" d="100"/>
        </p:scale>
        <p:origin x="1134" y="96"/>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3" d="100"/>
          <a:sy n="63" d="100"/>
        </p:scale>
        <p:origin x="313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IN" smtClean="0"/>
              <a:t>15-10-2019</a:t>
            </a:fld>
            <a:endParaRPr lang="en-IN"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IN" smtClean="0"/>
              <a:t>‹#›</a:t>
            </a:fld>
            <a:endParaRPr lang="en-IN"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IN" smtClean="0"/>
              <a:t>15-10-2019</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IN" smtClean="0"/>
              <a:t>‹#›</a:t>
            </a:fld>
            <a:endParaRPr lang="en-IN"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Slide Number Placeholder 3"/>
          <p:cNvSpPr>
            <a:spLocks noGrp="1"/>
          </p:cNvSpPr>
          <p:nvPr>
            <p:ph type="sldNum" sz="quarter" idx="5"/>
          </p:nvPr>
        </p:nvSpPr>
        <p:spPr/>
        <p:txBody>
          <a:bodyPr/>
          <a:lstStyle/>
          <a:p>
            <a:fld id="{79230CFA-805A-4FD3-B3A0-DAAA5993DA17}" type="slidenum">
              <a:rPr lang="en-IN" smtClean="0"/>
              <a:t>5</a:t>
            </a:fld>
            <a:endParaRPr lang="en-IN" dirty="0"/>
          </a:p>
        </p:txBody>
      </p:sp>
    </p:spTree>
    <p:extLst>
      <p:ext uri="{BB962C8B-B14F-4D97-AF65-F5344CB8AC3E}">
        <p14:creationId xmlns:p14="http://schemas.microsoft.com/office/powerpoint/2010/main" val="3071068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IN" smtClean="0"/>
              <a:t>9</a:t>
            </a:fld>
            <a:endParaRPr lang="en-IN" dirty="0"/>
          </a:p>
        </p:txBody>
      </p:sp>
    </p:spTree>
    <p:extLst>
      <p:ext uri="{BB962C8B-B14F-4D97-AF65-F5344CB8AC3E}">
        <p14:creationId xmlns:p14="http://schemas.microsoft.com/office/powerpoint/2010/main" val="3158985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IN" smtClean="0"/>
              <a:t>10</a:t>
            </a:fld>
            <a:endParaRPr lang="en-IN" dirty="0"/>
          </a:p>
        </p:txBody>
      </p:sp>
    </p:spTree>
    <p:extLst>
      <p:ext uri="{BB962C8B-B14F-4D97-AF65-F5344CB8AC3E}">
        <p14:creationId xmlns:p14="http://schemas.microsoft.com/office/powerpoint/2010/main" val="2382021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dirty="0"/>
              <a:t>Click icon to add picture</a:t>
            </a:r>
            <a:endParaRPr lang="en-IN"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IN" dirty="0"/>
              <a:t>Click To Edit Master Title Style</a:t>
            </a:r>
            <a:endParaRPr lang="en-US" dirty="0"/>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endParaRPr lang="en-IN"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IN" dirty="0"/>
              <a:t>Click To Edit Master Title Style</a:t>
            </a:r>
            <a:endParaRPr lang="en-US" dirty="0"/>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IN" dirty="0"/>
              <a:t>Click To Edit Master Title Style</a:t>
            </a:r>
            <a:endParaRPr lang="en-US" dirty="0"/>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00786568"/>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IN"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Box 12">
            <a:extLst>
              <a:ext uri="{FF2B5EF4-FFF2-40B4-BE49-F238E27FC236}">
                <a16:creationId xmlns:a16="http://schemas.microsoft.com/office/drawing/2014/main" id="{3EB154C1-CE47-4220-9832-4FD0868A64A8}"/>
              </a:ext>
            </a:extLst>
          </p:cNvPr>
          <p:cNvSpPr txBox="1"/>
          <p:nvPr userDrawn="1"/>
        </p:nvSpPr>
        <p:spPr>
          <a:xfrm>
            <a:off x="10051775" y="72092"/>
            <a:ext cx="2090530" cy="707886"/>
          </a:xfrm>
          <a:prstGeom prst="rect">
            <a:avLst/>
          </a:prstGeom>
          <a:noFill/>
        </p:spPr>
        <p:txBody>
          <a:bodyPr wrap="square" rtlCol="0">
            <a:spAutoFit/>
          </a:bodyPr>
          <a:lstStyle/>
          <a:p>
            <a:r>
              <a:rPr lang="en-US" sz="2000" b="1" dirty="0">
                <a:solidFill>
                  <a:schemeClr val="accent1"/>
                </a:solidFill>
                <a:latin typeface="Arial Black" panose="020B0A04020102020204" pitchFamily="34" charset="0"/>
              </a:rPr>
              <a:t>Blackwell Electronics</a:t>
            </a:r>
            <a:endParaRPr lang="en-IN" sz="2000" b="1" dirty="0">
              <a:solidFill>
                <a:schemeClr val="accent1"/>
              </a:solidFill>
              <a:latin typeface="Arial Black" panose="020B0A04020102020204" pitchFamily="34" charset="0"/>
            </a:endParaRPr>
          </a:p>
        </p:txBody>
      </p:sp>
    </p:spTree>
    <p:extLst>
      <p:ext uri="{BB962C8B-B14F-4D97-AF65-F5344CB8AC3E}">
        <p14:creationId xmlns:p14="http://schemas.microsoft.com/office/powerpoint/2010/main" val="25434304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IN"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Box 15">
            <a:extLst>
              <a:ext uri="{FF2B5EF4-FFF2-40B4-BE49-F238E27FC236}">
                <a16:creationId xmlns:a16="http://schemas.microsoft.com/office/drawing/2014/main" id="{3EB154C1-CE47-4220-9832-4FD0868A64A8}"/>
              </a:ext>
            </a:extLst>
          </p:cNvPr>
          <p:cNvSpPr txBox="1"/>
          <p:nvPr userDrawn="1"/>
        </p:nvSpPr>
        <p:spPr>
          <a:xfrm>
            <a:off x="10051775" y="72092"/>
            <a:ext cx="2090530" cy="707886"/>
          </a:xfrm>
          <a:prstGeom prst="rect">
            <a:avLst/>
          </a:prstGeom>
          <a:noFill/>
        </p:spPr>
        <p:txBody>
          <a:bodyPr wrap="square" rtlCol="0">
            <a:spAutoFit/>
          </a:bodyPr>
          <a:lstStyle/>
          <a:p>
            <a:r>
              <a:rPr lang="en-US" sz="2000" b="1" dirty="0">
                <a:solidFill>
                  <a:schemeClr val="accent1"/>
                </a:solidFill>
                <a:latin typeface="Arial Black" panose="020B0A04020102020204" pitchFamily="34" charset="0"/>
              </a:rPr>
              <a:t>Blackwell Electronics</a:t>
            </a:r>
            <a:endParaRPr lang="en-IN" sz="2000" b="1" dirty="0">
              <a:solidFill>
                <a:schemeClr val="accent1"/>
              </a:solidFill>
              <a:latin typeface="Arial Black" panose="020B0A04020102020204" pitchFamily="34" charset="0"/>
            </a:endParaRPr>
          </a:p>
        </p:txBody>
      </p:sp>
    </p:spTree>
    <p:extLst>
      <p:ext uri="{BB962C8B-B14F-4D97-AF65-F5344CB8AC3E}">
        <p14:creationId xmlns:p14="http://schemas.microsoft.com/office/powerpoint/2010/main" val="12848131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IN"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a:t>Click to 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Box 15">
            <a:extLst>
              <a:ext uri="{FF2B5EF4-FFF2-40B4-BE49-F238E27FC236}">
                <a16:creationId xmlns:a16="http://schemas.microsoft.com/office/drawing/2014/main" id="{3EB154C1-CE47-4220-9832-4FD0868A64A8}"/>
              </a:ext>
            </a:extLst>
          </p:cNvPr>
          <p:cNvSpPr txBox="1"/>
          <p:nvPr userDrawn="1"/>
        </p:nvSpPr>
        <p:spPr>
          <a:xfrm>
            <a:off x="10051775" y="72092"/>
            <a:ext cx="2090530" cy="707886"/>
          </a:xfrm>
          <a:prstGeom prst="rect">
            <a:avLst/>
          </a:prstGeom>
          <a:noFill/>
        </p:spPr>
        <p:txBody>
          <a:bodyPr wrap="square" rtlCol="0">
            <a:spAutoFit/>
          </a:bodyPr>
          <a:lstStyle/>
          <a:p>
            <a:r>
              <a:rPr lang="en-US" sz="2000" b="1" dirty="0">
                <a:solidFill>
                  <a:schemeClr val="accent1"/>
                </a:solidFill>
                <a:latin typeface="Arial Black" panose="020B0A04020102020204" pitchFamily="34" charset="0"/>
              </a:rPr>
              <a:t>Blackwell Electronics</a:t>
            </a:r>
            <a:endParaRPr lang="en-IN" sz="2000" b="1" dirty="0">
              <a:solidFill>
                <a:schemeClr val="accent1"/>
              </a:solidFill>
              <a:latin typeface="Arial Black" panose="020B0A04020102020204" pitchFamily="34" charset="0"/>
            </a:endParaRPr>
          </a:p>
        </p:txBody>
      </p:sp>
    </p:spTree>
    <p:extLst>
      <p:ext uri="{BB962C8B-B14F-4D97-AF65-F5344CB8AC3E}">
        <p14:creationId xmlns:p14="http://schemas.microsoft.com/office/powerpoint/2010/main" val="24522678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IN" dirty="0"/>
              <a:t>Click To Edit Master Title Style</a:t>
            </a:r>
            <a:endParaRPr lang="en-US"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5265375"/>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IN" dirty="0"/>
              <a:t>Click To Edit Master Title Style</a:t>
            </a:r>
            <a:endParaRPr lang="en-US"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Tree>
    <p:extLst>
      <p:ext uri="{BB962C8B-B14F-4D97-AF65-F5344CB8AC3E}">
        <p14:creationId xmlns:p14="http://schemas.microsoft.com/office/powerpoint/2010/main" val="261430260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accent1"/>
                </a:solidFill>
                <a:latin typeface="Arial Black" panose="020B0A04020102020204" pitchFamily="34" charset="0"/>
              </a:rPr>
              <a:t>FR</a:t>
            </a:r>
            <a:endParaRPr lang="en-IN" sz="3400" b="1" dirty="0">
              <a:solidFill>
                <a:schemeClr val="accent1"/>
              </a:solidFill>
              <a:latin typeface="Arial Black" panose="020B0A04020102020204" pitchFamily="34" charset="0"/>
            </a:endParaRP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IN"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IN" smtClean="0"/>
              <a:t>‹#›</a:t>
            </a:fld>
            <a:endParaRPr lang="en-IN"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dirty="0"/>
              <a:t>Click to Edit Master Title Style </a:t>
            </a:r>
            <a:endParaRPr lang="en-IN"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IN"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IN" smtClean="0"/>
              <a:t>‹#›</a:t>
            </a:fld>
            <a:endParaRPr lang="en-IN" dirty="0"/>
          </a:p>
        </p:txBody>
      </p:sp>
      <p:sp>
        <p:nvSpPr>
          <p:cNvPr id="11" name="TextBox 10">
            <a:extLst>
              <a:ext uri="{FF2B5EF4-FFF2-40B4-BE49-F238E27FC236}">
                <a16:creationId xmlns:a16="http://schemas.microsoft.com/office/drawing/2014/main" id="{3EB154C1-CE47-4220-9832-4FD0868A64A8}"/>
              </a:ext>
            </a:extLst>
          </p:cNvPr>
          <p:cNvSpPr txBox="1"/>
          <p:nvPr userDrawn="1"/>
        </p:nvSpPr>
        <p:spPr>
          <a:xfrm>
            <a:off x="10051775" y="72092"/>
            <a:ext cx="2090530" cy="707886"/>
          </a:xfrm>
          <a:prstGeom prst="rect">
            <a:avLst/>
          </a:prstGeom>
          <a:noFill/>
        </p:spPr>
        <p:txBody>
          <a:bodyPr wrap="square" rtlCol="0">
            <a:spAutoFit/>
          </a:bodyPr>
          <a:lstStyle/>
          <a:p>
            <a:r>
              <a:rPr lang="en-US" sz="2000" b="1" dirty="0">
                <a:solidFill>
                  <a:schemeClr val="accent1"/>
                </a:solidFill>
                <a:latin typeface="Arial Black" panose="020B0A04020102020204" pitchFamily="34" charset="0"/>
              </a:rPr>
              <a:t>Blackwell Electronics</a:t>
            </a:r>
            <a:endParaRPr lang="en-IN" sz="2000" b="1" dirty="0">
              <a:solidFill>
                <a:schemeClr val="accent1"/>
              </a:solidFill>
              <a:latin typeface="Arial Black" panose="020B0A04020102020204" pitchFamily="34" charset="0"/>
            </a:endParaRPr>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E2EB-00DF-4EBA-BF1F-D37805D45585}"/>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IN" dirty="0"/>
              <a:t>Click To Edit Master Title Style</a:t>
            </a:r>
            <a:endParaRPr lang="en-US" dirty="0"/>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dirty="0"/>
              <a:t>Click icon to add picture</a:t>
            </a:r>
            <a:endParaRPr lang="en-IN"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dirty="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dirty="0"/>
              <a:t>Click to Edit </a:t>
            </a:r>
            <a:br>
              <a:rPr lang="en-US" dirty="0"/>
            </a:br>
            <a:r>
              <a:rPr lang="en-US" dirty="0"/>
              <a:t>Master Title Style </a:t>
            </a:r>
            <a:endParaRPr lang="en-IN" dirty="0"/>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dirty="0"/>
              <a:t>Click icon to add picture</a:t>
            </a:r>
            <a:endParaRPr lang="en-IN"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IN"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IN" smtClean="0"/>
              <a:t>‹#›</a:t>
            </a:fld>
            <a:endParaRPr lang="en-IN"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dirty="0"/>
              <a:t>Click icon to add picture</a:t>
            </a:r>
            <a:endParaRPr lang="en-IN"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dirty="0"/>
              <a:t>CLICK TO SUBTITLE STYLE</a:t>
            </a:r>
          </a:p>
        </p:txBody>
      </p:sp>
      <p:sp>
        <p:nvSpPr>
          <p:cNvPr id="17" name="TextBox 16">
            <a:extLst>
              <a:ext uri="{FF2B5EF4-FFF2-40B4-BE49-F238E27FC236}">
                <a16:creationId xmlns:a16="http://schemas.microsoft.com/office/drawing/2014/main" id="{3EB154C1-CE47-4220-9832-4FD0868A64A8}"/>
              </a:ext>
            </a:extLst>
          </p:cNvPr>
          <p:cNvSpPr txBox="1"/>
          <p:nvPr userDrawn="1"/>
        </p:nvSpPr>
        <p:spPr>
          <a:xfrm>
            <a:off x="10051775" y="72092"/>
            <a:ext cx="2090530" cy="707886"/>
          </a:xfrm>
          <a:prstGeom prst="rect">
            <a:avLst/>
          </a:prstGeom>
          <a:noFill/>
        </p:spPr>
        <p:txBody>
          <a:bodyPr wrap="square" rtlCol="0">
            <a:spAutoFit/>
          </a:bodyPr>
          <a:lstStyle/>
          <a:p>
            <a:r>
              <a:rPr lang="en-US" sz="2000" b="1" dirty="0">
                <a:solidFill>
                  <a:schemeClr val="accent1"/>
                </a:solidFill>
                <a:latin typeface="Arial Black" panose="020B0A04020102020204" pitchFamily="34" charset="0"/>
              </a:rPr>
              <a:t>Blackwell Electronics</a:t>
            </a:r>
            <a:endParaRPr lang="en-IN" sz="2000" b="1" dirty="0">
              <a:solidFill>
                <a:schemeClr val="accent1"/>
              </a:solidFill>
              <a:latin typeface="Arial Black" panose="020B0A04020102020204" pitchFamily="34" charset="0"/>
            </a:endParaRP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dirty="0"/>
              <a:t>Click to Edit </a:t>
            </a:r>
            <a:br>
              <a:rPr lang="en-US" dirty="0"/>
            </a:br>
            <a:r>
              <a:rPr lang="en-US" dirty="0"/>
              <a:t>Master Title Style </a:t>
            </a:r>
            <a:endParaRPr lang="en-IN" dirty="0"/>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IN"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IN" smtClean="0"/>
              <a:t>‹#›</a:t>
            </a:fld>
            <a:endParaRPr lang="en-IN" dirty="0"/>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a:t>Click to edit Master text styles</a:t>
            </a:r>
          </a:p>
          <a:p>
            <a:pPr lvl="1">
              <a:buClr>
                <a:schemeClr val="accent2"/>
              </a:buClr>
            </a:pPr>
            <a:r>
              <a:rPr lang="en-US"/>
              <a:t>Second level</a:t>
            </a:r>
          </a:p>
          <a:p>
            <a:pPr lvl="2">
              <a:buClr>
                <a:schemeClr val="accent2"/>
              </a:buClr>
            </a:pPr>
            <a:r>
              <a:rPr lang="en-US"/>
              <a:t>Third level</a:t>
            </a:r>
          </a:p>
          <a:p>
            <a:pPr lvl="3">
              <a:buClr>
                <a:schemeClr val="accent2"/>
              </a:buClr>
            </a:pPr>
            <a:r>
              <a:rPr lang="en-US"/>
              <a:t>Fourth level</a:t>
            </a:r>
          </a:p>
          <a:p>
            <a:pPr lvl="4">
              <a:buClr>
                <a:schemeClr val="accent2"/>
              </a:buClr>
            </a:pPr>
            <a:r>
              <a:rPr lang="en-US"/>
              <a:t>Fifth level</a:t>
            </a:r>
            <a:endParaRPr lang="en-IN" dirty="0"/>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a:t>Click to edit Master text styles</a:t>
            </a:r>
          </a:p>
          <a:p>
            <a:pPr lvl="1">
              <a:buClr>
                <a:schemeClr val="accent2"/>
              </a:buClr>
            </a:pPr>
            <a:r>
              <a:rPr lang="en-US"/>
              <a:t>Second level</a:t>
            </a:r>
          </a:p>
          <a:p>
            <a:pPr lvl="2">
              <a:buClr>
                <a:schemeClr val="accent2"/>
              </a:buClr>
            </a:pPr>
            <a:r>
              <a:rPr lang="en-US"/>
              <a:t>Third level</a:t>
            </a:r>
          </a:p>
          <a:p>
            <a:pPr lvl="3">
              <a:buClr>
                <a:schemeClr val="accent2"/>
              </a:buClr>
            </a:pPr>
            <a:r>
              <a:rPr lang="en-US"/>
              <a:t>Fourth level</a:t>
            </a:r>
          </a:p>
          <a:p>
            <a:pPr lvl="4">
              <a:buClr>
                <a:schemeClr val="accent2"/>
              </a:buClr>
            </a:pPr>
            <a:r>
              <a:rPr lang="en-US"/>
              <a:t>Fifth level</a:t>
            </a:r>
            <a:endParaRPr lang="en-IN" dirty="0"/>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dirty="0"/>
              <a:t>CLICK TO SUBTITLE STYLE</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IN"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
        <p:nvSpPr>
          <p:cNvPr id="21" name="TextBox 20">
            <a:extLst>
              <a:ext uri="{FF2B5EF4-FFF2-40B4-BE49-F238E27FC236}">
                <a16:creationId xmlns:a16="http://schemas.microsoft.com/office/drawing/2014/main" id="{3EB154C1-CE47-4220-9832-4FD0868A64A8}"/>
              </a:ext>
            </a:extLst>
          </p:cNvPr>
          <p:cNvSpPr txBox="1"/>
          <p:nvPr userDrawn="1"/>
        </p:nvSpPr>
        <p:spPr>
          <a:xfrm>
            <a:off x="10051775" y="72092"/>
            <a:ext cx="2090530" cy="707886"/>
          </a:xfrm>
          <a:prstGeom prst="rect">
            <a:avLst/>
          </a:prstGeom>
          <a:noFill/>
        </p:spPr>
        <p:txBody>
          <a:bodyPr wrap="square" rtlCol="0">
            <a:spAutoFit/>
          </a:bodyPr>
          <a:lstStyle/>
          <a:p>
            <a:r>
              <a:rPr lang="en-US" sz="2000" b="1" dirty="0">
                <a:solidFill>
                  <a:schemeClr val="accent1"/>
                </a:solidFill>
                <a:latin typeface="Arial Black" panose="020B0A04020102020204" pitchFamily="34" charset="0"/>
              </a:rPr>
              <a:t>Blackwell Electronics</a:t>
            </a:r>
            <a:endParaRPr lang="en-IN" sz="2000" b="1" dirty="0">
              <a:solidFill>
                <a:schemeClr val="accent1"/>
              </a:solidFill>
              <a:latin typeface="Arial Black" panose="020B0A04020102020204" pitchFamily="34" charset="0"/>
            </a:endParaRP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dirty="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IN"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dirty="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dirty="0"/>
              <a:t>Click icon to add chart</a:t>
            </a:r>
          </a:p>
        </p:txBody>
      </p:sp>
      <p:sp>
        <p:nvSpPr>
          <p:cNvPr id="14" name="TextBox 13">
            <a:extLst>
              <a:ext uri="{FF2B5EF4-FFF2-40B4-BE49-F238E27FC236}">
                <a16:creationId xmlns:a16="http://schemas.microsoft.com/office/drawing/2014/main" id="{3EB154C1-CE47-4220-9832-4FD0868A64A8}"/>
              </a:ext>
            </a:extLst>
          </p:cNvPr>
          <p:cNvSpPr txBox="1"/>
          <p:nvPr userDrawn="1"/>
        </p:nvSpPr>
        <p:spPr>
          <a:xfrm>
            <a:off x="10051775" y="72092"/>
            <a:ext cx="2090530" cy="707886"/>
          </a:xfrm>
          <a:prstGeom prst="rect">
            <a:avLst/>
          </a:prstGeom>
          <a:noFill/>
        </p:spPr>
        <p:txBody>
          <a:bodyPr wrap="square" rtlCol="0">
            <a:spAutoFit/>
          </a:bodyPr>
          <a:lstStyle/>
          <a:p>
            <a:r>
              <a:rPr lang="en-US" sz="2000" b="1" dirty="0">
                <a:solidFill>
                  <a:schemeClr val="accent1"/>
                </a:solidFill>
                <a:latin typeface="Arial Black" panose="020B0A04020102020204" pitchFamily="34" charset="0"/>
              </a:rPr>
              <a:t>Blackwell Electronics</a:t>
            </a:r>
            <a:endParaRPr lang="en-IN" sz="2000" b="1" dirty="0">
              <a:solidFill>
                <a:schemeClr val="accent1"/>
              </a:solidFill>
              <a:latin typeface="Arial Black" panose="020B0A04020102020204" pitchFamily="34" charset="0"/>
            </a:endParaRPr>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dirty="0"/>
              <a:t>Click icon to add table</a:t>
            </a:r>
            <a:endParaRPr lang="en-GB" noProof="0" dirty="0"/>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dirty="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IN"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
        <p:nvSpPr>
          <p:cNvPr id="13" name="TextBox 12">
            <a:extLst>
              <a:ext uri="{FF2B5EF4-FFF2-40B4-BE49-F238E27FC236}">
                <a16:creationId xmlns:a16="http://schemas.microsoft.com/office/drawing/2014/main" id="{3EB154C1-CE47-4220-9832-4FD0868A64A8}"/>
              </a:ext>
            </a:extLst>
          </p:cNvPr>
          <p:cNvSpPr txBox="1"/>
          <p:nvPr userDrawn="1"/>
        </p:nvSpPr>
        <p:spPr>
          <a:xfrm>
            <a:off x="10051775" y="72092"/>
            <a:ext cx="2090530" cy="707886"/>
          </a:xfrm>
          <a:prstGeom prst="rect">
            <a:avLst/>
          </a:prstGeom>
          <a:noFill/>
        </p:spPr>
        <p:txBody>
          <a:bodyPr wrap="square" rtlCol="0">
            <a:spAutoFit/>
          </a:bodyPr>
          <a:lstStyle/>
          <a:p>
            <a:r>
              <a:rPr lang="en-US" sz="2000" b="1" dirty="0">
                <a:solidFill>
                  <a:schemeClr val="accent1"/>
                </a:solidFill>
                <a:latin typeface="Arial Black" panose="020B0A04020102020204" pitchFamily="34" charset="0"/>
              </a:rPr>
              <a:t>Blackwell Electronics</a:t>
            </a:r>
            <a:endParaRPr lang="en-IN" sz="2000" b="1" dirty="0">
              <a:solidFill>
                <a:schemeClr val="accent1"/>
              </a:solidFill>
              <a:latin typeface="Arial Black" panose="020B0A04020102020204" pitchFamily="34" charset="0"/>
            </a:endParaRPr>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ZA"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dirty="0"/>
              <a:t>Add Caption Here</a:t>
            </a:r>
            <a:endParaRPr lang="en-IN" dirty="0"/>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IN" dirty="0"/>
              <a:t>Click To Edit Master Title Style</a:t>
            </a:r>
            <a:endParaRPr lang="en-US" dirty="0"/>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ZA" dirty="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ZA" dirty="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ZA" dirty="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ZA" dirty="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dirty="0"/>
              <a:t>Click icon to add picture</a:t>
            </a:r>
            <a:endParaRPr lang="en-IN" dirty="0"/>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IN"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IN" smtClean="0"/>
              <a:pPr/>
              <a:t>‹#›</a:t>
            </a:fld>
            <a:endParaRPr lang="en-IN"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a:t>Click to edit Master title style</a:t>
            </a:r>
            <a:endParaRPr lang="en-US" dirty="0"/>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www.mrscienceshow.com/2010/06/bring-us-your-burning-science-questions.html" TargetMode="External"/><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hyperlink" Target="https://pixabay.com/en/folder-explorer-files-documents-3d-150112/" TargetMode="External"/><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pixabay.com/en/folder-explorer-files-documents-3d-150112/" TargetMode="External"/><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commons.wikimedia.org/wiki/File:Icons8_flat_folder.svg" TargetMode="External"/><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hyperlink" Target="https://pixabay.com/en/folder-explorer-files-documents-3d-150112/" TargetMode="Externa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title="Building image">
            <a:extLst>
              <a:ext uri="{FF2B5EF4-FFF2-40B4-BE49-F238E27FC236}">
                <a16:creationId xmlns:a16="http://schemas.microsoft.com/office/drawing/2014/main" id="{257F6BCE-75BB-4ECD-BEA5-21C36A9CC0E9}"/>
              </a:ext>
            </a:extLst>
          </p:cNvPr>
          <p:cNvPicPr>
            <a:picLocks noGrp="1" noChangeAspect="1"/>
          </p:cNvPicPr>
          <p:nvPr>
            <p:ph type="pic" sz="quarter" idx="13"/>
          </p:nvPr>
        </p:nvPicPr>
        <p:blipFill>
          <a:blip r:embed="rId2"/>
          <a:srcRect l="20784" r="20784"/>
          <a:stretch>
            <a:fillRect/>
          </a:stretch>
        </p:blipFill>
        <p:spPr/>
      </p:pic>
      <p:sp>
        <p:nvSpPr>
          <p:cNvPr id="18" name="Hexagon 17" descr="Solid dark colored hexagon in the middle of image accent">
            <a:extLst>
              <a:ext uri="{FF2B5EF4-FFF2-40B4-BE49-F238E27FC236}">
                <a16:creationId xmlns:a16="http://schemas.microsoft.com/office/drawing/2014/main" id="{0E6B042D-E9CB-40E0-AAE9-6AD11F53E044}"/>
              </a:ext>
            </a:extLst>
          </p:cNvPr>
          <p:cNvSpPr/>
          <p:nvPr/>
        </p:nvSpPr>
        <p:spPr>
          <a:xfrm rot="16200000">
            <a:off x="2686328" y="2372349"/>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Box 19">
            <a:extLst>
              <a:ext uri="{FF2B5EF4-FFF2-40B4-BE49-F238E27FC236}">
                <a16:creationId xmlns:a16="http://schemas.microsoft.com/office/drawing/2014/main" id="{94DF2E04-7632-4FED-B0BF-8FB243D982A3}"/>
              </a:ext>
            </a:extLst>
          </p:cNvPr>
          <p:cNvSpPr txBox="1"/>
          <p:nvPr/>
        </p:nvSpPr>
        <p:spPr>
          <a:xfrm>
            <a:off x="2913749" y="2948397"/>
            <a:ext cx="2032625" cy="446276"/>
          </a:xfrm>
          <a:prstGeom prst="rect">
            <a:avLst/>
          </a:prstGeom>
          <a:noFill/>
        </p:spPr>
        <p:txBody>
          <a:bodyPr wrap="square" rtlCol="0">
            <a:spAutoFit/>
          </a:bodyPr>
          <a:lstStyle/>
          <a:p>
            <a:r>
              <a:rPr lang="en-US" sz="2300" b="1" dirty="0">
                <a:solidFill>
                  <a:schemeClr val="bg1"/>
                </a:solidFill>
                <a:latin typeface="Arial Black" panose="020B0A04020102020204" pitchFamily="34" charset="0"/>
              </a:rPr>
              <a:t>Credit One</a:t>
            </a:r>
            <a:endParaRPr lang="en-IN" sz="2300" b="1" dirty="0">
              <a:solidFill>
                <a:schemeClr val="bg1"/>
              </a:solidFill>
              <a:latin typeface="Arial Black" panose="020B0A04020102020204" pitchFamily="34" charset="0"/>
            </a:endParaRPr>
          </a:p>
        </p:txBody>
      </p:sp>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a:xfrm>
            <a:off x="6221047" y="1469409"/>
            <a:ext cx="5018285" cy="1887940"/>
          </a:xfrm>
        </p:spPr>
        <p:txBody>
          <a:bodyPr>
            <a:normAutofit/>
          </a:bodyPr>
          <a:lstStyle/>
          <a:p>
            <a:r>
              <a:rPr lang="en-US" dirty="0"/>
              <a:t>Credit One</a:t>
            </a:r>
            <a:br>
              <a:rPr lang="en-US" dirty="0"/>
            </a:br>
            <a:r>
              <a:rPr lang="en-US" dirty="0"/>
              <a:t>Data Science Project</a:t>
            </a:r>
            <a:endParaRPr lang="en-IN" dirty="0"/>
          </a:p>
        </p:txBody>
      </p:sp>
      <p:sp>
        <p:nvSpPr>
          <p:cNvPr id="3" name="Subtitle 2">
            <a:extLst>
              <a:ext uri="{FF2B5EF4-FFF2-40B4-BE49-F238E27FC236}">
                <a16:creationId xmlns:a16="http://schemas.microsoft.com/office/drawing/2014/main" id="{5C9205DF-8F5E-49F7-B00E-6F58293F5130}"/>
              </a:ext>
            </a:extLst>
          </p:cNvPr>
          <p:cNvSpPr>
            <a:spLocks noGrp="1"/>
          </p:cNvSpPr>
          <p:nvPr>
            <p:ph type="subTitle" idx="1"/>
          </p:nvPr>
        </p:nvSpPr>
        <p:spPr>
          <a:xfrm>
            <a:off x="6569059" y="4228034"/>
            <a:ext cx="2161130" cy="781799"/>
          </a:xfrm>
        </p:spPr>
        <p:txBody>
          <a:bodyPr/>
          <a:lstStyle/>
          <a:p>
            <a:r>
              <a:rPr lang="en-IN" dirty="0"/>
              <a:t>Itoro Etuks</a:t>
            </a:r>
          </a:p>
          <a:p>
            <a:endParaRPr lang="en-IN" dirty="0"/>
          </a:p>
        </p:txBody>
      </p:sp>
      <p:sp>
        <p:nvSpPr>
          <p:cNvPr id="7" name="Subtitle 2">
            <a:extLst>
              <a:ext uri="{FF2B5EF4-FFF2-40B4-BE49-F238E27FC236}">
                <a16:creationId xmlns:a16="http://schemas.microsoft.com/office/drawing/2014/main" id="{5C9205DF-8F5E-49F7-B00E-6F58293F5130}"/>
              </a:ext>
            </a:extLst>
          </p:cNvPr>
          <p:cNvSpPr txBox="1">
            <a:spLocks/>
          </p:cNvSpPr>
          <p:nvPr/>
        </p:nvSpPr>
        <p:spPr>
          <a:xfrm>
            <a:off x="6420037" y="3754279"/>
            <a:ext cx="4854339" cy="450984"/>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b="0" i="0" kern="1200" spc="300">
                <a:solidFill>
                  <a:schemeClr val="accent6"/>
                </a:solidFill>
                <a:latin typeface="+mn-lt"/>
                <a:ea typeface="+mn-ea"/>
                <a:cs typeface="Calibri" panose="020F0502020204030204" pitchFamily="34" charset="0"/>
              </a:defRPr>
            </a:lvl1pPr>
            <a:lvl2pPr marL="457200" indent="0" algn="ctr"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Clr>
                <a:srgbClr val="2E7A40"/>
              </a:buClr>
              <a:buFont typeface="Arial" panose="020B0604020202020204" pitchFamily="34" charset="0"/>
              <a:buNone/>
              <a:defRPr lang="en-US"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Clr>
                <a:srgbClr val="2E7A40"/>
              </a:buClr>
              <a:buFont typeface="Arial" panose="020B0604020202020204" pitchFamily="34" charset="0"/>
              <a:buNone/>
              <a:defRPr lang="en-US"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Clr>
                <a:srgbClr val="2E7A40"/>
              </a:buClr>
              <a:buFont typeface="Arial" panose="020B0604020202020204" pitchFamily="34" charset="0"/>
              <a:buNone/>
              <a:defRPr lang="en-IN"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dirty="0"/>
              <a:t>October 2019</a:t>
            </a:r>
          </a:p>
        </p:txBody>
      </p:sp>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338531" y="84791"/>
            <a:ext cx="4354494" cy="773830"/>
          </a:xfrm>
        </p:spPr>
        <p:txBody>
          <a:bodyPr anchor="t" anchorCtr="0">
            <a:noAutofit/>
          </a:bodyPr>
          <a:lstStyle/>
          <a:p>
            <a:r>
              <a:rPr lang="en-US" sz="3600" dirty="0">
                <a:solidFill>
                  <a:srgbClr val="929A4A"/>
                </a:solidFill>
              </a:rPr>
              <a:t>Exploratory Analysis</a:t>
            </a: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IN" dirty="0"/>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IN" smtClean="0"/>
              <a:pPr/>
              <a:t>10</a:t>
            </a:fld>
            <a:endParaRPr lang="en-IN" dirty="0"/>
          </a:p>
        </p:txBody>
      </p:sp>
      <p:sp>
        <p:nvSpPr>
          <p:cNvPr id="6" name="Rectangle 5">
            <a:extLst>
              <a:ext uri="{FF2B5EF4-FFF2-40B4-BE49-F238E27FC236}">
                <a16:creationId xmlns:a16="http://schemas.microsoft.com/office/drawing/2014/main" id="{71EDE7BF-1915-4862-8798-2074966791D8}"/>
              </a:ext>
            </a:extLst>
          </p:cNvPr>
          <p:cNvSpPr/>
          <p:nvPr/>
        </p:nvSpPr>
        <p:spPr>
          <a:xfrm>
            <a:off x="398932" y="654184"/>
            <a:ext cx="11488266" cy="5632311"/>
          </a:xfrm>
          <a:prstGeom prst="rect">
            <a:avLst/>
          </a:prstGeom>
        </p:spPr>
        <p:txBody>
          <a:bodyPr wrap="square">
            <a:spAutoFit/>
          </a:bodyPr>
          <a:lstStyle/>
          <a:p>
            <a:pPr lvl="0"/>
            <a:r>
              <a:rPr lang="en-US" sz="2400" b="1" dirty="0">
                <a:solidFill>
                  <a:srgbClr val="013657"/>
                </a:solidFill>
              </a:rPr>
              <a:t>After the data is clean, I’ll proceed with exploration of the data to gain insights.</a:t>
            </a:r>
          </a:p>
          <a:p>
            <a:pPr lvl="0"/>
            <a:endParaRPr lang="en-US" sz="2400" b="1" dirty="0">
              <a:solidFill>
                <a:srgbClr val="013657"/>
              </a:solidFill>
            </a:endParaRPr>
          </a:p>
          <a:p>
            <a:pPr lvl="0"/>
            <a:r>
              <a:rPr lang="en-US" sz="2400" b="1" dirty="0">
                <a:solidFill>
                  <a:srgbClr val="013657"/>
                </a:solidFill>
              </a:rPr>
              <a:t>One of the potential difficulties here may be figuring out ways or ideas that are likely to turn into insights. </a:t>
            </a:r>
          </a:p>
          <a:p>
            <a:pPr lvl="0"/>
            <a:r>
              <a:rPr lang="en-US" sz="2400" b="1" dirty="0">
                <a:solidFill>
                  <a:srgbClr val="013657"/>
                </a:solidFill>
              </a:rPr>
              <a:t>Another could be trying to meet a fixed deadline for this data science project. Our client made it clear that we must produce a solution immediately and is eagerly waiting. Credit One continuing business depends on finding a solution for the client’s high loans default problem.</a:t>
            </a:r>
          </a:p>
          <a:p>
            <a:pPr lvl="0"/>
            <a:endParaRPr lang="en-US" sz="2400" b="1" dirty="0">
              <a:solidFill>
                <a:srgbClr val="013657"/>
              </a:solidFill>
            </a:endParaRPr>
          </a:p>
          <a:p>
            <a:pPr lvl="0"/>
            <a:r>
              <a:rPr lang="en-US" sz="2400" b="1" dirty="0">
                <a:solidFill>
                  <a:srgbClr val="013657"/>
                </a:solidFill>
              </a:rPr>
              <a:t>How to address these issues:</a:t>
            </a:r>
          </a:p>
          <a:p>
            <a:pPr marL="342900" lvl="0" indent="-342900">
              <a:buFont typeface="Arial" panose="020B0604020202020204" pitchFamily="34" charset="0"/>
              <a:buChar char="•"/>
            </a:pPr>
            <a:r>
              <a:rPr lang="en-US" sz="2400" b="1" dirty="0">
                <a:solidFill>
                  <a:srgbClr val="013657"/>
                </a:solidFill>
              </a:rPr>
              <a:t>Prioritize my questions</a:t>
            </a:r>
          </a:p>
          <a:p>
            <a:pPr marL="342900" lvl="0" indent="-342900">
              <a:buFont typeface="Arial" panose="020B0604020202020204" pitchFamily="34" charset="0"/>
              <a:buChar char="•"/>
            </a:pPr>
            <a:r>
              <a:rPr lang="en-US" sz="2400" b="1" dirty="0">
                <a:solidFill>
                  <a:srgbClr val="013657"/>
                </a:solidFill>
              </a:rPr>
              <a:t>look at some of the most interesting patterns that can help explain why defaults rate is high in age group, gender, etc. Any noticeable pattern(s) will nee granular attention for deeper insights</a:t>
            </a:r>
          </a:p>
          <a:p>
            <a:pPr marL="342900" lvl="0" indent="-342900">
              <a:buFont typeface="Arial" panose="020B0604020202020204" pitchFamily="34" charset="0"/>
              <a:buChar char="•"/>
            </a:pPr>
            <a:r>
              <a:rPr lang="en-US" sz="2400" b="1" dirty="0">
                <a:solidFill>
                  <a:srgbClr val="013657"/>
                </a:solidFill>
              </a:rPr>
              <a:t>Feature engineering.</a:t>
            </a:r>
          </a:p>
        </p:txBody>
      </p:sp>
    </p:spTree>
    <p:extLst>
      <p:ext uri="{BB962C8B-B14F-4D97-AF65-F5344CB8AC3E}">
        <p14:creationId xmlns:p14="http://schemas.microsoft.com/office/powerpoint/2010/main" val="842389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F3A728-25F1-4D37-839C-64CB7E2B8899}"/>
              </a:ext>
            </a:extLst>
          </p:cNvPr>
          <p:cNvSpPr>
            <a:spLocks noGrp="1"/>
          </p:cNvSpPr>
          <p:nvPr>
            <p:ph sz="half" idx="13"/>
          </p:nvPr>
        </p:nvSpPr>
        <p:spPr>
          <a:xfrm>
            <a:off x="518678" y="1231900"/>
            <a:ext cx="6924115" cy="4946841"/>
          </a:xfrm>
        </p:spPr>
        <p:txBody>
          <a:bodyPr>
            <a:normAutofit fontScale="92500"/>
          </a:bodyPr>
          <a:lstStyle/>
          <a:p>
            <a:pPr>
              <a:lnSpc>
                <a:spcPct val="100000"/>
              </a:lnSpc>
              <a:spcBef>
                <a:spcPts val="0"/>
              </a:spcBef>
              <a:buClrTx/>
            </a:pPr>
            <a:r>
              <a:rPr lang="en-US" b="1" dirty="0">
                <a:solidFill>
                  <a:srgbClr val="013657"/>
                </a:solidFill>
              </a:rPr>
              <a:t>As previously stated, the data obviously need cleaning. </a:t>
            </a:r>
          </a:p>
          <a:p>
            <a:pPr>
              <a:lnSpc>
                <a:spcPct val="100000"/>
              </a:lnSpc>
              <a:spcBef>
                <a:spcPts val="0"/>
              </a:spcBef>
              <a:buClrTx/>
            </a:pPr>
            <a:r>
              <a:rPr lang="en-US" b="1" dirty="0">
                <a:solidFill>
                  <a:srgbClr val="013657"/>
                </a:solidFill>
              </a:rPr>
              <a:t>The attributes look complicated (everywhere) and may need to be simplified during feature engineering.</a:t>
            </a:r>
          </a:p>
          <a:p>
            <a:pPr>
              <a:lnSpc>
                <a:spcPct val="100000"/>
              </a:lnSpc>
              <a:spcBef>
                <a:spcPts val="0"/>
              </a:spcBef>
              <a:buClrTx/>
            </a:pPr>
            <a:r>
              <a:rPr lang="en-US" b="1" dirty="0">
                <a:solidFill>
                  <a:srgbClr val="013657"/>
                </a:solidFill>
              </a:rPr>
              <a:t>Until the data is imported into python for data wrangling, it’s hard to identify any missing data.</a:t>
            </a:r>
          </a:p>
          <a:p>
            <a:pPr>
              <a:lnSpc>
                <a:spcPct val="100000"/>
              </a:lnSpc>
              <a:spcBef>
                <a:spcPts val="0"/>
              </a:spcBef>
              <a:buClrTx/>
            </a:pPr>
            <a:r>
              <a:rPr lang="en-US" b="1" dirty="0">
                <a:solidFill>
                  <a:srgbClr val="013657"/>
                </a:solidFill>
              </a:rPr>
              <a:t>Using a new tool other than R for processing, exploration of the data to gain insights and model building will require extra attention to avoid any missed opportunity.</a:t>
            </a:r>
          </a:p>
          <a:p>
            <a:pPr>
              <a:lnSpc>
                <a:spcPct val="100000"/>
              </a:lnSpc>
              <a:spcBef>
                <a:spcPts val="0"/>
              </a:spcBef>
              <a:buClrTx/>
            </a:pPr>
            <a:r>
              <a:rPr lang="en-US" b="1" dirty="0">
                <a:solidFill>
                  <a:srgbClr val="013657"/>
                </a:solidFill>
              </a:rPr>
              <a:t>In this case, asking the right question is very critical to help to build and understand the results of our predictive model that compares the defaulting group with average customers.</a:t>
            </a:r>
          </a:p>
        </p:txBody>
      </p:sp>
      <p:sp>
        <p:nvSpPr>
          <p:cNvPr id="8" name="Slide Number Placeholder 7">
            <a:extLst>
              <a:ext uri="{FF2B5EF4-FFF2-40B4-BE49-F238E27FC236}">
                <a16:creationId xmlns:a16="http://schemas.microsoft.com/office/drawing/2014/main" id="{09300270-3A36-409B-B73E-AE8F76468067}"/>
              </a:ext>
            </a:extLst>
          </p:cNvPr>
          <p:cNvSpPr>
            <a:spLocks noGrp="1"/>
          </p:cNvSpPr>
          <p:nvPr>
            <p:ph type="sldNum" sz="quarter" idx="18"/>
          </p:nvPr>
        </p:nvSpPr>
        <p:spPr/>
        <p:txBody>
          <a:bodyPr/>
          <a:lstStyle/>
          <a:p>
            <a:fld id="{8699F50C-BE38-4BD0-BA84-9B090E1F2B9B}" type="slidenum">
              <a:rPr lang="en-IN" smtClean="0"/>
              <a:t>11</a:t>
            </a:fld>
            <a:endParaRPr lang="en-IN" dirty="0"/>
          </a:p>
        </p:txBody>
      </p:sp>
      <p:sp>
        <p:nvSpPr>
          <p:cNvPr id="9" name="Title 8">
            <a:extLst>
              <a:ext uri="{FF2B5EF4-FFF2-40B4-BE49-F238E27FC236}">
                <a16:creationId xmlns:a16="http://schemas.microsoft.com/office/drawing/2014/main" id="{8E5369D0-A975-414F-8FE8-3D483F9BA808}"/>
              </a:ext>
            </a:extLst>
          </p:cNvPr>
          <p:cNvSpPr>
            <a:spLocks noGrp="1"/>
          </p:cNvSpPr>
          <p:nvPr>
            <p:ph type="title"/>
          </p:nvPr>
        </p:nvSpPr>
        <p:spPr>
          <a:xfrm>
            <a:off x="518678" y="209029"/>
            <a:ext cx="9849004" cy="781188"/>
          </a:xfrm>
        </p:spPr>
        <p:txBody>
          <a:bodyPr anchor="t">
            <a:normAutofit/>
          </a:bodyPr>
          <a:lstStyle/>
          <a:p>
            <a:r>
              <a:rPr lang="en-ZA" dirty="0">
                <a:solidFill>
                  <a:srgbClr val="929A4A"/>
                </a:solidFill>
              </a:rPr>
              <a:t>Initial Glance of the Data</a:t>
            </a:r>
            <a:endParaRPr lang="en-US" dirty="0"/>
          </a:p>
        </p:txBody>
      </p:sp>
      <p:pic>
        <p:nvPicPr>
          <p:cNvPr id="11" name="Picture 10" descr="A close up of a toy&#10;&#10;Description automatically generated">
            <a:extLst>
              <a:ext uri="{FF2B5EF4-FFF2-40B4-BE49-F238E27FC236}">
                <a16:creationId xmlns:a16="http://schemas.microsoft.com/office/drawing/2014/main" id="{15521046-D331-40E5-9E52-AB5ECA959B4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678271" y="1231900"/>
            <a:ext cx="4394200" cy="4394200"/>
          </a:xfrm>
          <a:prstGeom prst="rect">
            <a:avLst/>
          </a:prstGeom>
        </p:spPr>
      </p:pic>
    </p:spTree>
    <p:extLst>
      <p:ext uri="{BB962C8B-B14F-4D97-AF65-F5344CB8AC3E}">
        <p14:creationId xmlns:p14="http://schemas.microsoft.com/office/powerpoint/2010/main" val="231509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Hexagon 9" descr="Solid dark colored hexagon in the middle of image accent">
            <a:extLst>
              <a:ext uri="{FF2B5EF4-FFF2-40B4-BE49-F238E27FC236}">
                <a16:creationId xmlns:a16="http://schemas.microsoft.com/office/drawing/2014/main" id="{84367257-921F-4C31-9DD7-8B0616248FDF}"/>
              </a:ext>
            </a:extLst>
          </p:cNvPr>
          <p:cNvSpPr/>
          <p:nvPr/>
        </p:nvSpPr>
        <p:spPr>
          <a:xfrm rot="16200000">
            <a:off x="2679702" y="2388914"/>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04DF5D1D-8745-47A8-BBFD-457B04D78729}"/>
              </a:ext>
            </a:extLst>
          </p:cNvPr>
          <p:cNvSpPr txBox="1"/>
          <p:nvPr/>
        </p:nvSpPr>
        <p:spPr>
          <a:xfrm>
            <a:off x="579521" y="1211919"/>
            <a:ext cx="11032958" cy="4678204"/>
          </a:xfrm>
          <a:prstGeom prst="rect">
            <a:avLst/>
          </a:prstGeom>
          <a:noFill/>
        </p:spPr>
        <p:txBody>
          <a:bodyPr wrap="square" rtlCol="0">
            <a:spAutoFit/>
          </a:bodyPr>
          <a:lstStyle/>
          <a:p>
            <a:pPr marL="457200" indent="-457200">
              <a:buFont typeface="Arial" panose="020B0604020202020204" pitchFamily="34" charset="0"/>
              <a:buChar char="•"/>
            </a:pPr>
            <a:endParaRPr lang="en-US" sz="2800" b="1" dirty="0">
              <a:solidFill>
                <a:srgbClr val="231F20"/>
              </a:solidFill>
              <a:latin typeface="Open Sans"/>
            </a:endParaRPr>
          </a:p>
          <a:p>
            <a:pPr marL="457200" indent="-457200">
              <a:buFont typeface="Arial" panose="020B0604020202020204" pitchFamily="34" charset="0"/>
              <a:buChar char="•"/>
            </a:pPr>
            <a:r>
              <a:rPr lang="en-US" sz="2800" b="1" dirty="0">
                <a:solidFill>
                  <a:srgbClr val="013657"/>
                </a:solidFill>
                <a:latin typeface="Open Sans"/>
              </a:rPr>
              <a:t>Define business problem and set goals</a:t>
            </a:r>
          </a:p>
          <a:p>
            <a:pPr marL="457200" indent="-457200">
              <a:buFont typeface="Arial" panose="020B0604020202020204" pitchFamily="34" charset="0"/>
              <a:buChar char="•"/>
            </a:pPr>
            <a:r>
              <a:rPr lang="en-US" sz="2800" b="1" dirty="0">
                <a:solidFill>
                  <a:srgbClr val="013657"/>
                </a:solidFill>
                <a:latin typeface="Open Sans"/>
              </a:rPr>
              <a:t>Data science process framework</a:t>
            </a:r>
          </a:p>
          <a:p>
            <a:pPr marL="457200" indent="-457200">
              <a:buFont typeface="Arial" panose="020B0604020202020204" pitchFamily="34" charset="0"/>
              <a:buChar char="•"/>
            </a:pPr>
            <a:r>
              <a:rPr lang="en-US" sz="2800" b="1" dirty="0">
                <a:solidFill>
                  <a:srgbClr val="013657"/>
                </a:solidFill>
                <a:latin typeface="Open Sans"/>
              </a:rPr>
              <a:t>Descriptions and location of related data sources</a:t>
            </a:r>
          </a:p>
          <a:p>
            <a:pPr marL="457200" indent="-457200">
              <a:buFont typeface="Arial" panose="020B0604020202020204" pitchFamily="34" charset="0"/>
              <a:buChar char="•"/>
            </a:pPr>
            <a:r>
              <a:rPr lang="en-US" sz="2800" b="1" dirty="0">
                <a:solidFill>
                  <a:srgbClr val="013657"/>
                </a:solidFill>
                <a:latin typeface="Open Sans"/>
              </a:rPr>
              <a:t>Explanation of data management for the project</a:t>
            </a:r>
          </a:p>
          <a:p>
            <a:pPr marL="457200" indent="-457200">
              <a:buFont typeface="Arial" panose="020B0604020202020204" pitchFamily="34" charset="0"/>
              <a:buChar char="•"/>
            </a:pPr>
            <a:r>
              <a:rPr lang="en-US" sz="2800" b="1" dirty="0">
                <a:solidFill>
                  <a:srgbClr val="013657"/>
                </a:solidFill>
                <a:latin typeface="Open Sans"/>
              </a:rPr>
              <a:t>Any known issues with the data and plans to address them</a:t>
            </a:r>
          </a:p>
          <a:p>
            <a:pPr marL="457200" indent="-457200">
              <a:buFont typeface="Arial" panose="020B0604020202020204" pitchFamily="34" charset="0"/>
              <a:buChar char="•"/>
            </a:pPr>
            <a:r>
              <a:rPr lang="en-US" sz="2800" b="1" dirty="0">
                <a:solidFill>
                  <a:srgbClr val="013657"/>
                </a:solidFill>
                <a:latin typeface="Open Sans"/>
              </a:rPr>
              <a:t>A flowchart visualizing the detailed plan of attack, annotated with any potential pitfalls identified</a:t>
            </a:r>
          </a:p>
          <a:p>
            <a:pPr marL="457200" indent="-457200">
              <a:buFont typeface="Arial" panose="020B0604020202020204" pitchFamily="34" charset="0"/>
              <a:buChar char="•"/>
            </a:pPr>
            <a:r>
              <a:rPr lang="en-US" sz="2800" b="1" dirty="0">
                <a:solidFill>
                  <a:srgbClr val="013657"/>
                </a:solidFill>
                <a:latin typeface="Open Sans"/>
              </a:rPr>
              <a:t>Proposed solutions to such pitfalls</a:t>
            </a:r>
          </a:p>
          <a:p>
            <a:pPr marL="457200" indent="-457200">
              <a:buFont typeface="Arial" panose="020B0604020202020204" pitchFamily="34" charset="0"/>
              <a:buChar char="•"/>
            </a:pPr>
            <a:r>
              <a:rPr lang="en-US" sz="2800" b="1" dirty="0">
                <a:solidFill>
                  <a:srgbClr val="013657"/>
                </a:solidFill>
                <a:latin typeface="Open Sans"/>
              </a:rPr>
              <a:t>Initial insights gleaned quick glance of the data</a:t>
            </a:r>
          </a:p>
          <a:p>
            <a:r>
              <a:rPr lang="en-US" u="sng" dirty="0"/>
              <a:t> </a:t>
            </a:r>
            <a:endParaRPr lang="en-US" sz="3200" dirty="0">
              <a:solidFill>
                <a:srgbClr val="014067"/>
              </a:solidFill>
            </a:endParaRPr>
          </a:p>
        </p:txBody>
      </p:sp>
      <p:sp>
        <p:nvSpPr>
          <p:cNvPr id="4" name="Title 13">
            <a:extLst>
              <a:ext uri="{FF2B5EF4-FFF2-40B4-BE49-F238E27FC236}">
                <a16:creationId xmlns:a16="http://schemas.microsoft.com/office/drawing/2014/main" id="{A77A40D5-55AB-4918-AD31-D89567D78579}"/>
              </a:ext>
            </a:extLst>
          </p:cNvPr>
          <p:cNvSpPr>
            <a:spLocks noGrp="1"/>
          </p:cNvSpPr>
          <p:nvPr>
            <p:ph type="title"/>
          </p:nvPr>
        </p:nvSpPr>
        <p:spPr>
          <a:xfrm>
            <a:off x="579521" y="438089"/>
            <a:ext cx="3051786" cy="773830"/>
          </a:xfrm>
        </p:spPr>
        <p:txBody>
          <a:bodyPr anchor="t" anchorCtr="0">
            <a:normAutofit/>
          </a:bodyPr>
          <a:lstStyle/>
          <a:p>
            <a:r>
              <a:rPr lang="en-ZA" dirty="0">
                <a:solidFill>
                  <a:srgbClr val="929A4A"/>
                </a:solidFill>
              </a:rPr>
              <a:t>Introduction</a:t>
            </a:r>
            <a:endParaRPr lang="en-IN" b="0" dirty="0">
              <a:solidFill>
                <a:srgbClr val="929A4A"/>
              </a:solidFill>
            </a:endParaRPr>
          </a:p>
        </p:txBody>
      </p:sp>
    </p:spTree>
    <p:extLst>
      <p:ext uri="{BB962C8B-B14F-4D97-AF65-F5344CB8AC3E}">
        <p14:creationId xmlns:p14="http://schemas.microsoft.com/office/powerpoint/2010/main" val="3749941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Hexagon 9" descr="Solid dark colored hexagon in the middle of image accent">
            <a:extLst>
              <a:ext uri="{FF2B5EF4-FFF2-40B4-BE49-F238E27FC236}">
                <a16:creationId xmlns:a16="http://schemas.microsoft.com/office/drawing/2014/main" id="{84367257-921F-4C31-9DD7-8B0616248FDF}"/>
              </a:ext>
            </a:extLst>
          </p:cNvPr>
          <p:cNvSpPr/>
          <p:nvPr/>
        </p:nvSpPr>
        <p:spPr>
          <a:xfrm rot="16200000">
            <a:off x="2679702" y="2388914"/>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04DF5D1D-8745-47A8-BBFD-457B04D78729}"/>
              </a:ext>
            </a:extLst>
          </p:cNvPr>
          <p:cNvSpPr txBox="1"/>
          <p:nvPr/>
        </p:nvSpPr>
        <p:spPr>
          <a:xfrm>
            <a:off x="1044209" y="1318564"/>
            <a:ext cx="7067906" cy="4801314"/>
          </a:xfrm>
          <a:prstGeom prst="rect">
            <a:avLst/>
          </a:prstGeom>
          <a:noFill/>
        </p:spPr>
        <p:txBody>
          <a:bodyPr wrap="square" rtlCol="0">
            <a:spAutoFit/>
          </a:bodyPr>
          <a:lstStyle/>
          <a:p>
            <a:pPr marL="285750" indent="-285750">
              <a:buFont typeface="Arial" panose="020B0604020202020204" pitchFamily="34" charset="0"/>
              <a:buChar char="•"/>
            </a:pPr>
            <a:r>
              <a:rPr lang="en-US" sz="3200" dirty="0">
                <a:solidFill>
                  <a:srgbClr val="013657"/>
                </a:solidFill>
              </a:rPr>
              <a:t>Define Business Problem</a:t>
            </a:r>
          </a:p>
          <a:p>
            <a:pPr marL="285750" indent="-285750">
              <a:buFont typeface="Arial" panose="020B0604020202020204" pitchFamily="34" charset="0"/>
              <a:buChar char="•"/>
            </a:pPr>
            <a:r>
              <a:rPr lang="en-US" sz="3200" dirty="0">
                <a:solidFill>
                  <a:srgbClr val="013657"/>
                </a:solidFill>
              </a:rPr>
              <a:t>Analysis Plan</a:t>
            </a:r>
          </a:p>
          <a:p>
            <a:pPr marL="285750" indent="-285750">
              <a:buFont typeface="Arial" panose="020B0604020202020204" pitchFamily="34" charset="0"/>
              <a:buChar char="•"/>
            </a:pPr>
            <a:r>
              <a:rPr lang="en-US" sz="3200" dirty="0">
                <a:solidFill>
                  <a:srgbClr val="013657"/>
                </a:solidFill>
              </a:rPr>
              <a:t>Data Collection and Data Management</a:t>
            </a:r>
          </a:p>
          <a:p>
            <a:pPr marL="285750" indent="-285750">
              <a:buFont typeface="Arial" panose="020B0604020202020204" pitchFamily="34" charset="0"/>
              <a:buChar char="•"/>
            </a:pPr>
            <a:r>
              <a:rPr lang="en-US" sz="3200" dirty="0">
                <a:solidFill>
                  <a:srgbClr val="013657"/>
                </a:solidFill>
              </a:rPr>
              <a:t>Data Processing and Insights</a:t>
            </a:r>
          </a:p>
          <a:p>
            <a:pPr marL="285750" indent="-285750">
              <a:buFont typeface="Arial" panose="020B0604020202020204" pitchFamily="34" charset="0"/>
              <a:buChar char="•"/>
            </a:pPr>
            <a:r>
              <a:rPr lang="en-US" sz="3200" dirty="0">
                <a:solidFill>
                  <a:srgbClr val="013657"/>
                </a:solidFill>
              </a:rPr>
              <a:t>Build Models </a:t>
            </a:r>
          </a:p>
          <a:p>
            <a:pPr marL="285750" indent="-285750">
              <a:buFont typeface="Arial" panose="020B0604020202020204" pitchFamily="34" charset="0"/>
              <a:buChar char="•"/>
            </a:pPr>
            <a:r>
              <a:rPr lang="en-US" sz="3200" dirty="0">
                <a:solidFill>
                  <a:srgbClr val="013657"/>
                </a:solidFill>
              </a:rPr>
              <a:t>Model Evaluation</a:t>
            </a:r>
          </a:p>
          <a:p>
            <a:pPr marL="285750" indent="-285750">
              <a:buFont typeface="Arial" panose="020B0604020202020204" pitchFamily="34" charset="0"/>
              <a:buChar char="•"/>
            </a:pPr>
            <a:r>
              <a:rPr lang="en-US" sz="3200" dirty="0">
                <a:solidFill>
                  <a:srgbClr val="013657"/>
                </a:solidFill>
              </a:rPr>
              <a:t>Communicate Results of Analysis to Stakeholders</a:t>
            </a:r>
          </a:p>
          <a:p>
            <a:pPr marL="285750" indent="-285750">
              <a:buFont typeface="Arial" panose="020B0604020202020204" pitchFamily="34" charset="0"/>
              <a:buChar char="•"/>
            </a:pPr>
            <a:r>
              <a:rPr lang="en-US" sz="3200" dirty="0">
                <a:solidFill>
                  <a:srgbClr val="013657"/>
                </a:solidFill>
              </a:rPr>
              <a:t>Deploy and Maintain Model</a:t>
            </a:r>
          </a:p>
          <a:p>
            <a:r>
              <a:rPr lang="en-US" u="sng" dirty="0"/>
              <a:t> </a:t>
            </a:r>
            <a:endParaRPr lang="en-US" sz="3200" dirty="0">
              <a:solidFill>
                <a:srgbClr val="014067"/>
              </a:solidFill>
            </a:endParaRPr>
          </a:p>
        </p:txBody>
      </p:sp>
      <p:sp>
        <p:nvSpPr>
          <p:cNvPr id="4" name="Title 13">
            <a:extLst>
              <a:ext uri="{FF2B5EF4-FFF2-40B4-BE49-F238E27FC236}">
                <a16:creationId xmlns:a16="http://schemas.microsoft.com/office/drawing/2014/main" id="{A77A40D5-55AB-4918-AD31-D89567D78579}"/>
              </a:ext>
            </a:extLst>
          </p:cNvPr>
          <p:cNvSpPr>
            <a:spLocks noGrp="1"/>
          </p:cNvSpPr>
          <p:nvPr>
            <p:ph type="title"/>
          </p:nvPr>
        </p:nvSpPr>
        <p:spPr>
          <a:xfrm>
            <a:off x="907394" y="351206"/>
            <a:ext cx="7341535" cy="773830"/>
          </a:xfrm>
        </p:spPr>
        <p:txBody>
          <a:bodyPr anchor="t" anchorCtr="0">
            <a:normAutofit/>
          </a:bodyPr>
          <a:lstStyle/>
          <a:p>
            <a:r>
              <a:rPr lang="en-ZA" dirty="0">
                <a:solidFill>
                  <a:srgbClr val="929A4A"/>
                </a:solidFill>
              </a:rPr>
              <a:t>Data Science Process framework</a:t>
            </a:r>
            <a:endParaRPr lang="en-IN" b="0" dirty="0">
              <a:solidFill>
                <a:srgbClr val="929A4A"/>
              </a:solidFill>
            </a:endParaRPr>
          </a:p>
        </p:txBody>
      </p:sp>
    </p:spTree>
    <p:extLst>
      <p:ext uri="{BB962C8B-B14F-4D97-AF65-F5344CB8AC3E}">
        <p14:creationId xmlns:p14="http://schemas.microsoft.com/office/powerpoint/2010/main" val="3280405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Hexagon 9" descr="Solid dark colored hexagon in the middle of image accent">
            <a:extLst>
              <a:ext uri="{FF2B5EF4-FFF2-40B4-BE49-F238E27FC236}">
                <a16:creationId xmlns:a16="http://schemas.microsoft.com/office/drawing/2014/main" id="{84367257-921F-4C31-9DD7-8B0616248FDF}"/>
              </a:ext>
            </a:extLst>
          </p:cNvPr>
          <p:cNvSpPr/>
          <p:nvPr/>
        </p:nvSpPr>
        <p:spPr>
          <a:xfrm rot="16200000">
            <a:off x="2679702" y="2388914"/>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04DF5D1D-8745-47A8-BBFD-457B04D78729}"/>
              </a:ext>
            </a:extLst>
          </p:cNvPr>
          <p:cNvSpPr txBox="1"/>
          <p:nvPr/>
        </p:nvSpPr>
        <p:spPr>
          <a:xfrm>
            <a:off x="1888278" y="1532741"/>
            <a:ext cx="8415443" cy="4893647"/>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013657"/>
                </a:solidFill>
                <a:latin typeface="Roboto Slab"/>
              </a:rPr>
              <a:t>To understand why Credit One partner’s experience high loans default from clients whose loans were secured through Credit One credit scoring metrics.</a:t>
            </a:r>
          </a:p>
          <a:p>
            <a:endParaRPr lang="en-US" sz="2800" dirty="0">
              <a:solidFill>
                <a:srgbClr val="013657"/>
              </a:solidFill>
              <a:latin typeface="Roboto Slab"/>
            </a:endParaRPr>
          </a:p>
          <a:p>
            <a:pPr marL="457200" indent="-457200">
              <a:buFont typeface="Arial" panose="020B0604020202020204" pitchFamily="34" charset="0"/>
              <a:buChar char="•"/>
            </a:pPr>
            <a:r>
              <a:rPr lang="en-US" sz="2800" dirty="0">
                <a:solidFill>
                  <a:srgbClr val="013657"/>
                </a:solidFill>
                <a:latin typeface="Roboto Slab"/>
              </a:rPr>
              <a:t>To find the best algorithm to predict which customer is likely to default on his/her loan default.</a:t>
            </a:r>
            <a:r>
              <a:rPr lang="en-US" sz="2800" u="sng" dirty="0">
                <a:solidFill>
                  <a:srgbClr val="013657"/>
                </a:solidFill>
              </a:rPr>
              <a:t> </a:t>
            </a:r>
          </a:p>
          <a:p>
            <a:endParaRPr lang="en-US" sz="2800" u="sng" dirty="0">
              <a:solidFill>
                <a:srgbClr val="013657"/>
              </a:solidFill>
            </a:endParaRPr>
          </a:p>
          <a:p>
            <a:pPr marL="457200" indent="-457200">
              <a:buFont typeface="Arial" panose="020B0604020202020204" pitchFamily="34" charset="0"/>
              <a:buChar char="•"/>
            </a:pPr>
            <a:r>
              <a:rPr lang="en-US" sz="2800" dirty="0">
                <a:solidFill>
                  <a:srgbClr val="013657"/>
                </a:solidFill>
                <a:latin typeface="Roboto Slab"/>
              </a:rPr>
              <a:t>To device a better credit scoring metric</a:t>
            </a:r>
          </a:p>
          <a:p>
            <a:endParaRPr lang="en-US" sz="3200" dirty="0">
              <a:solidFill>
                <a:srgbClr val="014067"/>
              </a:solidFill>
            </a:endParaRPr>
          </a:p>
        </p:txBody>
      </p:sp>
      <p:sp>
        <p:nvSpPr>
          <p:cNvPr id="12" name="Title 13">
            <a:extLst>
              <a:ext uri="{FF2B5EF4-FFF2-40B4-BE49-F238E27FC236}">
                <a16:creationId xmlns:a16="http://schemas.microsoft.com/office/drawing/2014/main" id="{A27C30A5-382C-4F65-AC33-7D5FD4971650}"/>
              </a:ext>
            </a:extLst>
          </p:cNvPr>
          <p:cNvSpPr>
            <a:spLocks noGrp="1"/>
          </p:cNvSpPr>
          <p:nvPr>
            <p:ph type="title"/>
          </p:nvPr>
        </p:nvSpPr>
        <p:spPr>
          <a:xfrm>
            <a:off x="1152760" y="608166"/>
            <a:ext cx="9687692" cy="773830"/>
          </a:xfrm>
        </p:spPr>
        <p:txBody>
          <a:bodyPr anchor="t" anchorCtr="0">
            <a:normAutofit/>
          </a:bodyPr>
          <a:lstStyle/>
          <a:p>
            <a:r>
              <a:rPr lang="en-ZA" dirty="0">
                <a:solidFill>
                  <a:srgbClr val="929A4A"/>
                </a:solidFill>
              </a:rPr>
              <a:t>Defining Business Problems &amp; Project Gaols</a:t>
            </a:r>
            <a:endParaRPr lang="en-IN" b="0" dirty="0">
              <a:solidFill>
                <a:srgbClr val="929A4A"/>
              </a:solidFill>
            </a:endParaRPr>
          </a:p>
        </p:txBody>
      </p:sp>
    </p:spTree>
    <p:extLst>
      <p:ext uri="{BB962C8B-B14F-4D97-AF65-F5344CB8AC3E}">
        <p14:creationId xmlns:p14="http://schemas.microsoft.com/office/powerpoint/2010/main" val="4292661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4294967295"/>
          </p:nvPr>
        </p:nvSpPr>
        <p:spPr>
          <a:xfrm>
            <a:off x="11452225" y="6356350"/>
            <a:ext cx="739775" cy="365125"/>
          </a:xfrm>
        </p:spPr>
        <p:txBody>
          <a:bodyPr/>
          <a:lstStyle>
            <a:lvl1pPr algn="r">
              <a:defRPr sz="1200">
                <a:solidFill>
                  <a:schemeClr val="tx1">
                    <a:lumMod val="50000"/>
                    <a:lumOff val="50000"/>
                  </a:schemeClr>
                </a:solidFill>
              </a:defRPr>
            </a:lvl1pPr>
          </a:lstStyle>
          <a:p>
            <a:fld id="{8699F50C-BE38-4BD0-BA84-9B090E1F2B9B}" type="slidenum">
              <a:rPr lang="en-IN" smtClean="0"/>
              <a:pPr/>
              <a:t>5</a:t>
            </a:fld>
            <a:endParaRPr lang="en-IN" dirty="0"/>
          </a:p>
        </p:txBody>
      </p:sp>
      <p:sp>
        <p:nvSpPr>
          <p:cNvPr id="11" name="Flowchart: Magnetic Disk 10">
            <a:extLst>
              <a:ext uri="{FF2B5EF4-FFF2-40B4-BE49-F238E27FC236}">
                <a16:creationId xmlns:a16="http://schemas.microsoft.com/office/drawing/2014/main" id="{1589CB57-4DD9-4F87-A883-5725CF947B54}"/>
              </a:ext>
            </a:extLst>
          </p:cNvPr>
          <p:cNvSpPr/>
          <p:nvPr/>
        </p:nvSpPr>
        <p:spPr>
          <a:xfrm>
            <a:off x="4259093" y="2173319"/>
            <a:ext cx="1322112" cy="1610167"/>
          </a:xfrm>
          <a:prstGeom prst="flowChartMagneticDisk">
            <a:avLst/>
          </a:prstGeom>
          <a:solidFill>
            <a:schemeClr val="accent6">
              <a:lumMod val="60000"/>
              <a:lumOff val="40000"/>
            </a:schemeClr>
          </a:solidFill>
          <a:ln w="381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 Processing</a:t>
            </a:r>
          </a:p>
          <a:p>
            <a:pPr algn="ctr"/>
            <a:r>
              <a:rPr lang="en-US" sz="1200" b="1" dirty="0"/>
              <a:t>Data Management</a:t>
            </a:r>
          </a:p>
        </p:txBody>
      </p:sp>
      <p:sp>
        <p:nvSpPr>
          <p:cNvPr id="9" name="Action Button: Video 8">
            <a:hlinkClick r:id="" action="ppaction://noaction" highlightClick="1"/>
            <a:extLst>
              <a:ext uri="{FF2B5EF4-FFF2-40B4-BE49-F238E27FC236}">
                <a16:creationId xmlns:a16="http://schemas.microsoft.com/office/drawing/2014/main" id="{2A59F9E7-5F1B-4999-8F60-E7BDB11B9EA9}"/>
              </a:ext>
            </a:extLst>
          </p:cNvPr>
          <p:cNvSpPr/>
          <p:nvPr/>
        </p:nvSpPr>
        <p:spPr>
          <a:xfrm>
            <a:off x="6588246" y="4051424"/>
            <a:ext cx="1640782" cy="1112471"/>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 Product</a:t>
            </a:r>
          </a:p>
        </p:txBody>
      </p:sp>
      <p:sp>
        <p:nvSpPr>
          <p:cNvPr id="10" name="Scroll: Vertical 9">
            <a:extLst>
              <a:ext uri="{FF2B5EF4-FFF2-40B4-BE49-F238E27FC236}">
                <a16:creationId xmlns:a16="http://schemas.microsoft.com/office/drawing/2014/main" id="{D83BACD7-CDD8-4B65-98D7-2F4117CCAB61}"/>
              </a:ext>
            </a:extLst>
          </p:cNvPr>
          <p:cNvSpPr/>
          <p:nvPr/>
        </p:nvSpPr>
        <p:spPr>
          <a:xfrm>
            <a:off x="9525562" y="3640348"/>
            <a:ext cx="2717618" cy="2924064"/>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lowchart: Alternate Process 21">
            <a:extLst>
              <a:ext uri="{FF2B5EF4-FFF2-40B4-BE49-F238E27FC236}">
                <a16:creationId xmlns:a16="http://schemas.microsoft.com/office/drawing/2014/main" id="{69EF8D03-DC5E-4343-9D25-D62817CC2D49}"/>
              </a:ext>
            </a:extLst>
          </p:cNvPr>
          <p:cNvSpPr/>
          <p:nvPr/>
        </p:nvSpPr>
        <p:spPr>
          <a:xfrm>
            <a:off x="9986627" y="5534083"/>
            <a:ext cx="1835485" cy="818885"/>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accent5"/>
                </a:solidFill>
              </a:rPr>
              <a:t>Model Performance Evaluation</a:t>
            </a:r>
            <a:endParaRPr lang="en-US" dirty="0">
              <a:solidFill>
                <a:schemeClr val="accent5"/>
              </a:solidFill>
            </a:endParaRPr>
          </a:p>
        </p:txBody>
      </p:sp>
      <p:sp>
        <p:nvSpPr>
          <p:cNvPr id="23" name="Flowchart: Alternate Process 22">
            <a:extLst>
              <a:ext uri="{FF2B5EF4-FFF2-40B4-BE49-F238E27FC236}">
                <a16:creationId xmlns:a16="http://schemas.microsoft.com/office/drawing/2014/main" id="{2BBE32D8-FCCB-405C-A660-79DE490F0FAB}"/>
              </a:ext>
            </a:extLst>
          </p:cNvPr>
          <p:cNvSpPr/>
          <p:nvPr/>
        </p:nvSpPr>
        <p:spPr>
          <a:xfrm>
            <a:off x="9986627" y="4220476"/>
            <a:ext cx="1835486" cy="1081724"/>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5"/>
                </a:solidFill>
              </a:rPr>
              <a:t>Build Models</a:t>
            </a:r>
          </a:p>
        </p:txBody>
      </p:sp>
      <p:cxnSp>
        <p:nvCxnSpPr>
          <p:cNvPr id="24" name="Connector: Elbow 23">
            <a:extLst>
              <a:ext uri="{FF2B5EF4-FFF2-40B4-BE49-F238E27FC236}">
                <a16:creationId xmlns:a16="http://schemas.microsoft.com/office/drawing/2014/main" id="{6AC29FFD-5561-4657-92F3-C5E806912234}"/>
              </a:ext>
            </a:extLst>
          </p:cNvPr>
          <p:cNvCxnSpPr>
            <a:cxnSpLocks/>
          </p:cNvCxnSpPr>
          <p:nvPr/>
        </p:nvCxnSpPr>
        <p:spPr>
          <a:xfrm flipV="1">
            <a:off x="5561298" y="3307109"/>
            <a:ext cx="1459252" cy="1"/>
          </a:xfrm>
          <a:prstGeom prst="bentConnector3">
            <a:avLst>
              <a:gd name="adj1" fmla="val 50000"/>
            </a:avLst>
          </a:prstGeom>
          <a:ln w="28575">
            <a:tailEnd type="triangle"/>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2272542A-5E94-4CCA-BBE9-A8CA5C331AB2}"/>
              </a:ext>
            </a:extLst>
          </p:cNvPr>
          <p:cNvCxnSpPr>
            <a:cxnSpLocks/>
          </p:cNvCxnSpPr>
          <p:nvPr/>
        </p:nvCxnSpPr>
        <p:spPr>
          <a:xfrm flipV="1">
            <a:off x="1729062" y="3358862"/>
            <a:ext cx="2541405" cy="1793477"/>
          </a:xfrm>
          <a:prstGeom prst="bentConnector3">
            <a:avLst>
              <a:gd name="adj1" fmla="val 291"/>
            </a:avLst>
          </a:prstGeom>
          <a:ln w="28575">
            <a:tailEnd type="triangle"/>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6" name="Arrow: Right 45">
            <a:extLst>
              <a:ext uri="{FF2B5EF4-FFF2-40B4-BE49-F238E27FC236}">
                <a16:creationId xmlns:a16="http://schemas.microsoft.com/office/drawing/2014/main" id="{0C36FED4-2BED-492B-B3BB-43B150D3F6B6}"/>
              </a:ext>
            </a:extLst>
          </p:cNvPr>
          <p:cNvSpPr/>
          <p:nvPr/>
        </p:nvSpPr>
        <p:spPr>
          <a:xfrm>
            <a:off x="2517635" y="5707990"/>
            <a:ext cx="1482334" cy="767892"/>
          </a:xfrm>
          <a:prstGeom prst="rightArrow">
            <a:avLst/>
          </a:prstGeom>
          <a:solidFill>
            <a:schemeClr val="accent1">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3" name="Connector: Elbow 62">
            <a:extLst>
              <a:ext uri="{FF2B5EF4-FFF2-40B4-BE49-F238E27FC236}">
                <a16:creationId xmlns:a16="http://schemas.microsoft.com/office/drawing/2014/main" id="{232AAA6B-FAA8-464A-A75C-70582654BCCB}"/>
              </a:ext>
            </a:extLst>
          </p:cNvPr>
          <p:cNvCxnSpPr>
            <a:cxnSpLocks/>
          </p:cNvCxnSpPr>
          <p:nvPr/>
        </p:nvCxnSpPr>
        <p:spPr>
          <a:xfrm>
            <a:off x="8429944" y="3002096"/>
            <a:ext cx="1873603" cy="638252"/>
          </a:xfrm>
          <a:prstGeom prst="bentConnector2">
            <a:avLst/>
          </a:prstGeom>
          <a:ln w="28575">
            <a:tailEnd type="triangle"/>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8" name="Flowchart: Magnetic Disk 27">
            <a:extLst>
              <a:ext uri="{FF2B5EF4-FFF2-40B4-BE49-F238E27FC236}">
                <a16:creationId xmlns:a16="http://schemas.microsoft.com/office/drawing/2014/main" id="{D4F5FDF0-D5B8-4C80-89F1-8731D1597342}"/>
              </a:ext>
            </a:extLst>
          </p:cNvPr>
          <p:cNvSpPr/>
          <p:nvPr/>
        </p:nvSpPr>
        <p:spPr>
          <a:xfrm>
            <a:off x="168939" y="5152339"/>
            <a:ext cx="2312204" cy="1610167"/>
          </a:xfrm>
          <a:prstGeom prst="flowChartMagneticDisk">
            <a:avLst/>
          </a:prstGeom>
          <a:ln w="381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Stakeholders’</a:t>
            </a:r>
          </a:p>
          <a:p>
            <a:pPr algn="ctr"/>
            <a:r>
              <a:rPr lang="en-US" b="1" dirty="0"/>
              <a:t> Real World </a:t>
            </a:r>
          </a:p>
          <a:p>
            <a:pPr algn="ctr"/>
            <a:r>
              <a:rPr lang="en-US" b="1" dirty="0"/>
              <a:t>Business Problems</a:t>
            </a:r>
            <a:endParaRPr lang="en-US" dirty="0"/>
          </a:p>
        </p:txBody>
      </p:sp>
      <p:sp>
        <p:nvSpPr>
          <p:cNvPr id="26" name="Title 13">
            <a:extLst>
              <a:ext uri="{FF2B5EF4-FFF2-40B4-BE49-F238E27FC236}">
                <a16:creationId xmlns:a16="http://schemas.microsoft.com/office/drawing/2014/main" id="{38C8020D-12ED-48E8-B15A-F894C6B3CB12}"/>
              </a:ext>
            </a:extLst>
          </p:cNvPr>
          <p:cNvSpPr>
            <a:spLocks noGrp="1"/>
          </p:cNvSpPr>
          <p:nvPr>
            <p:ph type="title"/>
          </p:nvPr>
        </p:nvSpPr>
        <p:spPr>
          <a:xfrm>
            <a:off x="668392" y="235442"/>
            <a:ext cx="7255690" cy="630237"/>
          </a:xfrm>
        </p:spPr>
        <p:txBody>
          <a:bodyPr anchor="t" anchorCtr="0">
            <a:normAutofit fontScale="90000"/>
          </a:bodyPr>
          <a:lstStyle/>
          <a:p>
            <a:r>
              <a:rPr lang="en-ZA" dirty="0">
                <a:solidFill>
                  <a:srgbClr val="929A4A"/>
                </a:solidFill>
              </a:rPr>
              <a:t>Data Science Process Framework</a:t>
            </a:r>
            <a:endParaRPr lang="en-IN" b="0" dirty="0">
              <a:solidFill>
                <a:srgbClr val="929A4A"/>
              </a:solidFill>
            </a:endParaRPr>
          </a:p>
        </p:txBody>
      </p:sp>
      <p:sp>
        <p:nvSpPr>
          <p:cNvPr id="31" name="Flowchart: Magnetic Disk 30">
            <a:extLst>
              <a:ext uri="{FF2B5EF4-FFF2-40B4-BE49-F238E27FC236}">
                <a16:creationId xmlns:a16="http://schemas.microsoft.com/office/drawing/2014/main" id="{BAE9D406-5D39-4B6E-B58A-D1DDFF441008}"/>
              </a:ext>
            </a:extLst>
          </p:cNvPr>
          <p:cNvSpPr/>
          <p:nvPr/>
        </p:nvSpPr>
        <p:spPr>
          <a:xfrm>
            <a:off x="9646357" y="505031"/>
            <a:ext cx="1805868" cy="1824383"/>
          </a:xfrm>
          <a:prstGeom prst="flowChartMagneticDisk">
            <a:avLst/>
          </a:prstGeom>
          <a:solidFill>
            <a:schemeClr val="accent6">
              <a:lumMod val="60000"/>
              <a:lumOff val="40000"/>
            </a:schemeClr>
          </a:solidFill>
          <a:ln w="381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a:p>
            <a:pPr algn="ctr"/>
            <a:r>
              <a:rPr lang="en-US" b="1" dirty="0"/>
              <a:t>Data Exploration</a:t>
            </a:r>
          </a:p>
          <a:p>
            <a:pPr algn="ctr"/>
            <a:r>
              <a:rPr lang="en-US" b="1" dirty="0"/>
              <a:t>Insights</a:t>
            </a:r>
          </a:p>
          <a:p>
            <a:pPr algn="ctr"/>
            <a:r>
              <a:rPr lang="en-US" b="1" dirty="0"/>
              <a:t>Visualization</a:t>
            </a:r>
          </a:p>
          <a:p>
            <a:pPr algn="ctr"/>
            <a:endParaRPr lang="en-US" sz="1200" b="1" dirty="0"/>
          </a:p>
        </p:txBody>
      </p:sp>
      <p:sp>
        <p:nvSpPr>
          <p:cNvPr id="32" name="Flowchart: Magnetic Disk 31">
            <a:extLst>
              <a:ext uri="{FF2B5EF4-FFF2-40B4-BE49-F238E27FC236}">
                <a16:creationId xmlns:a16="http://schemas.microsoft.com/office/drawing/2014/main" id="{BA058A6F-77B1-406F-AC24-85936EEA6D54}"/>
              </a:ext>
            </a:extLst>
          </p:cNvPr>
          <p:cNvSpPr/>
          <p:nvPr/>
        </p:nvSpPr>
        <p:spPr>
          <a:xfrm>
            <a:off x="168939" y="2398273"/>
            <a:ext cx="1473879" cy="1610167"/>
          </a:xfrm>
          <a:prstGeom prst="flowChartMagneticDisk">
            <a:avLst/>
          </a:prstGeom>
          <a:solidFill>
            <a:schemeClr val="accent6">
              <a:lumMod val="60000"/>
              <a:lumOff val="40000"/>
            </a:schemeClr>
          </a:solidFill>
          <a:ln w="381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Raw Data Collection</a:t>
            </a:r>
          </a:p>
          <a:p>
            <a:pPr algn="ctr"/>
            <a:endParaRPr lang="en-US" sz="1200" b="1" dirty="0"/>
          </a:p>
        </p:txBody>
      </p:sp>
      <p:sp>
        <p:nvSpPr>
          <p:cNvPr id="34" name="Flowchart: Magnetic Disk 33">
            <a:extLst>
              <a:ext uri="{FF2B5EF4-FFF2-40B4-BE49-F238E27FC236}">
                <a16:creationId xmlns:a16="http://schemas.microsoft.com/office/drawing/2014/main" id="{4EE3028D-347B-48DF-BF12-A6CDA7AD6EF7}"/>
              </a:ext>
            </a:extLst>
          </p:cNvPr>
          <p:cNvSpPr/>
          <p:nvPr/>
        </p:nvSpPr>
        <p:spPr>
          <a:xfrm>
            <a:off x="7039162" y="2173757"/>
            <a:ext cx="1322112" cy="1610167"/>
          </a:xfrm>
          <a:prstGeom prst="flowChartMagneticDisk">
            <a:avLst/>
          </a:prstGeom>
          <a:solidFill>
            <a:schemeClr val="accent6">
              <a:lumMod val="60000"/>
              <a:lumOff val="40000"/>
            </a:schemeClr>
          </a:solidFill>
          <a:ln w="381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Clean Data Sets</a:t>
            </a:r>
          </a:p>
        </p:txBody>
      </p:sp>
      <p:cxnSp>
        <p:nvCxnSpPr>
          <p:cNvPr id="36" name="Connector: Elbow 35">
            <a:extLst>
              <a:ext uri="{FF2B5EF4-FFF2-40B4-BE49-F238E27FC236}">
                <a16:creationId xmlns:a16="http://schemas.microsoft.com/office/drawing/2014/main" id="{3CFBB7E1-0C81-4FA3-B889-B69ED34C7D75}"/>
              </a:ext>
            </a:extLst>
          </p:cNvPr>
          <p:cNvCxnSpPr>
            <a:cxnSpLocks/>
            <a:stCxn id="32" idx="1"/>
          </p:cNvCxnSpPr>
          <p:nvPr/>
        </p:nvCxnSpPr>
        <p:spPr>
          <a:xfrm rot="5400000" flipH="1" flipV="1">
            <a:off x="4745440" y="-2473528"/>
            <a:ext cx="1032241" cy="8711363"/>
          </a:xfrm>
          <a:prstGeom prst="bentConnector2">
            <a:avLst/>
          </a:prstGeom>
          <a:ln w="28575">
            <a:tailEnd type="triangle"/>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845148F1-54F1-48BE-B514-3F2AB6F76D32}"/>
              </a:ext>
            </a:extLst>
          </p:cNvPr>
          <p:cNvCxnSpPr>
            <a:cxnSpLocks/>
          </p:cNvCxnSpPr>
          <p:nvPr/>
        </p:nvCxnSpPr>
        <p:spPr>
          <a:xfrm rot="16200000" flipH="1">
            <a:off x="10636836" y="2563308"/>
            <a:ext cx="1276504" cy="877576"/>
          </a:xfrm>
          <a:prstGeom prst="bentConnector3">
            <a:avLst>
              <a:gd name="adj1" fmla="val 50000"/>
            </a:avLst>
          </a:prstGeom>
          <a:ln w="28575">
            <a:tailEnd type="triangle"/>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A0E147EF-0C38-4AB0-937E-43B24682CF04}"/>
              </a:ext>
            </a:extLst>
          </p:cNvPr>
          <p:cNvCxnSpPr>
            <a:cxnSpLocks/>
            <a:endCxn id="32" idx="3"/>
          </p:cNvCxnSpPr>
          <p:nvPr/>
        </p:nvCxnSpPr>
        <p:spPr>
          <a:xfrm rot="5400000" flipH="1" flipV="1">
            <a:off x="299165" y="4545626"/>
            <a:ext cx="1143899" cy="69529"/>
          </a:xfrm>
          <a:prstGeom prst="bentConnector3">
            <a:avLst>
              <a:gd name="adj1" fmla="val 50000"/>
            </a:avLst>
          </a:prstGeom>
          <a:ln w="28575">
            <a:tailEnd type="triangle"/>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08B427A6-4BA0-4FAE-BDC6-49C2420B3F73}"/>
              </a:ext>
            </a:extLst>
          </p:cNvPr>
          <p:cNvCxnSpPr>
            <a:cxnSpLocks/>
          </p:cNvCxnSpPr>
          <p:nvPr/>
        </p:nvCxnSpPr>
        <p:spPr>
          <a:xfrm flipV="1">
            <a:off x="7924082" y="1717966"/>
            <a:ext cx="1693159" cy="455353"/>
          </a:xfrm>
          <a:prstGeom prst="bentConnector3">
            <a:avLst>
              <a:gd name="adj1" fmla="val -453"/>
            </a:avLst>
          </a:prstGeom>
          <a:ln w="28575">
            <a:tailEnd type="triangle"/>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86" name="Action Button: Video 85">
            <a:hlinkClick r:id="" action="ppaction://noaction" highlightClick="1"/>
            <a:extLst>
              <a:ext uri="{FF2B5EF4-FFF2-40B4-BE49-F238E27FC236}">
                <a16:creationId xmlns:a16="http://schemas.microsoft.com/office/drawing/2014/main" id="{9D1310FE-7822-4495-9633-4FF0753EBBDB}"/>
              </a:ext>
            </a:extLst>
          </p:cNvPr>
          <p:cNvSpPr/>
          <p:nvPr/>
        </p:nvSpPr>
        <p:spPr>
          <a:xfrm>
            <a:off x="3999968" y="4052136"/>
            <a:ext cx="2096031" cy="1112471"/>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Communicate </a:t>
            </a:r>
          </a:p>
          <a:p>
            <a:pPr algn="ctr"/>
            <a:r>
              <a:rPr lang="en-US" b="1" dirty="0"/>
              <a:t>Results</a:t>
            </a:r>
          </a:p>
          <a:p>
            <a:pPr algn="ctr"/>
            <a:r>
              <a:rPr lang="en-US" b="1" dirty="0"/>
              <a:t>Visualization Report</a:t>
            </a:r>
          </a:p>
        </p:txBody>
      </p:sp>
      <p:sp>
        <p:nvSpPr>
          <p:cNvPr id="87" name="Action Button: Video 86">
            <a:hlinkClick r:id="" action="ppaction://noaction" highlightClick="1"/>
            <a:extLst>
              <a:ext uri="{FF2B5EF4-FFF2-40B4-BE49-F238E27FC236}">
                <a16:creationId xmlns:a16="http://schemas.microsoft.com/office/drawing/2014/main" id="{F6F14C51-3136-4625-B562-B2FF3A65D575}"/>
              </a:ext>
            </a:extLst>
          </p:cNvPr>
          <p:cNvSpPr/>
          <p:nvPr/>
        </p:nvSpPr>
        <p:spPr>
          <a:xfrm>
            <a:off x="4029003" y="5513459"/>
            <a:ext cx="1486818" cy="1199941"/>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Make Business</a:t>
            </a:r>
          </a:p>
          <a:p>
            <a:pPr algn="ctr"/>
            <a:r>
              <a:rPr lang="en-US" b="1" dirty="0"/>
              <a:t>Decision</a:t>
            </a:r>
          </a:p>
        </p:txBody>
      </p:sp>
      <p:cxnSp>
        <p:nvCxnSpPr>
          <p:cNvPr id="88" name="Connector: Elbow 87">
            <a:extLst>
              <a:ext uri="{FF2B5EF4-FFF2-40B4-BE49-F238E27FC236}">
                <a16:creationId xmlns:a16="http://schemas.microsoft.com/office/drawing/2014/main" id="{73C2489C-EED7-498C-87F4-FC588030630C}"/>
              </a:ext>
            </a:extLst>
          </p:cNvPr>
          <p:cNvCxnSpPr>
            <a:cxnSpLocks/>
          </p:cNvCxnSpPr>
          <p:nvPr/>
        </p:nvCxnSpPr>
        <p:spPr>
          <a:xfrm rot="10800000" flipV="1">
            <a:off x="2184262" y="4522153"/>
            <a:ext cx="1729463" cy="720496"/>
          </a:xfrm>
          <a:prstGeom prst="bentConnector3">
            <a:avLst>
              <a:gd name="adj1" fmla="val 100089"/>
            </a:avLst>
          </a:prstGeom>
          <a:ln w="28575">
            <a:tailEnd type="triangle"/>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89" name="Connector: Elbow 88">
            <a:extLst>
              <a:ext uri="{FF2B5EF4-FFF2-40B4-BE49-F238E27FC236}">
                <a16:creationId xmlns:a16="http://schemas.microsoft.com/office/drawing/2014/main" id="{8DCF71E2-2D0E-4E84-A753-C5046D0244C8}"/>
              </a:ext>
            </a:extLst>
          </p:cNvPr>
          <p:cNvCxnSpPr>
            <a:cxnSpLocks/>
          </p:cNvCxnSpPr>
          <p:nvPr/>
        </p:nvCxnSpPr>
        <p:spPr>
          <a:xfrm rot="10800000">
            <a:off x="8269089" y="4518438"/>
            <a:ext cx="1417329" cy="325120"/>
          </a:xfrm>
          <a:prstGeom prst="bentConnector3">
            <a:avLst>
              <a:gd name="adj1" fmla="val 50000"/>
            </a:avLst>
          </a:prstGeom>
          <a:ln w="28575">
            <a:tailEnd type="triangle"/>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5" name="Connector: Elbow 104">
            <a:extLst>
              <a:ext uri="{FF2B5EF4-FFF2-40B4-BE49-F238E27FC236}">
                <a16:creationId xmlns:a16="http://schemas.microsoft.com/office/drawing/2014/main" id="{281BB51E-3EC0-4E1D-9553-792F2A5A1F7F}"/>
              </a:ext>
            </a:extLst>
          </p:cNvPr>
          <p:cNvCxnSpPr>
            <a:cxnSpLocks/>
          </p:cNvCxnSpPr>
          <p:nvPr/>
        </p:nvCxnSpPr>
        <p:spPr>
          <a:xfrm rot="10800000">
            <a:off x="6085737" y="4531174"/>
            <a:ext cx="512772" cy="312383"/>
          </a:xfrm>
          <a:prstGeom prst="bentConnector3">
            <a:avLst>
              <a:gd name="adj1" fmla="val 50000"/>
            </a:avLst>
          </a:prstGeom>
          <a:ln w="28575">
            <a:tailEnd type="triangle"/>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159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down)">
                                      <p:cBhvr>
                                        <p:cTn id="16" dur="500"/>
                                        <p:tgtEl>
                                          <p:spTgt spid="22"/>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down)">
                                      <p:cBhvr>
                                        <p:cTn id="19" dur="500"/>
                                        <p:tgtEl>
                                          <p:spTgt spid="23"/>
                                        </p:tgtEl>
                                      </p:cBhvr>
                                    </p:animEffect>
                                  </p:childTnLst>
                                </p:cTn>
                              </p:par>
                              <p:par>
                                <p:cTn id="20" presetID="22" presetClass="entr" presetSubtype="4"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down)">
                                      <p:cBhvr>
                                        <p:cTn id="22" dur="500"/>
                                        <p:tgtEl>
                                          <p:spTgt spid="24"/>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down)">
                                      <p:cBhvr>
                                        <p:cTn id="25" dur="500"/>
                                        <p:tgtEl>
                                          <p:spTgt spid="28"/>
                                        </p:tgtEl>
                                      </p:cBhvr>
                                    </p:animEffect>
                                  </p:childTnLst>
                                </p:cTn>
                              </p:par>
                              <p:par>
                                <p:cTn id="26" presetID="22" presetClass="entr" presetSubtype="4"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down)">
                                      <p:cBhvr>
                                        <p:cTn id="28" dur="500"/>
                                        <p:tgtEl>
                                          <p:spTgt spid="30"/>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wipe(down)">
                                      <p:cBhvr>
                                        <p:cTn id="31" dur="500"/>
                                        <p:tgtEl>
                                          <p:spTgt spid="46"/>
                                        </p:tgtEl>
                                      </p:cBhvr>
                                    </p:animEffect>
                                  </p:childTnLst>
                                </p:cTn>
                              </p:par>
                              <p:par>
                                <p:cTn id="32" presetID="22" presetClass="entr" presetSubtype="4" fill="hold" nodeType="with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wipe(down)">
                                      <p:cBhvr>
                                        <p:cTn id="34" dur="500"/>
                                        <p:tgtEl>
                                          <p:spTgt spid="63"/>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down)">
                                      <p:cBhvr>
                                        <p:cTn id="37" dur="500"/>
                                        <p:tgtEl>
                                          <p:spTgt spid="31"/>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wipe(down)">
                                      <p:cBhvr>
                                        <p:cTn id="40" dur="500"/>
                                        <p:tgtEl>
                                          <p:spTgt spid="32"/>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wipe(down)">
                                      <p:cBhvr>
                                        <p:cTn id="43" dur="500"/>
                                        <p:tgtEl>
                                          <p:spTgt spid="34"/>
                                        </p:tgtEl>
                                      </p:cBhvr>
                                    </p:animEffect>
                                  </p:childTnLst>
                                </p:cTn>
                              </p:par>
                              <p:par>
                                <p:cTn id="44" presetID="22" presetClass="entr" presetSubtype="4" fill="hold" nodeType="with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wipe(down)">
                                      <p:cBhvr>
                                        <p:cTn id="46" dur="500"/>
                                        <p:tgtEl>
                                          <p:spTgt spid="36"/>
                                        </p:tgtEl>
                                      </p:cBhvr>
                                    </p:animEffect>
                                  </p:childTnLst>
                                </p:cTn>
                              </p:par>
                              <p:par>
                                <p:cTn id="47" presetID="22" presetClass="entr" presetSubtype="4" fill="hold" nodeType="withEffect">
                                  <p:stCondLst>
                                    <p:cond delay="0"/>
                                  </p:stCondLst>
                                  <p:childTnLst>
                                    <p:set>
                                      <p:cBhvr>
                                        <p:cTn id="48" dur="1" fill="hold">
                                          <p:stCondLst>
                                            <p:cond delay="0"/>
                                          </p:stCondLst>
                                        </p:cTn>
                                        <p:tgtEl>
                                          <p:spTgt spid="49"/>
                                        </p:tgtEl>
                                        <p:attrNameLst>
                                          <p:attrName>style.visibility</p:attrName>
                                        </p:attrNameLst>
                                      </p:cBhvr>
                                      <p:to>
                                        <p:strVal val="visible"/>
                                      </p:to>
                                    </p:set>
                                    <p:animEffect transition="in" filter="wipe(down)">
                                      <p:cBhvr>
                                        <p:cTn id="49" dur="500"/>
                                        <p:tgtEl>
                                          <p:spTgt spid="49"/>
                                        </p:tgtEl>
                                      </p:cBhvr>
                                    </p:animEffect>
                                  </p:childTnLst>
                                </p:cTn>
                              </p:par>
                              <p:par>
                                <p:cTn id="50" presetID="22" presetClass="entr" presetSubtype="4" fill="hold" nodeType="with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wipe(down)">
                                      <p:cBhvr>
                                        <p:cTn id="52" dur="500"/>
                                        <p:tgtEl>
                                          <p:spTgt spid="61"/>
                                        </p:tgtEl>
                                      </p:cBhvr>
                                    </p:animEffect>
                                  </p:childTnLst>
                                </p:cTn>
                              </p:par>
                              <p:par>
                                <p:cTn id="53" presetID="22" presetClass="entr" presetSubtype="4" fill="hold" nodeType="withEffect">
                                  <p:stCondLst>
                                    <p:cond delay="0"/>
                                  </p:stCondLst>
                                  <p:childTnLst>
                                    <p:set>
                                      <p:cBhvr>
                                        <p:cTn id="54" dur="1" fill="hold">
                                          <p:stCondLst>
                                            <p:cond delay="0"/>
                                          </p:stCondLst>
                                        </p:cTn>
                                        <p:tgtEl>
                                          <p:spTgt spid="84"/>
                                        </p:tgtEl>
                                        <p:attrNameLst>
                                          <p:attrName>style.visibility</p:attrName>
                                        </p:attrNameLst>
                                      </p:cBhvr>
                                      <p:to>
                                        <p:strVal val="visible"/>
                                      </p:to>
                                    </p:set>
                                    <p:animEffect transition="in" filter="wipe(down)">
                                      <p:cBhvr>
                                        <p:cTn id="55" dur="500"/>
                                        <p:tgtEl>
                                          <p:spTgt spid="84"/>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86"/>
                                        </p:tgtEl>
                                        <p:attrNameLst>
                                          <p:attrName>style.visibility</p:attrName>
                                        </p:attrNameLst>
                                      </p:cBhvr>
                                      <p:to>
                                        <p:strVal val="visible"/>
                                      </p:to>
                                    </p:set>
                                    <p:animEffect transition="in" filter="wipe(down)">
                                      <p:cBhvr>
                                        <p:cTn id="58" dur="500"/>
                                        <p:tgtEl>
                                          <p:spTgt spid="86"/>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87"/>
                                        </p:tgtEl>
                                        <p:attrNameLst>
                                          <p:attrName>style.visibility</p:attrName>
                                        </p:attrNameLst>
                                      </p:cBhvr>
                                      <p:to>
                                        <p:strVal val="visible"/>
                                      </p:to>
                                    </p:set>
                                    <p:animEffect transition="in" filter="wipe(down)">
                                      <p:cBhvr>
                                        <p:cTn id="61" dur="500"/>
                                        <p:tgtEl>
                                          <p:spTgt spid="87"/>
                                        </p:tgtEl>
                                      </p:cBhvr>
                                    </p:animEffect>
                                  </p:childTnLst>
                                </p:cTn>
                              </p:par>
                              <p:par>
                                <p:cTn id="62" presetID="22" presetClass="entr" presetSubtype="4" fill="hold" nodeType="withEffect">
                                  <p:stCondLst>
                                    <p:cond delay="0"/>
                                  </p:stCondLst>
                                  <p:childTnLst>
                                    <p:set>
                                      <p:cBhvr>
                                        <p:cTn id="63" dur="1" fill="hold">
                                          <p:stCondLst>
                                            <p:cond delay="0"/>
                                          </p:stCondLst>
                                        </p:cTn>
                                        <p:tgtEl>
                                          <p:spTgt spid="88"/>
                                        </p:tgtEl>
                                        <p:attrNameLst>
                                          <p:attrName>style.visibility</p:attrName>
                                        </p:attrNameLst>
                                      </p:cBhvr>
                                      <p:to>
                                        <p:strVal val="visible"/>
                                      </p:to>
                                    </p:set>
                                    <p:animEffect transition="in" filter="wipe(down)">
                                      <p:cBhvr>
                                        <p:cTn id="64" dur="500"/>
                                        <p:tgtEl>
                                          <p:spTgt spid="88"/>
                                        </p:tgtEl>
                                      </p:cBhvr>
                                    </p:animEffect>
                                  </p:childTnLst>
                                </p:cTn>
                              </p:par>
                              <p:par>
                                <p:cTn id="65" presetID="22" presetClass="entr" presetSubtype="4" fill="hold" nodeType="withEffect">
                                  <p:stCondLst>
                                    <p:cond delay="0"/>
                                  </p:stCondLst>
                                  <p:childTnLst>
                                    <p:set>
                                      <p:cBhvr>
                                        <p:cTn id="66" dur="1" fill="hold">
                                          <p:stCondLst>
                                            <p:cond delay="0"/>
                                          </p:stCondLst>
                                        </p:cTn>
                                        <p:tgtEl>
                                          <p:spTgt spid="89"/>
                                        </p:tgtEl>
                                        <p:attrNameLst>
                                          <p:attrName>style.visibility</p:attrName>
                                        </p:attrNameLst>
                                      </p:cBhvr>
                                      <p:to>
                                        <p:strVal val="visible"/>
                                      </p:to>
                                    </p:set>
                                    <p:animEffect transition="in" filter="wipe(down)">
                                      <p:cBhvr>
                                        <p:cTn id="67" dur="500"/>
                                        <p:tgtEl>
                                          <p:spTgt spid="89"/>
                                        </p:tgtEl>
                                      </p:cBhvr>
                                    </p:animEffect>
                                  </p:childTnLst>
                                </p:cTn>
                              </p:par>
                              <p:par>
                                <p:cTn id="68" presetID="22" presetClass="entr" presetSubtype="4" fill="hold" nodeType="withEffect">
                                  <p:stCondLst>
                                    <p:cond delay="0"/>
                                  </p:stCondLst>
                                  <p:childTnLst>
                                    <p:set>
                                      <p:cBhvr>
                                        <p:cTn id="69" dur="1" fill="hold">
                                          <p:stCondLst>
                                            <p:cond delay="0"/>
                                          </p:stCondLst>
                                        </p:cTn>
                                        <p:tgtEl>
                                          <p:spTgt spid="105"/>
                                        </p:tgtEl>
                                        <p:attrNameLst>
                                          <p:attrName>style.visibility</p:attrName>
                                        </p:attrNameLst>
                                      </p:cBhvr>
                                      <p:to>
                                        <p:strVal val="visible"/>
                                      </p:to>
                                    </p:set>
                                    <p:animEffect transition="in" filter="wipe(down)">
                                      <p:cBhvr>
                                        <p:cTn id="70"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P spid="10" grpId="0" animBg="1"/>
      <p:bldP spid="22" grpId="0" animBg="1"/>
      <p:bldP spid="23" grpId="0" animBg="1"/>
      <p:bldP spid="46" grpId="0" animBg="1"/>
      <p:bldP spid="28" grpId="0" animBg="1"/>
      <p:bldP spid="31" grpId="0" animBg="1"/>
      <p:bldP spid="32" grpId="0" animBg="1"/>
      <p:bldP spid="34" grpId="0" animBg="1"/>
      <p:bldP spid="86" grpId="0" animBg="1"/>
      <p:bldP spid="87"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145249" y="339927"/>
            <a:ext cx="8312952" cy="773830"/>
          </a:xfrm>
        </p:spPr>
        <p:txBody>
          <a:bodyPr anchor="t" anchorCtr="0">
            <a:normAutofit/>
          </a:bodyPr>
          <a:lstStyle/>
          <a:p>
            <a:r>
              <a:rPr lang="en-US" sz="3200" dirty="0">
                <a:solidFill>
                  <a:srgbClr val="929A4A"/>
                </a:solidFill>
                <a:latin typeface="Open Sans"/>
              </a:rPr>
              <a:t>Descriptions and Location of Data Sources</a:t>
            </a: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IN" dirty="0"/>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IN" smtClean="0"/>
              <a:pPr/>
              <a:t>6</a:t>
            </a:fld>
            <a:endParaRPr lang="en-IN" dirty="0"/>
          </a:p>
        </p:txBody>
      </p:sp>
      <p:sp>
        <p:nvSpPr>
          <p:cNvPr id="13" name="TextBox 12">
            <a:extLst>
              <a:ext uri="{FF2B5EF4-FFF2-40B4-BE49-F238E27FC236}">
                <a16:creationId xmlns:a16="http://schemas.microsoft.com/office/drawing/2014/main" id="{797B8D41-395A-49BE-A594-02069F63B4CB}"/>
              </a:ext>
            </a:extLst>
          </p:cNvPr>
          <p:cNvSpPr txBox="1"/>
          <p:nvPr/>
        </p:nvSpPr>
        <p:spPr>
          <a:xfrm>
            <a:off x="304802" y="875836"/>
            <a:ext cx="9941857" cy="6093976"/>
          </a:xfrm>
          <a:prstGeom prst="rect">
            <a:avLst/>
          </a:prstGeom>
          <a:noFill/>
        </p:spPr>
        <p:txBody>
          <a:bodyPr wrap="square" rtlCol="0">
            <a:spAutoFit/>
          </a:bodyPr>
          <a:lstStyle/>
          <a:p>
            <a:pPr algn="ctr"/>
            <a:endParaRPr lang="en-US" b="1" u="sng" dirty="0">
              <a:solidFill>
                <a:schemeClr val="accent1">
                  <a:lumMod val="75000"/>
                  <a:lumOff val="25000"/>
                </a:schemeClr>
              </a:solidFill>
            </a:endParaRPr>
          </a:p>
          <a:p>
            <a:pPr marL="285750" indent="-285750">
              <a:buFont typeface="Wingdings" panose="05000000000000000000" pitchFamily="2" charset="2"/>
              <a:buChar char="q"/>
            </a:pPr>
            <a:r>
              <a:rPr lang="en-US" sz="2400" b="1" dirty="0">
                <a:solidFill>
                  <a:srgbClr val="013657"/>
                </a:solidFill>
              </a:rPr>
              <a:t>The data needed to give the insights for this analysis and to turn the 	problem around with a solution is provided in .CSV file by the client.</a:t>
            </a:r>
          </a:p>
          <a:p>
            <a:pPr marL="285750" indent="-285750">
              <a:buFont typeface="Wingdings" panose="05000000000000000000" pitchFamily="2" charset="2"/>
              <a:buChar char="q"/>
            </a:pPr>
            <a:r>
              <a:rPr lang="en-US" sz="2400" b="1" dirty="0">
                <a:solidFill>
                  <a:srgbClr val="013657"/>
                </a:solidFill>
              </a:rPr>
              <a:t>Queried from internal databases and stored in flat file.</a:t>
            </a:r>
          </a:p>
          <a:p>
            <a:pPr marL="285750" indent="-285750">
              <a:buFont typeface="Wingdings" panose="05000000000000000000" pitchFamily="2" charset="2"/>
              <a:buChar char="q"/>
            </a:pPr>
            <a:r>
              <a:rPr lang="en-US" sz="2400" b="1" dirty="0">
                <a:solidFill>
                  <a:srgbClr val="013657"/>
                </a:solidFill>
              </a:rPr>
              <a:t>The data set has about 30,000 observations and 24 attributes.</a:t>
            </a:r>
          </a:p>
          <a:p>
            <a:pPr marL="285750" indent="-285750">
              <a:buFont typeface="Wingdings" panose="05000000000000000000" pitchFamily="2" charset="2"/>
              <a:buChar char="q"/>
            </a:pPr>
            <a:r>
              <a:rPr lang="en-US" sz="2400" b="1" dirty="0">
                <a:solidFill>
                  <a:srgbClr val="013657"/>
                </a:solidFill>
              </a:rPr>
              <a:t>A binary attribute “default payment” is the target feature in column 24 of 	the data set.</a:t>
            </a:r>
          </a:p>
          <a:p>
            <a:pPr marL="285750" indent="-285750">
              <a:buFont typeface="Wingdings" panose="05000000000000000000" pitchFamily="2" charset="2"/>
              <a:buChar char="q"/>
            </a:pPr>
            <a:r>
              <a:rPr lang="en-US" sz="2400" b="1" dirty="0">
                <a:solidFill>
                  <a:srgbClr val="013657"/>
                </a:solidFill>
              </a:rPr>
              <a:t>Attribute Information:</a:t>
            </a:r>
          </a:p>
          <a:p>
            <a:r>
              <a:rPr lang="en-US" sz="2400" b="1" dirty="0">
                <a:solidFill>
                  <a:srgbClr val="013657"/>
                </a:solidFill>
              </a:rPr>
              <a:t>	X1: Amount of the given credit (NT dollar): it includes both the 			individual consumer credit and his/her family </a:t>
            </a:r>
          </a:p>
          <a:p>
            <a:r>
              <a:rPr lang="en-US" sz="2400" b="1" dirty="0">
                <a:solidFill>
                  <a:srgbClr val="013657"/>
                </a:solidFill>
              </a:rPr>
              <a:t>		(supplementary) credit. </a:t>
            </a:r>
          </a:p>
          <a:p>
            <a:r>
              <a:rPr lang="en-US" sz="2400" b="1" dirty="0">
                <a:solidFill>
                  <a:srgbClr val="013657"/>
                </a:solidFill>
              </a:rPr>
              <a:t>	X2: Gender (1 = male; 2 = female).</a:t>
            </a:r>
          </a:p>
          <a:p>
            <a:r>
              <a:rPr lang="en-US" sz="2400" b="1" dirty="0">
                <a:solidFill>
                  <a:srgbClr val="013657"/>
                </a:solidFill>
              </a:rPr>
              <a:t>	X3: Education (1 = graduate school; 2 = university; 3 = high school; 0, 		4, 5, 6 = others).</a:t>
            </a:r>
          </a:p>
          <a:p>
            <a:r>
              <a:rPr lang="en-US" sz="2400" b="1" dirty="0">
                <a:solidFill>
                  <a:srgbClr val="013657"/>
                </a:solidFill>
              </a:rPr>
              <a:t>	X4: Marital status (1 = married; 2 = single; 3 = divorce; 0=others).</a:t>
            </a:r>
          </a:p>
          <a:p>
            <a:pPr marL="285750" indent="-285750">
              <a:buFont typeface="Wingdings" panose="05000000000000000000" pitchFamily="2" charset="2"/>
              <a:buChar char="q"/>
            </a:pPr>
            <a:endParaRPr lang="en-US" b="1" dirty="0">
              <a:solidFill>
                <a:schemeClr val="accent1">
                  <a:lumMod val="50000"/>
                  <a:lumOff val="50000"/>
                </a:schemeClr>
              </a:solidFill>
            </a:endParaRPr>
          </a:p>
          <a:p>
            <a:endParaRPr lang="en-US" dirty="0"/>
          </a:p>
        </p:txBody>
      </p:sp>
      <p:pic>
        <p:nvPicPr>
          <p:cNvPr id="6" name="Picture 5" descr="A close up of text on a black background&#10;&#10;Description automatically generated">
            <a:extLst>
              <a:ext uri="{FF2B5EF4-FFF2-40B4-BE49-F238E27FC236}">
                <a16:creationId xmlns:a16="http://schemas.microsoft.com/office/drawing/2014/main" id="{E16296A0-F5C8-4BAF-A468-6AB071922BF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953452" y="3373683"/>
            <a:ext cx="1892764" cy="1455062"/>
          </a:xfrm>
          <a:prstGeom prst="rect">
            <a:avLst/>
          </a:prstGeom>
        </p:spPr>
      </p:pic>
    </p:spTree>
    <p:extLst>
      <p:ext uri="{BB962C8B-B14F-4D97-AF65-F5344CB8AC3E}">
        <p14:creationId xmlns:p14="http://schemas.microsoft.com/office/powerpoint/2010/main" val="1626050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338530" y="272673"/>
            <a:ext cx="8953388" cy="773830"/>
          </a:xfrm>
        </p:spPr>
        <p:txBody>
          <a:bodyPr anchor="t" anchorCtr="0">
            <a:normAutofit fontScale="90000"/>
          </a:bodyPr>
          <a:lstStyle/>
          <a:p>
            <a:r>
              <a:rPr lang="en-US" sz="3200" dirty="0">
                <a:solidFill>
                  <a:srgbClr val="929A4A"/>
                </a:solidFill>
                <a:latin typeface="Open Sans"/>
              </a:rPr>
              <a:t>Descriptions and Location of Data Sources Contd.</a:t>
            </a: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IN" dirty="0"/>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IN" smtClean="0"/>
              <a:pPr/>
              <a:t>7</a:t>
            </a:fld>
            <a:endParaRPr lang="en-IN" dirty="0"/>
          </a:p>
        </p:txBody>
      </p:sp>
      <p:sp>
        <p:nvSpPr>
          <p:cNvPr id="13" name="TextBox 12">
            <a:extLst>
              <a:ext uri="{FF2B5EF4-FFF2-40B4-BE49-F238E27FC236}">
                <a16:creationId xmlns:a16="http://schemas.microsoft.com/office/drawing/2014/main" id="{797B8D41-395A-49BE-A594-02069F63B4CB}"/>
              </a:ext>
            </a:extLst>
          </p:cNvPr>
          <p:cNvSpPr txBox="1"/>
          <p:nvPr/>
        </p:nvSpPr>
        <p:spPr>
          <a:xfrm>
            <a:off x="611859" y="659588"/>
            <a:ext cx="10676324" cy="6463308"/>
          </a:xfrm>
          <a:prstGeom prst="rect">
            <a:avLst/>
          </a:prstGeom>
          <a:noFill/>
        </p:spPr>
        <p:txBody>
          <a:bodyPr wrap="square" rtlCol="0">
            <a:spAutoFit/>
          </a:bodyPr>
          <a:lstStyle/>
          <a:p>
            <a:pPr algn="ctr"/>
            <a:endParaRPr lang="en-US" b="1" u="sng" dirty="0">
              <a:solidFill>
                <a:schemeClr val="accent1">
                  <a:lumMod val="75000"/>
                  <a:lumOff val="25000"/>
                </a:schemeClr>
              </a:solidFill>
            </a:endParaRPr>
          </a:p>
          <a:p>
            <a:r>
              <a:rPr lang="en-US" sz="2400" b="1" dirty="0">
                <a:solidFill>
                  <a:srgbClr val="013657"/>
                </a:solidFill>
              </a:rPr>
              <a:t>X5: Age (year).</a:t>
            </a:r>
          </a:p>
          <a:p>
            <a:r>
              <a:rPr lang="en-US" sz="2400" b="1" dirty="0">
                <a:solidFill>
                  <a:srgbClr val="013657"/>
                </a:solidFill>
              </a:rPr>
              <a:t>X6 - X11: History of past payment. </a:t>
            </a:r>
          </a:p>
          <a:p>
            <a:r>
              <a:rPr lang="en-US" sz="2400" b="1" dirty="0">
                <a:solidFill>
                  <a:srgbClr val="013657"/>
                </a:solidFill>
              </a:rPr>
              <a:t>Past monthly payment records tracked (from April to September 2005) as follows: </a:t>
            </a:r>
          </a:p>
          <a:p>
            <a:r>
              <a:rPr lang="en-US" sz="2400" b="1" dirty="0">
                <a:solidFill>
                  <a:srgbClr val="013657"/>
                </a:solidFill>
              </a:rPr>
              <a:t>X6 = the repayment status in September 2005; </a:t>
            </a:r>
          </a:p>
          <a:p>
            <a:r>
              <a:rPr lang="en-US" sz="2400" b="1" dirty="0">
                <a:solidFill>
                  <a:srgbClr val="013657"/>
                </a:solidFill>
              </a:rPr>
              <a:t>X7 = the repayment status in August 2005; . . .;</a:t>
            </a:r>
          </a:p>
          <a:p>
            <a:r>
              <a:rPr lang="en-US" sz="2400" b="1" dirty="0">
                <a:solidFill>
                  <a:srgbClr val="013657"/>
                </a:solidFill>
              </a:rPr>
              <a:t>X11 = the repayment status in April 2005.</a:t>
            </a:r>
          </a:p>
          <a:p>
            <a:endParaRPr lang="en-US" sz="2400" b="1" dirty="0">
              <a:solidFill>
                <a:srgbClr val="013657"/>
              </a:solidFill>
            </a:endParaRPr>
          </a:p>
          <a:p>
            <a:r>
              <a:rPr lang="en-US" sz="2400" b="1" dirty="0">
                <a:solidFill>
                  <a:srgbClr val="013657"/>
                </a:solidFill>
              </a:rPr>
              <a:t>The measurement scale for the repayment status as follows:</a:t>
            </a:r>
          </a:p>
          <a:p>
            <a:r>
              <a:rPr lang="en-US" sz="2400" b="1" dirty="0">
                <a:solidFill>
                  <a:srgbClr val="013657"/>
                </a:solidFill>
              </a:rPr>
              <a:t>	-2: No consumption; </a:t>
            </a:r>
          </a:p>
          <a:p>
            <a:r>
              <a:rPr lang="en-US" sz="2400" b="1" dirty="0">
                <a:solidFill>
                  <a:srgbClr val="013657"/>
                </a:solidFill>
              </a:rPr>
              <a:t>	-1: Paid in full; </a:t>
            </a:r>
          </a:p>
          <a:p>
            <a:r>
              <a:rPr lang="en-US" sz="2400" b="1" dirty="0">
                <a:solidFill>
                  <a:srgbClr val="013657"/>
                </a:solidFill>
              </a:rPr>
              <a:t>	0: The use of revolving credit; </a:t>
            </a:r>
          </a:p>
          <a:p>
            <a:r>
              <a:rPr lang="en-US" sz="2400" b="1" dirty="0">
                <a:solidFill>
                  <a:srgbClr val="013657"/>
                </a:solidFill>
              </a:rPr>
              <a:t>	1 = payment delay for one month; </a:t>
            </a:r>
          </a:p>
          <a:p>
            <a:r>
              <a:rPr lang="en-US" sz="2400" b="1" dirty="0">
                <a:solidFill>
                  <a:srgbClr val="013657"/>
                </a:solidFill>
              </a:rPr>
              <a:t>	2 = payment delay for two months; . . .; </a:t>
            </a:r>
          </a:p>
          <a:p>
            <a:r>
              <a:rPr lang="en-US" sz="2400" b="1" dirty="0">
                <a:solidFill>
                  <a:srgbClr val="013657"/>
                </a:solidFill>
              </a:rPr>
              <a:t>	8 = payment delay for eight months; </a:t>
            </a:r>
          </a:p>
          <a:p>
            <a:r>
              <a:rPr lang="en-US" sz="2400" b="1" dirty="0">
                <a:solidFill>
                  <a:srgbClr val="013657"/>
                </a:solidFill>
              </a:rPr>
              <a:t>	9 = payment delay for nine months and above.</a:t>
            </a:r>
          </a:p>
          <a:p>
            <a:endParaRPr lang="en-US" b="1" dirty="0">
              <a:solidFill>
                <a:schemeClr val="accent1">
                  <a:lumMod val="50000"/>
                  <a:lumOff val="50000"/>
                </a:schemeClr>
              </a:solidFill>
            </a:endParaRPr>
          </a:p>
          <a:p>
            <a:endParaRPr lang="en-US" dirty="0"/>
          </a:p>
        </p:txBody>
      </p:sp>
      <p:pic>
        <p:nvPicPr>
          <p:cNvPr id="6" name="Picture 5" descr="A close up of text on a black background&#10;&#10;Description automatically generated">
            <a:extLst>
              <a:ext uri="{FF2B5EF4-FFF2-40B4-BE49-F238E27FC236}">
                <a16:creationId xmlns:a16="http://schemas.microsoft.com/office/drawing/2014/main" id="{E16296A0-F5C8-4BAF-A468-6AB071922BF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422954" y="4250723"/>
            <a:ext cx="1892764" cy="1455062"/>
          </a:xfrm>
          <a:prstGeom prst="rect">
            <a:avLst/>
          </a:prstGeom>
        </p:spPr>
      </p:pic>
    </p:spTree>
    <p:extLst>
      <p:ext uri="{BB962C8B-B14F-4D97-AF65-F5344CB8AC3E}">
        <p14:creationId xmlns:p14="http://schemas.microsoft.com/office/powerpoint/2010/main" val="3683334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696578" y="295419"/>
            <a:ext cx="9899705" cy="773830"/>
          </a:xfrm>
        </p:spPr>
        <p:txBody>
          <a:bodyPr anchor="t" anchorCtr="0">
            <a:normAutofit/>
          </a:bodyPr>
          <a:lstStyle/>
          <a:p>
            <a:r>
              <a:rPr lang="en-US" sz="3200" dirty="0">
                <a:solidFill>
                  <a:srgbClr val="929A4A"/>
                </a:solidFill>
                <a:latin typeface="Open Sans"/>
              </a:rPr>
              <a:t>Descriptions and Location of Data Sources (cont’d)</a:t>
            </a: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IN" dirty="0"/>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IN" smtClean="0"/>
              <a:pPr/>
              <a:t>8</a:t>
            </a:fld>
            <a:endParaRPr lang="en-IN" dirty="0"/>
          </a:p>
        </p:txBody>
      </p:sp>
      <p:sp>
        <p:nvSpPr>
          <p:cNvPr id="13" name="TextBox 12">
            <a:extLst>
              <a:ext uri="{FF2B5EF4-FFF2-40B4-BE49-F238E27FC236}">
                <a16:creationId xmlns:a16="http://schemas.microsoft.com/office/drawing/2014/main" id="{797B8D41-395A-49BE-A594-02069F63B4CB}"/>
              </a:ext>
            </a:extLst>
          </p:cNvPr>
          <p:cNvSpPr txBox="1"/>
          <p:nvPr/>
        </p:nvSpPr>
        <p:spPr>
          <a:xfrm>
            <a:off x="1025710" y="1091267"/>
            <a:ext cx="9899705" cy="5447645"/>
          </a:xfrm>
          <a:prstGeom prst="rect">
            <a:avLst/>
          </a:prstGeom>
          <a:noFill/>
        </p:spPr>
        <p:txBody>
          <a:bodyPr wrap="square" rtlCol="0">
            <a:spAutoFit/>
          </a:bodyPr>
          <a:lstStyle/>
          <a:p>
            <a:r>
              <a:rPr lang="en-US" sz="2400" b="1" dirty="0">
                <a:solidFill>
                  <a:srgbClr val="013657"/>
                </a:solidFill>
              </a:rPr>
              <a:t>X12 - X17: Amount of bill statement (NT dollar). </a:t>
            </a:r>
          </a:p>
          <a:p>
            <a:r>
              <a:rPr lang="en-US" sz="2400" b="1" dirty="0">
                <a:solidFill>
                  <a:srgbClr val="013657"/>
                </a:solidFill>
              </a:rPr>
              <a:t>X12 = amount of bill statement in September 2005; </a:t>
            </a:r>
          </a:p>
          <a:p>
            <a:r>
              <a:rPr lang="en-US" sz="2400" b="1" dirty="0">
                <a:solidFill>
                  <a:srgbClr val="013657"/>
                </a:solidFill>
              </a:rPr>
              <a:t>X13 = amount of bill statement in August 2005; . . .; </a:t>
            </a:r>
          </a:p>
          <a:p>
            <a:r>
              <a:rPr lang="en-US" sz="2400" b="1" dirty="0">
                <a:solidFill>
                  <a:srgbClr val="013657"/>
                </a:solidFill>
              </a:rPr>
              <a:t>X17 = amount of bill statement in April 2005.</a:t>
            </a:r>
          </a:p>
          <a:p>
            <a:endParaRPr lang="en-US" sz="2400" b="1" dirty="0">
              <a:solidFill>
                <a:srgbClr val="013657"/>
              </a:solidFill>
            </a:endParaRPr>
          </a:p>
          <a:p>
            <a:r>
              <a:rPr lang="en-US" sz="2400" b="1" dirty="0">
                <a:solidFill>
                  <a:srgbClr val="013657"/>
                </a:solidFill>
              </a:rPr>
              <a:t>X18 - X23: Amount of previous payment (NT dollar). </a:t>
            </a:r>
          </a:p>
          <a:p>
            <a:r>
              <a:rPr lang="en-US" sz="2400" b="1" dirty="0">
                <a:solidFill>
                  <a:srgbClr val="013657"/>
                </a:solidFill>
              </a:rPr>
              <a:t>X18 = amount paid in September 2005; </a:t>
            </a:r>
          </a:p>
          <a:p>
            <a:r>
              <a:rPr lang="en-US" sz="2400" b="1" dirty="0">
                <a:solidFill>
                  <a:srgbClr val="013657"/>
                </a:solidFill>
              </a:rPr>
              <a:t>X19 = amount paid in August 2005; . . .;</a:t>
            </a:r>
          </a:p>
          <a:p>
            <a:r>
              <a:rPr lang="en-US" sz="2400" b="1" dirty="0">
                <a:solidFill>
                  <a:srgbClr val="013657"/>
                </a:solidFill>
              </a:rPr>
              <a:t>X23 = amount paid in April 2005.</a:t>
            </a:r>
          </a:p>
          <a:p>
            <a:endParaRPr lang="en-US" sz="2400" b="1" dirty="0">
              <a:solidFill>
                <a:srgbClr val="013657"/>
              </a:solidFill>
            </a:endParaRPr>
          </a:p>
          <a:p>
            <a:r>
              <a:rPr lang="en-US" sz="2400" b="1" dirty="0">
                <a:solidFill>
                  <a:srgbClr val="013657"/>
                </a:solidFill>
              </a:rPr>
              <a:t>Y: client's behavior:</a:t>
            </a:r>
          </a:p>
          <a:p>
            <a:r>
              <a:rPr lang="en-US" sz="2400" b="1" dirty="0">
                <a:solidFill>
                  <a:srgbClr val="013657"/>
                </a:solidFill>
              </a:rPr>
              <a:t>Y = 0 (not default)</a:t>
            </a:r>
          </a:p>
          <a:p>
            <a:r>
              <a:rPr lang="en-US" sz="2400" b="1" dirty="0">
                <a:solidFill>
                  <a:srgbClr val="013657"/>
                </a:solidFill>
              </a:rPr>
              <a:t>Y = 1 (default)</a:t>
            </a:r>
          </a:p>
          <a:p>
            <a:endParaRPr lang="en-US" b="1" dirty="0">
              <a:solidFill>
                <a:schemeClr val="accent1">
                  <a:lumMod val="50000"/>
                  <a:lumOff val="50000"/>
                </a:schemeClr>
              </a:solidFill>
            </a:endParaRPr>
          </a:p>
          <a:p>
            <a:endParaRPr lang="en-US" dirty="0"/>
          </a:p>
        </p:txBody>
      </p:sp>
      <p:pic>
        <p:nvPicPr>
          <p:cNvPr id="3" name="Picture 2" descr="A picture containing clock&#10;&#10;Description automatically generated">
            <a:extLst>
              <a:ext uri="{FF2B5EF4-FFF2-40B4-BE49-F238E27FC236}">
                <a16:creationId xmlns:a16="http://schemas.microsoft.com/office/drawing/2014/main" id="{002AA25C-7E91-4ACF-A51C-04924CB4831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315847" y="1222952"/>
            <a:ext cx="1724017" cy="1724017"/>
          </a:xfrm>
          <a:prstGeom prst="rect">
            <a:avLst/>
          </a:prstGeom>
        </p:spPr>
      </p:pic>
      <p:pic>
        <p:nvPicPr>
          <p:cNvPr id="6" name="Picture 5" descr="A close up of text on a black background&#10;&#10;Description automatically generated">
            <a:extLst>
              <a:ext uri="{FF2B5EF4-FFF2-40B4-BE49-F238E27FC236}">
                <a16:creationId xmlns:a16="http://schemas.microsoft.com/office/drawing/2014/main" id="{E16296A0-F5C8-4BAF-A468-6AB071922BF7}"/>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445229" y="4195892"/>
            <a:ext cx="1892764" cy="1455062"/>
          </a:xfrm>
          <a:prstGeom prst="rect">
            <a:avLst/>
          </a:prstGeom>
        </p:spPr>
      </p:pic>
    </p:spTree>
    <p:extLst>
      <p:ext uri="{BB962C8B-B14F-4D97-AF65-F5344CB8AC3E}">
        <p14:creationId xmlns:p14="http://schemas.microsoft.com/office/powerpoint/2010/main" val="2851652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338530" y="84791"/>
            <a:ext cx="9602661" cy="773830"/>
          </a:xfrm>
        </p:spPr>
        <p:txBody>
          <a:bodyPr anchor="t" anchorCtr="0">
            <a:noAutofit/>
          </a:bodyPr>
          <a:lstStyle/>
          <a:p>
            <a:r>
              <a:rPr lang="en-US" sz="3600" dirty="0">
                <a:solidFill>
                  <a:srgbClr val="929A4A"/>
                </a:solidFill>
              </a:rPr>
              <a:t>Explanation of Data Processing for the Project</a:t>
            </a: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IN" dirty="0"/>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IN" smtClean="0"/>
              <a:pPr/>
              <a:t>9</a:t>
            </a:fld>
            <a:endParaRPr lang="en-IN" dirty="0"/>
          </a:p>
        </p:txBody>
      </p:sp>
      <p:sp>
        <p:nvSpPr>
          <p:cNvPr id="6" name="Rectangle 5">
            <a:extLst>
              <a:ext uri="{FF2B5EF4-FFF2-40B4-BE49-F238E27FC236}">
                <a16:creationId xmlns:a16="http://schemas.microsoft.com/office/drawing/2014/main" id="{71EDE7BF-1915-4862-8798-2074966791D8}"/>
              </a:ext>
            </a:extLst>
          </p:cNvPr>
          <p:cNvSpPr/>
          <p:nvPr/>
        </p:nvSpPr>
        <p:spPr>
          <a:xfrm>
            <a:off x="365203" y="707972"/>
            <a:ext cx="11648565" cy="5632311"/>
          </a:xfrm>
          <a:prstGeom prst="rect">
            <a:avLst/>
          </a:prstGeom>
        </p:spPr>
        <p:txBody>
          <a:bodyPr wrap="square">
            <a:spAutoFit/>
          </a:bodyPr>
          <a:lstStyle/>
          <a:p>
            <a:pPr lvl="0"/>
            <a:r>
              <a:rPr lang="en-US" sz="2400" b="1" dirty="0">
                <a:solidFill>
                  <a:srgbClr val="013657"/>
                </a:solidFill>
              </a:rPr>
              <a:t>Now that the raw data is collected, it needs to be processed before any analysis is done. Oftentimes, data can be quite messy, especially if it hasn’t been well-maintained. Errors can corrupt analysis: values set to null though they really are zero, duplicate values, and missing values. I’ll have to dig through the data to make sure l gain accurate insights. </a:t>
            </a:r>
          </a:p>
          <a:p>
            <a:pPr lvl="0"/>
            <a:r>
              <a:rPr lang="en-US" sz="2400" b="1" dirty="0">
                <a:solidFill>
                  <a:srgbClr val="013657"/>
                </a:solidFill>
              </a:rPr>
              <a:t>The following common errors will be checked for:</a:t>
            </a:r>
          </a:p>
          <a:p>
            <a:pPr marL="342900" lvl="0" indent="-342900">
              <a:buFont typeface="Arial" panose="020B0604020202020204" pitchFamily="34" charset="0"/>
              <a:buChar char="•"/>
            </a:pPr>
            <a:r>
              <a:rPr lang="en-US" sz="2400" b="1" dirty="0">
                <a:solidFill>
                  <a:srgbClr val="013657"/>
                </a:solidFill>
              </a:rPr>
              <a:t>Missing values, perhaps clients missing payment records</a:t>
            </a:r>
          </a:p>
          <a:p>
            <a:pPr marL="342900" lvl="0" indent="-342900">
              <a:buFont typeface="Arial" panose="020B0604020202020204" pitchFamily="34" charset="0"/>
              <a:buChar char="•"/>
            </a:pPr>
            <a:r>
              <a:rPr lang="en-US" sz="2400" b="1" dirty="0">
                <a:solidFill>
                  <a:srgbClr val="013657"/>
                </a:solidFill>
              </a:rPr>
              <a:t>Corrupted values, such as invalid entries</a:t>
            </a:r>
          </a:p>
          <a:p>
            <a:pPr marL="342900" lvl="0" indent="-342900">
              <a:buFont typeface="Arial" panose="020B0604020202020204" pitchFamily="34" charset="0"/>
              <a:buChar char="•"/>
            </a:pPr>
            <a:r>
              <a:rPr lang="en-US" sz="2400" b="1" dirty="0">
                <a:solidFill>
                  <a:srgbClr val="013657"/>
                </a:solidFill>
              </a:rPr>
              <a:t>Poor attributes naming, perhaps the attributes may need to be renamed and/or recode.</a:t>
            </a:r>
          </a:p>
          <a:p>
            <a:pPr marL="342900" lvl="0" indent="-342900">
              <a:buFont typeface="Arial" panose="020B0604020202020204" pitchFamily="34" charset="0"/>
              <a:buChar char="•"/>
            </a:pPr>
            <a:r>
              <a:rPr lang="en-US" sz="2400" b="1" dirty="0">
                <a:solidFill>
                  <a:srgbClr val="013657"/>
                </a:solidFill>
              </a:rPr>
              <a:t>Date range errors, perhaps there are years that makes no sense, such as data entered in a different format.</a:t>
            </a:r>
          </a:p>
          <a:p>
            <a:pPr marL="342900" lvl="0" indent="-342900">
              <a:buFont typeface="Arial" panose="020B0604020202020204" pitchFamily="34" charset="0"/>
              <a:buChar char="•"/>
            </a:pPr>
            <a:r>
              <a:rPr lang="en-US" sz="2400" b="1" dirty="0">
                <a:solidFill>
                  <a:srgbClr val="013657"/>
                </a:solidFill>
              </a:rPr>
              <a:t>l may need to look through aggregates of rows and columns and sample or subset some test values to see if the values make sense. </a:t>
            </a:r>
          </a:p>
          <a:p>
            <a:pPr marL="342900" lvl="0" indent="-342900">
              <a:buFont typeface="Arial" panose="020B0604020202020204" pitchFamily="34" charset="0"/>
              <a:buChar char="•"/>
            </a:pPr>
            <a:r>
              <a:rPr lang="en-US" sz="2400" b="1" dirty="0">
                <a:solidFill>
                  <a:srgbClr val="013657"/>
                </a:solidFill>
              </a:rPr>
              <a:t>I may need to delete missing data column(s), replace a missing value with mean of the column values or with KNN value, whatever makes sense. For example, if a customer age is missing, if a customer doesn’t have a year.</a:t>
            </a:r>
          </a:p>
        </p:txBody>
      </p:sp>
    </p:spTree>
    <p:extLst>
      <p:ext uri="{BB962C8B-B14F-4D97-AF65-F5344CB8AC3E}">
        <p14:creationId xmlns:p14="http://schemas.microsoft.com/office/powerpoint/2010/main" val="3399533655"/>
      </p:ext>
    </p:extLst>
  </p:cSld>
  <p:clrMapOvr>
    <a:masterClrMapping/>
  </p:clrMapOvr>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ght-03 Presentation Layout_CA - v6" id="{E989BABB-6CAC-4B7A-BEDD-AC8E941209AD}" vid="{8EB46C3B-1734-4DB1-861E-420A63F4C2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D19A80A7-0DD1-4CF4-ABD5-362A6549C5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79AA90D-A39D-4F83-B1BD-92099B1CAD0D}">
  <ds:schemaRefs>
    <ds:schemaRef ds:uri="http://schemas.microsoft.com/sharepoint/v3/contenttype/forms"/>
  </ds:schemaRefs>
</ds:datastoreItem>
</file>

<file path=customXml/itemProps3.xml><?xml version="1.0" encoding="utf-8"?>
<ds:datastoreItem xmlns:ds="http://schemas.openxmlformats.org/officeDocument/2006/customXml" ds:itemID="{374D15D6-87BC-477C-8E91-9F90829C2FC8}">
  <ds:schemaRefs>
    <ds:schemaRef ds:uri="http://purl.org/dc/dcmitype/"/>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fb0879af-3eba-417a-a55a-ffe6dcd6ca77"/>
    <ds:schemaRef ds:uri="6dc4bcd6-49db-4c07-9060-8acfc67cef9f"/>
    <ds:schemaRef ds:uri="http://schemas.microsoft.com/sharepoint/v3"/>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TF00951641</Template>
  <TotalTime>0</TotalTime>
  <Words>876</Words>
  <Application>Microsoft Office PowerPoint</Application>
  <PresentationFormat>Widescreen</PresentationFormat>
  <Paragraphs>134</Paragraphs>
  <Slides>11</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Arial Black</vt:lpstr>
      <vt:lpstr>Calibri</vt:lpstr>
      <vt:lpstr>Gill Sans SemiBold</vt:lpstr>
      <vt:lpstr>Open Sans</vt:lpstr>
      <vt:lpstr>Roboto Slab</vt:lpstr>
      <vt:lpstr>Times New Roman</vt:lpstr>
      <vt:lpstr>Wingdings</vt:lpstr>
      <vt:lpstr>Office Theme</vt:lpstr>
      <vt:lpstr>Credit One Data Science Project</vt:lpstr>
      <vt:lpstr>Introduction</vt:lpstr>
      <vt:lpstr>Data Science Process framework</vt:lpstr>
      <vt:lpstr>Defining Business Problems &amp; Project Gaols</vt:lpstr>
      <vt:lpstr>Data Science Process Framework</vt:lpstr>
      <vt:lpstr>Descriptions and Location of Data Sources</vt:lpstr>
      <vt:lpstr>Descriptions and Location of Data Sources Contd.</vt:lpstr>
      <vt:lpstr>Descriptions and Location of Data Sources (cont’d)</vt:lpstr>
      <vt:lpstr>Explanation of Data Processing for the Project</vt:lpstr>
      <vt:lpstr>Exploratory Analysis</vt:lpstr>
      <vt:lpstr>Initial Glance of the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2019-04-09T23:11:01Z</dcterms:created>
  <dcterms:modified xsi:type="dcterms:W3CDTF">2019-10-17T06:08:06Z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y fmtid="{D5CDD505-2E9C-101B-9397-08002B2CF9AE}" pid="3" name="AXPAuthor">
    <vt:lpwstr>Rory S Langran</vt:lpwstr>
  </property>
  <property fmtid="{D5CDD505-2E9C-101B-9397-08002B2CF9AE}" pid="4" name="AXPDataClassification">
    <vt:lpwstr>AXP Internal</vt:lpwstr>
  </property>
  <property fmtid="{D5CDD505-2E9C-101B-9397-08002B2CF9AE}" pid="5" name="AXPDataClassificationForSearch">
    <vt:lpwstr>AXPInternal_UniqueSearchString</vt:lpwstr>
  </property>
</Properties>
</file>