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71" r:id="rId7"/>
    <p:sldId id="274" r:id="rId8"/>
    <p:sldId id="275" r:id="rId9"/>
    <p:sldId id="273" r:id="rId10"/>
    <p:sldId id="276" r:id="rId11"/>
    <p:sldId id="277" r:id="rId12"/>
    <p:sldId id="278" r:id="rId13"/>
    <p:sldId id="272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067"/>
    <a:srgbClr val="929A4A"/>
    <a:srgbClr val="F2F2F2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74" autoAdjust="0"/>
  </p:normalViewPr>
  <p:slideViewPr>
    <p:cSldViewPr snapToGrid="0" showGuides="1">
      <p:cViewPr varScale="1">
        <p:scale>
          <a:sx n="78" d="100"/>
          <a:sy n="78" d="100"/>
        </p:scale>
        <p:origin x="866" y="2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IN" smtClean="0"/>
              <a:t>15-04-2019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IN" smtClean="0"/>
              <a:t>15-04-2019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03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4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30CFA-805A-4FD3-B3A0-DAAA5993DA17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7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3" name="Subtitle 2" title="Subtitle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8" name="Text Placeholder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Content Placeholder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en-IN" sz="34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Parallelogram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Right Triangle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itle 1" title="Title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 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19" name="Text Placeholder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IN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0051775" y="72092"/>
            <a:ext cx="2090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Blackwell Electronics</a:t>
            </a:r>
            <a:endParaRPr lang="en-IN" sz="20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Caption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Click To Edit Master Title Style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ZA" dirty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5" name="Shape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19" name="Shape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0" name="Shape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dirty="0"/>
          </a:p>
        </p:txBody>
      </p:sp>
      <p:sp>
        <p:nvSpPr>
          <p:cNvPr id="21" name="Right Triangle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IN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=""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=""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86328" y="2372349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2913749" y="2948397"/>
            <a:ext cx="20326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Blackwell</a:t>
            </a:r>
          </a:p>
          <a:p>
            <a:r>
              <a:rPr lang="en-US" sz="23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Electronics</a:t>
            </a:r>
            <a:endParaRPr lang="en-IN" sz="23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Data Mining: Results and Observations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4993" y="4403812"/>
            <a:ext cx="4854339" cy="2077315"/>
          </a:xfrm>
        </p:spPr>
        <p:txBody>
          <a:bodyPr/>
          <a:lstStyle/>
          <a:p>
            <a:r>
              <a:rPr lang="en-IN" dirty="0" smtClean="0"/>
              <a:t>Rory Langran</a:t>
            </a:r>
          </a:p>
          <a:p>
            <a:r>
              <a:rPr lang="en-IN" dirty="0" err="1" smtClean="0"/>
              <a:t>Itoro</a:t>
            </a:r>
            <a:r>
              <a:rPr lang="en-IN" dirty="0" smtClean="0"/>
              <a:t> </a:t>
            </a:r>
            <a:r>
              <a:rPr lang="en-IN" dirty="0" err="1" smtClean="0"/>
              <a:t>Etuks</a:t>
            </a:r>
            <a:endParaRPr lang="en-IN" dirty="0" smtClean="0"/>
          </a:p>
          <a:p>
            <a:r>
              <a:rPr lang="en-IN" dirty="0" smtClean="0"/>
              <a:t>Mehmet </a:t>
            </a:r>
            <a:r>
              <a:rPr lang="en-IN" dirty="0" err="1" smtClean="0"/>
              <a:t>Erden</a:t>
            </a:r>
            <a:endParaRPr lang="en-IN" dirty="0" smtClean="0"/>
          </a:p>
          <a:p>
            <a:r>
              <a:rPr lang="en-IN" dirty="0" smtClean="0"/>
              <a:t>Raju </a:t>
            </a:r>
            <a:r>
              <a:rPr lang="en-IN" dirty="0" err="1" smtClean="0"/>
              <a:t>Ramasamy</a:t>
            </a:r>
            <a:endParaRPr lang="en-IN" dirty="0"/>
          </a:p>
        </p:txBody>
      </p:sp>
      <p:sp>
        <p:nvSpPr>
          <p:cNvPr id="7" name="Subtitle 2">
            <a:extLst>
              <a:ext uri="{FF2B5EF4-FFF2-40B4-BE49-F238E27FC236}">
                <a16:creationId xmlns=""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6420037" y="3754279"/>
            <a:ext cx="4854339" cy="4509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April 16, 2019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=""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ZA" dirty="0" smtClean="0">
                <a:solidFill>
                  <a:srgbClr val="929A4A"/>
                </a:solidFill>
              </a:rPr>
              <a:t>Potential Applications for Data-Driven Decisions</a:t>
            </a:r>
            <a:endParaRPr lang="en-IN" b="0" dirty="0">
              <a:solidFill>
                <a:srgbClr val="929A4A"/>
              </a:solidFill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=""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6651" y="2230314"/>
            <a:ext cx="5023550" cy="5397456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 smtClean="0"/>
              <a:t>Data mining of customer purchasing data to generate recommendations based on popular choices from similar customers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Identify potential </a:t>
            </a:r>
            <a:r>
              <a:rPr lang="en-IN" sz="2000" dirty="0" smtClean="0">
                <a:solidFill>
                  <a:schemeClr val="tx1"/>
                </a:solidFill>
              </a:rPr>
              <a:t>opportunities for new product releases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 smtClean="0"/>
              <a:t>Combine recommendation data with other data in order to increase data mining opportunities throughout the company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2000" dirty="0" smtClean="0"/>
              <a:t>Use recommendations to create targeted promotional messages to customers</a:t>
            </a:r>
            <a:endParaRPr lang="en-IN" sz="2000" dirty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2570480"/>
            <a:ext cx="67437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8709" y="1575794"/>
            <a:ext cx="587930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EAB200"/>
              </a:buClr>
            </a:pPr>
            <a:r>
              <a:rPr lang="en-IN" sz="2400" dirty="0">
                <a:solidFill>
                  <a:srgbClr val="3F3F3F"/>
                </a:solidFill>
              </a:rPr>
              <a:t>Product Recommenders to Online Customers:</a:t>
            </a:r>
          </a:p>
        </p:txBody>
      </p:sp>
      <p:sp>
        <p:nvSpPr>
          <p:cNvPr id="5" name="Rectangle 4"/>
          <p:cNvSpPr/>
          <p:nvPr/>
        </p:nvSpPr>
        <p:spPr>
          <a:xfrm>
            <a:off x="5536601" y="2226034"/>
            <a:ext cx="447116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EAB200"/>
              </a:buClr>
            </a:pPr>
            <a:r>
              <a:rPr lang="en-US" sz="2400" dirty="0" smtClean="0">
                <a:solidFill>
                  <a:srgbClr val="3F3F3F"/>
                </a:solidFill>
              </a:rPr>
              <a:t>Amazon Recommendation Engine</a:t>
            </a:r>
            <a:r>
              <a:rPr lang="en-IN" sz="2400" dirty="0" smtClean="0">
                <a:solidFill>
                  <a:srgbClr val="3F3F3F"/>
                </a:solidFill>
              </a:rPr>
              <a:t>:</a:t>
            </a:r>
            <a:endParaRPr lang="en-IN" sz="24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4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29A4A"/>
                </a:solidFill>
              </a:rPr>
              <a:t>Questions?</a:t>
            </a:r>
            <a:endParaRPr lang="en-IN" b="0" dirty="0">
              <a:solidFill>
                <a:srgbClr val="929A4A"/>
              </a:solidFill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=""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=""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=""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11" y="2153479"/>
            <a:ext cx="4911633" cy="2193640"/>
          </a:xfrm>
        </p:spPr>
        <p:txBody>
          <a:bodyPr>
            <a:normAutofit fontScale="90000"/>
          </a:bodyPr>
          <a:lstStyle/>
          <a:p>
            <a:r>
              <a:rPr lang="en-IN" b="0" dirty="0" smtClean="0">
                <a:latin typeface="Calibri Light" panose="020F0302020204030204" pitchFamily="34" charset="0"/>
              </a:rPr>
              <a:t>Introduction</a:t>
            </a:r>
            <a:br>
              <a:rPr lang="en-IN" b="0" dirty="0" smtClean="0">
                <a:latin typeface="Calibri Light" panose="020F0302020204030204" pitchFamily="34" charset="0"/>
              </a:rPr>
            </a:br>
            <a:r>
              <a:rPr lang="en-IN" b="0" dirty="0" smtClean="0">
                <a:latin typeface="Calibri Light" panose="020F0302020204030204" pitchFamily="34" charset="0"/>
              </a:rPr>
              <a:t>Data Classification</a:t>
            </a:r>
            <a:br>
              <a:rPr lang="en-IN" b="0" dirty="0" smtClean="0">
                <a:latin typeface="Calibri Light" panose="020F0302020204030204" pitchFamily="34" charset="0"/>
              </a:rPr>
            </a:br>
            <a:r>
              <a:rPr lang="en-IN" b="0" dirty="0" smtClean="0">
                <a:latin typeface="Calibri Light" panose="020F0302020204030204" pitchFamily="34" charset="0"/>
              </a:rPr>
              <a:t>Predictive Modelling</a:t>
            </a:r>
            <a:br>
              <a:rPr lang="en-IN" b="0" dirty="0" smtClean="0">
                <a:latin typeface="Calibri Light" panose="020F0302020204030204" pitchFamily="34" charset="0"/>
              </a:rPr>
            </a:br>
            <a:r>
              <a:rPr lang="en-IN" b="0" dirty="0" smtClean="0">
                <a:latin typeface="Calibri Light" panose="020F0302020204030204" pitchFamily="34" charset="0"/>
              </a:rPr>
              <a:t>Potential </a:t>
            </a:r>
            <a:r>
              <a:rPr lang="en-IN" b="0" dirty="0" smtClean="0">
                <a:latin typeface="Calibri Light" panose="020F0302020204030204" pitchFamily="34" charset="0"/>
              </a:rPr>
              <a:t>Applications</a:t>
            </a:r>
            <a:endParaRPr lang="en-IN" b="0" dirty="0">
              <a:latin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DF2E04-7632-4FED-B0BF-8FB243D982A3}"/>
              </a:ext>
            </a:extLst>
          </p:cNvPr>
          <p:cNvSpPr txBox="1"/>
          <p:nvPr/>
        </p:nvSpPr>
        <p:spPr>
          <a:xfrm>
            <a:off x="2913749" y="2948397"/>
            <a:ext cx="20326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chemeClr val="tx2">
                    <a:lumMod val="25000"/>
                  </a:schemeClr>
                </a:solidFill>
                <a:latin typeface="Arial Black" panose="020B0A04020102020204" pitchFamily="34" charset="0"/>
              </a:rPr>
              <a:t>Blackwell</a:t>
            </a:r>
          </a:p>
          <a:p>
            <a:r>
              <a:rPr lang="en-US" sz="2300" b="1" dirty="0" smtClean="0">
                <a:solidFill>
                  <a:schemeClr val="tx2">
                    <a:lumMod val="25000"/>
                  </a:schemeClr>
                </a:solidFill>
                <a:latin typeface="Arial Black" panose="020B0A04020102020204" pitchFamily="34" charset="0"/>
              </a:rPr>
              <a:t>Electronics</a:t>
            </a:r>
            <a:endParaRPr lang="en-IN" sz="2300" b="1" dirty="0">
              <a:solidFill>
                <a:schemeClr val="tx2">
                  <a:lumMod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773830"/>
          </a:xfrm>
        </p:spPr>
        <p:txBody>
          <a:bodyPr anchor="t" anchorCtr="0"/>
          <a:lstStyle/>
          <a:p>
            <a:r>
              <a:rPr lang="en-ZA" dirty="0">
                <a:solidFill>
                  <a:srgbClr val="929A4A"/>
                </a:solidFill>
              </a:rPr>
              <a:t>Introduction</a:t>
            </a:r>
            <a:endParaRPr lang="en-IN" b="0" dirty="0">
              <a:solidFill>
                <a:srgbClr val="929A4A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5951" y="3901276"/>
            <a:ext cx="11174193" cy="2341717"/>
          </a:xfrm>
        </p:spPr>
        <p:txBody>
          <a:bodyPr>
            <a:normAutofit/>
          </a:bodyPr>
          <a:lstStyle/>
          <a:p>
            <a:pPr marL="171450" indent="-171450">
              <a:buClr>
                <a:schemeClr val="accent2"/>
              </a:buClr>
            </a:pPr>
            <a:r>
              <a:rPr lang="en-IN" dirty="0">
                <a:solidFill>
                  <a:srgbClr val="3F3F3F"/>
                </a:solidFill>
              </a:rPr>
              <a:t>Identify any relationships between different categories of customer transaction data</a:t>
            </a:r>
          </a:p>
          <a:p>
            <a:pPr marL="171450" indent="-171450">
              <a:spcBef>
                <a:spcPts val="600"/>
              </a:spcBef>
              <a:buClr>
                <a:schemeClr val="accent2"/>
              </a:buClr>
            </a:pPr>
            <a:r>
              <a:rPr lang="en-IN" dirty="0">
                <a:solidFill>
                  <a:srgbClr val="3F3F3F"/>
                </a:solidFill>
              </a:rPr>
              <a:t>Predict </a:t>
            </a:r>
            <a:r>
              <a:rPr lang="en-IN" dirty="0">
                <a:solidFill>
                  <a:srgbClr val="3F3F3F"/>
                </a:solidFill>
              </a:rPr>
              <a:t>the profitability of Blackwell’s new products </a:t>
            </a:r>
            <a:r>
              <a:rPr lang="en-IN" dirty="0">
                <a:solidFill>
                  <a:srgbClr val="3F3F3F"/>
                </a:solidFill>
              </a:rPr>
              <a:t>considered </a:t>
            </a:r>
            <a:r>
              <a:rPr lang="en-IN" dirty="0">
                <a:solidFill>
                  <a:srgbClr val="3F3F3F"/>
                </a:solidFill>
              </a:rPr>
              <a:t>by Sales Team? </a:t>
            </a:r>
          </a:p>
          <a:p>
            <a:pPr marL="171450" indent="-171450">
              <a:spcBef>
                <a:spcPts val="600"/>
              </a:spcBef>
              <a:buClr>
                <a:schemeClr val="accent2"/>
              </a:buClr>
            </a:pPr>
            <a:r>
              <a:rPr lang="en-US" dirty="0">
                <a:solidFill>
                  <a:srgbClr val="3F3F3F"/>
                </a:solidFill>
              </a:rPr>
              <a:t>Discover potential applications that could leverage data mining for other areas </a:t>
            </a:r>
            <a:r>
              <a:rPr lang="en-US" dirty="0">
                <a:solidFill>
                  <a:srgbClr val="3F3F3F"/>
                </a:solidFill>
              </a:rPr>
              <a:t>of Blackwell’s </a:t>
            </a:r>
            <a:r>
              <a:rPr lang="en-US" dirty="0" err="1">
                <a:solidFill>
                  <a:srgbClr val="3F3F3F"/>
                </a:solidFill>
              </a:rPr>
              <a:t>eBusiness</a:t>
            </a:r>
            <a:r>
              <a:rPr lang="en-IN" dirty="0">
                <a:solidFill>
                  <a:srgbClr val="3F3F3F"/>
                </a:solidFill>
              </a:rPr>
              <a:t>?</a:t>
            </a:r>
          </a:p>
          <a:p>
            <a:pPr lvl="0"/>
            <a:endParaRPr lang="en-US" sz="1000" dirty="0">
              <a:solidFill>
                <a:srgbClr val="3F3F3F"/>
              </a:solidFill>
            </a:endParaRPr>
          </a:p>
          <a:p>
            <a:pPr lvl="1">
              <a:buClr>
                <a:schemeClr val="accent2"/>
              </a:buClr>
            </a:pPr>
            <a:endParaRPr lang="en-IN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IN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xmlns="" id="{1372B3EB-8C47-41E1-BD5D-2C150F80D90F}"/>
              </a:ext>
            </a:extLst>
          </p:cNvPr>
          <p:cNvSpPr txBox="1">
            <a:spLocks/>
          </p:cNvSpPr>
          <p:nvPr/>
        </p:nvSpPr>
        <p:spPr>
          <a:xfrm>
            <a:off x="345108" y="2834427"/>
            <a:ext cx="10849073" cy="102365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0" dirty="0" smtClean="0"/>
              <a:t>This </a:t>
            </a:r>
            <a:r>
              <a:rPr lang="en-IN" b="0" dirty="0"/>
              <a:t>data mining exercise </a:t>
            </a:r>
            <a:r>
              <a:rPr lang="en-US" b="0" dirty="0" smtClean="0"/>
              <a:t>was designed to explore and analyze the following areas:</a:t>
            </a:r>
            <a:endParaRPr lang="en-US" b="0" dirty="0"/>
          </a:p>
          <a:p>
            <a:endParaRPr lang="en-IN" sz="2400" b="0" dirty="0"/>
          </a:p>
        </p:txBody>
      </p:sp>
      <p:sp>
        <p:nvSpPr>
          <p:cNvPr id="3" name="Rectangle 2"/>
          <p:cNvSpPr/>
          <p:nvPr/>
        </p:nvSpPr>
        <p:spPr>
          <a:xfrm>
            <a:off x="299910" y="1080569"/>
            <a:ext cx="111667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F3F3F"/>
                </a:solidFill>
              </a:rPr>
              <a:t>Data </a:t>
            </a:r>
            <a:r>
              <a:rPr lang="en-US" sz="2800" dirty="0">
                <a:solidFill>
                  <a:srgbClr val="3F3F3F"/>
                </a:solidFill>
              </a:rPr>
              <a:t>mining </a:t>
            </a:r>
            <a:r>
              <a:rPr lang="en-US" sz="2800" dirty="0" smtClean="0">
                <a:solidFill>
                  <a:srgbClr val="3F3F3F"/>
                </a:solidFill>
              </a:rPr>
              <a:t>has the potential to: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F3F3F"/>
                </a:solidFill>
              </a:rPr>
              <a:t>Find </a:t>
            </a:r>
            <a:r>
              <a:rPr lang="en-US" sz="2400" dirty="0">
                <a:solidFill>
                  <a:srgbClr val="3F3F3F"/>
                </a:solidFill>
              </a:rPr>
              <a:t>hidden patterns as well as dispel </a:t>
            </a:r>
            <a:r>
              <a:rPr lang="en-US" sz="2400" dirty="0" smtClean="0">
                <a:solidFill>
                  <a:srgbClr val="3F3F3F"/>
                </a:solidFill>
              </a:rPr>
              <a:t>myths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F3F3F"/>
                </a:solidFill>
              </a:rPr>
              <a:t>Determine what </a:t>
            </a:r>
            <a:r>
              <a:rPr lang="en-US" sz="2400" dirty="0">
                <a:solidFill>
                  <a:srgbClr val="3F3F3F"/>
                </a:solidFill>
              </a:rPr>
              <a:t>really </a:t>
            </a:r>
            <a:r>
              <a:rPr lang="en-US" sz="2400" dirty="0" smtClean="0">
                <a:solidFill>
                  <a:srgbClr val="3F3F3F"/>
                </a:solidFill>
              </a:rPr>
              <a:t>works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3F3F3F"/>
                </a:solidFill>
              </a:rPr>
              <a:t>What </a:t>
            </a:r>
            <a:r>
              <a:rPr lang="en-US" sz="2400" dirty="0">
                <a:solidFill>
                  <a:srgbClr val="3F3F3F"/>
                </a:solidFill>
              </a:rPr>
              <a:t>is most likely to work in the </a:t>
            </a:r>
            <a:r>
              <a:rPr lang="en-US" sz="2400" dirty="0" smtClean="0">
                <a:solidFill>
                  <a:srgbClr val="3F3F3F"/>
                </a:solidFill>
              </a:rPr>
              <a:t>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2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7" y="-128371"/>
            <a:ext cx="9520162" cy="1147969"/>
          </a:xfrm>
        </p:spPr>
        <p:txBody>
          <a:bodyPr anchor="ctr" anchorCtr="0">
            <a:normAutofit fontScale="90000"/>
          </a:bodyPr>
          <a:lstStyle/>
          <a:p>
            <a:r>
              <a:rPr lang="en-ZA" dirty="0" smtClean="0">
                <a:solidFill>
                  <a:srgbClr val="929A4A"/>
                </a:solidFill>
              </a:rPr>
              <a:t>Observations of  Customer Transaction Data</a:t>
            </a:r>
            <a:endParaRPr lang="en-IN" b="0" dirty="0">
              <a:solidFill>
                <a:srgbClr val="929A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4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87850" y="1178451"/>
            <a:ext cx="4890" cy="5579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9224" y="886881"/>
            <a:ext cx="43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Spend Amount vs Region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1302065"/>
            <a:ext cx="5478390" cy="404885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71858" y="867186"/>
            <a:ext cx="43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Customer Age vs Region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1120" y="5348724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South Region – Highest Median Spend of </a:t>
            </a:r>
            <a:r>
              <a:rPr lang="en-US" b="1" u="sng" dirty="0" smtClean="0"/>
              <a:t>$1361/transaction</a:t>
            </a:r>
            <a:endParaRPr lang="en-US" b="1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46101" y="5660506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 Region – Highest Median Spend of </a:t>
            </a:r>
            <a:r>
              <a:rPr lang="en-US" b="1" u="sng" dirty="0" smtClean="0"/>
              <a:t>$248/transaction</a:t>
            </a:r>
            <a:endParaRPr lang="en-US" b="1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85029" y="5952538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 Region – Has no purchase </a:t>
            </a:r>
            <a:r>
              <a:rPr lang="en-US" b="1" u="sng" dirty="0" smtClean="0"/>
              <a:t>over $999/transaction</a:t>
            </a:r>
            <a:endParaRPr lang="en-US" b="1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94" y="1405004"/>
            <a:ext cx="5456347" cy="405079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8080" y="5430004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West Region – No customers under </a:t>
            </a:r>
            <a:r>
              <a:rPr lang="en-US" b="1" u="sng" dirty="0" smtClean="0"/>
              <a:t>20 years of age</a:t>
            </a:r>
            <a:endParaRPr lang="en-US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223000" y="5785604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/ East Region – Fewer customers </a:t>
            </a:r>
            <a:r>
              <a:rPr lang="en-US" b="1" u="sng" dirty="0" smtClean="0"/>
              <a:t>60 years and older</a:t>
            </a:r>
            <a:endParaRPr lang="en-US" b="1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6319520" y="6122215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other demographic data is able to accurately predict customer age </a:t>
            </a:r>
            <a:endParaRPr lang="en-US" b="1" u="sng" dirty="0"/>
          </a:p>
        </p:txBody>
      </p:sp>
      <p:sp>
        <p:nvSpPr>
          <p:cNvPr id="17" name="Oval 16"/>
          <p:cNvSpPr/>
          <p:nvPr/>
        </p:nvSpPr>
        <p:spPr>
          <a:xfrm>
            <a:off x="1569639" y="4894730"/>
            <a:ext cx="689467" cy="43030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65778" y="4905325"/>
            <a:ext cx="689467" cy="430306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1809" y="3579363"/>
            <a:ext cx="196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South has highest median spend</a:t>
            </a:r>
            <a:endParaRPr lang="en-US" sz="1600" b="1" dirty="0"/>
          </a:p>
        </p:txBody>
      </p:sp>
      <p:cxnSp>
        <p:nvCxnSpPr>
          <p:cNvPr id="29" name="Straight Arrow Connector 28"/>
          <p:cNvCxnSpPr>
            <a:stCxn id="26" idx="2"/>
          </p:cNvCxnSpPr>
          <p:nvPr/>
        </p:nvCxnSpPr>
        <p:spPr>
          <a:xfrm>
            <a:off x="1124667" y="4164138"/>
            <a:ext cx="674794" cy="715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17847" y="3619297"/>
            <a:ext cx="1965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West has lowest median spend</a:t>
            </a:r>
            <a:endParaRPr lang="en-US" sz="1600" b="1" dirty="0"/>
          </a:p>
        </p:txBody>
      </p:sp>
      <p:cxnSp>
        <p:nvCxnSpPr>
          <p:cNvPr id="34" name="Straight Arrow Connector 33"/>
          <p:cNvCxnSpPr>
            <a:stCxn id="32" idx="2"/>
          </p:cNvCxnSpPr>
          <p:nvPr/>
        </p:nvCxnSpPr>
        <p:spPr>
          <a:xfrm flipH="1">
            <a:off x="3276193" y="4204072"/>
            <a:ext cx="724512" cy="759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71001" y="1708184"/>
            <a:ext cx="113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West has no spend over $999</a:t>
            </a:r>
            <a:endParaRPr lang="en-US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68964" y="4251716"/>
            <a:ext cx="1215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West has no </a:t>
            </a:r>
            <a:r>
              <a:rPr lang="en-US" sz="1600" b="1" dirty="0" err="1" smtClean="0"/>
              <a:t>cust</a:t>
            </a:r>
            <a:r>
              <a:rPr lang="en-US" sz="1600" b="1" dirty="0" smtClean="0"/>
              <a:t> under 20 </a:t>
            </a:r>
            <a:r>
              <a:rPr lang="en-US" sz="1600" b="1" dirty="0" err="1" smtClean="0"/>
              <a:t>yrs</a:t>
            </a:r>
            <a:r>
              <a:rPr lang="en-US" sz="1600" b="1" dirty="0" smtClean="0"/>
              <a:t> old</a:t>
            </a:r>
            <a:endParaRPr lang="en-US" sz="16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9496068" y="1623427"/>
            <a:ext cx="2171089" cy="860612"/>
          </a:xfrm>
          <a:prstGeom prst="roundRect">
            <a:avLst/>
          </a:prstGeom>
          <a:noFill/>
          <a:ln w="28575">
            <a:solidFill>
              <a:srgbClr val="013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11760064" y="2415581"/>
            <a:ext cx="132027" cy="3481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340" y="6279504"/>
            <a:ext cx="587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were no In-Store purchases in the West Region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428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81" y="1285956"/>
            <a:ext cx="5714136" cy="4058639"/>
          </a:xfrm>
          <a:prstGeom prst="rect">
            <a:avLst/>
          </a:prstGeom>
        </p:spPr>
      </p:pic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07" y="-128371"/>
            <a:ext cx="9647298" cy="1147969"/>
          </a:xfrm>
        </p:spPr>
        <p:txBody>
          <a:bodyPr anchor="ctr" anchorCtr="0">
            <a:normAutofit fontScale="90000"/>
          </a:bodyPr>
          <a:lstStyle/>
          <a:p>
            <a:r>
              <a:rPr lang="en-ZA" dirty="0">
                <a:solidFill>
                  <a:srgbClr val="929A4A"/>
                </a:solidFill>
              </a:rPr>
              <a:t>Observations of  Customer Transaction Data</a:t>
            </a:r>
            <a:endParaRPr lang="en-IN" b="0" dirty="0">
              <a:solidFill>
                <a:srgbClr val="929A4A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5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087850" y="1178451"/>
            <a:ext cx="4890" cy="55793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9224" y="886881"/>
            <a:ext cx="43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Customer Age vs Online / In-Store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71858" y="867186"/>
            <a:ext cx="431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# of Items vs Spend Amount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226614" y="5393629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meaningful relationship between # of items purchased and spend amount</a:t>
            </a:r>
            <a:endParaRPr lang="en-US" b="1" u="sng" dirty="0"/>
          </a:p>
        </p:txBody>
      </p:sp>
      <p:sp>
        <p:nvSpPr>
          <p:cNvPr id="28" name="TextBox 27"/>
          <p:cNvSpPr txBox="1"/>
          <p:nvPr/>
        </p:nvSpPr>
        <p:spPr>
          <a:xfrm>
            <a:off x="134877" y="5234981"/>
            <a:ext cx="587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 meaningful correlation between age of customer and online vs in-store purchasing</a:t>
            </a:r>
            <a:endParaRPr lang="en-US" b="1" u="sng" dirty="0"/>
          </a:p>
        </p:txBody>
      </p:sp>
      <p:sp>
        <p:nvSpPr>
          <p:cNvPr id="30" name="TextBox 29"/>
          <p:cNvSpPr txBox="1"/>
          <p:nvPr/>
        </p:nvSpPr>
        <p:spPr>
          <a:xfrm>
            <a:off x="120832" y="5813177"/>
            <a:ext cx="587248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smtClean="0"/>
              <a:t>No </a:t>
            </a:r>
            <a:r>
              <a:rPr lang="en-US" b="1" dirty="0"/>
              <a:t>correlation between the other attributes and online/in-store purchases</a:t>
            </a:r>
            <a:endParaRPr lang="en-US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88" y="1295736"/>
            <a:ext cx="5729739" cy="40507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647" y="6416774"/>
            <a:ext cx="587248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smtClean="0"/>
              <a:t>There were no In-Store purchases over $2,000</a:t>
            </a:r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0078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 fontScale="90000"/>
          </a:bodyPr>
          <a:lstStyle/>
          <a:p>
            <a:r>
              <a:rPr lang="en-ZA" dirty="0" smtClean="0">
                <a:solidFill>
                  <a:srgbClr val="929A4A"/>
                </a:solidFill>
              </a:rPr>
              <a:t>Classifying Customer Transaction Data</a:t>
            </a:r>
            <a:endParaRPr lang="en-IN" b="0" dirty="0">
              <a:solidFill>
                <a:srgbClr val="929A4A"/>
              </a:solidFill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0924" y="1335853"/>
            <a:ext cx="11564471" cy="5397456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IN" dirty="0" smtClean="0"/>
              <a:t>Key takeaways from data mining of customer data:</a:t>
            </a:r>
            <a:endParaRPr lang="en-IN" dirty="0" smtClean="0"/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b="1" u="sng" dirty="0" smtClean="0">
                <a:solidFill>
                  <a:schemeClr val="tx1"/>
                </a:solidFill>
              </a:rPr>
              <a:t>Customer </a:t>
            </a:r>
            <a:r>
              <a:rPr lang="en-IN" b="1" u="sng" dirty="0" smtClean="0">
                <a:solidFill>
                  <a:schemeClr val="tx1"/>
                </a:solidFill>
              </a:rPr>
              <a:t>Age </a:t>
            </a:r>
            <a:r>
              <a:rPr lang="en-IN" dirty="0" smtClean="0">
                <a:solidFill>
                  <a:schemeClr val="tx1"/>
                </a:solidFill>
              </a:rPr>
              <a:t>cannot be accurately predicted using any of the other variables 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There is no meaningful correlation between </a:t>
            </a:r>
            <a:r>
              <a:rPr lang="en-IN" b="1" u="sng" dirty="0" smtClean="0">
                <a:solidFill>
                  <a:schemeClr val="tx1"/>
                </a:solidFill>
              </a:rPr>
              <a:t>Online/In-Store sales </a:t>
            </a:r>
            <a:r>
              <a:rPr lang="en-IN" dirty="0" smtClean="0">
                <a:solidFill>
                  <a:schemeClr val="tx1"/>
                </a:solidFill>
              </a:rPr>
              <a:t>and any other variable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No meaningful relationship between </a:t>
            </a:r>
            <a:r>
              <a:rPr lang="en-IN" b="1" u="sng" dirty="0" smtClean="0">
                <a:solidFill>
                  <a:schemeClr val="tx1"/>
                </a:solidFill>
              </a:rPr>
              <a:t>number of items purchased</a:t>
            </a:r>
            <a:r>
              <a:rPr lang="en-IN" dirty="0" smtClean="0">
                <a:solidFill>
                  <a:schemeClr val="tx1"/>
                </a:solidFill>
              </a:rPr>
              <a:t> and amount spent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Decision tree classifier produced the highest accuracy (80%) out of four Decision Tree classifiers to predict if a </a:t>
            </a:r>
            <a:r>
              <a:rPr lang="en-IN" b="1" u="sng" dirty="0" smtClean="0">
                <a:solidFill>
                  <a:schemeClr val="tx1"/>
                </a:solidFill>
              </a:rPr>
              <a:t>purchase would be Online or </a:t>
            </a:r>
            <a:r>
              <a:rPr lang="en-IN" b="1" u="sng" dirty="0" smtClean="0">
                <a:solidFill>
                  <a:schemeClr val="tx1"/>
                </a:solidFill>
              </a:rPr>
              <a:t>In-Store</a:t>
            </a:r>
            <a:endParaRPr lang="en-IN" b="1" u="sng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54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=""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4" y="-452418"/>
            <a:ext cx="8333222" cy="1147969"/>
          </a:xfrm>
        </p:spPr>
        <p:txBody>
          <a:bodyPr>
            <a:normAutofit/>
          </a:bodyPr>
          <a:lstStyle/>
          <a:p>
            <a:r>
              <a:rPr lang="en-ZA" sz="4000" dirty="0">
                <a:solidFill>
                  <a:srgbClr val="929A4A"/>
                </a:solidFill>
              </a:rPr>
              <a:t>Predictive Modelling</a:t>
            </a:r>
            <a:endParaRPr lang="en-IN" sz="4000" dirty="0">
              <a:solidFill>
                <a:srgbClr val="929A4A"/>
              </a:solidFill>
            </a:endParaRPr>
          </a:p>
        </p:txBody>
      </p:sp>
      <p:sp>
        <p:nvSpPr>
          <p:cNvPr id="17" name="Text Placeholder 18">
            <a:extLst>
              <a:ext uri="{FF2B5EF4-FFF2-40B4-BE49-F238E27FC236}">
                <a16:creationId xmlns=""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1814" y="677796"/>
            <a:ext cx="7368596" cy="608895"/>
          </a:xfrm>
        </p:spPr>
        <p:txBody>
          <a:bodyPr/>
          <a:lstStyle/>
          <a:p>
            <a:r>
              <a:rPr lang="da-DK" b="1" dirty="0"/>
              <a:t>EXISTING PRODUCTS</a:t>
            </a:r>
          </a:p>
          <a:p>
            <a:endParaRPr lang="da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3E24DB1-B426-F542-A725-74A2E04A8A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254285"/>
            <a:ext cx="5225764" cy="365125"/>
          </a:xfrm>
        </p:spPr>
        <p:txBody>
          <a:bodyPr/>
          <a:lstStyle/>
          <a:p>
            <a:r>
              <a:rPr lang="en-US" dirty="0"/>
              <a:t>SALES VOLUME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0BBB0B16-7222-BB41-A9E6-EABDF25B1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23" y="1552487"/>
            <a:ext cx="5298073" cy="38051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CC2C7BEC-1699-9444-9599-B3CB49BEC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26" y="1601368"/>
            <a:ext cx="5533931" cy="4002347"/>
          </a:xfrm>
          <a:prstGeom prst="rect">
            <a:avLst/>
          </a:prstGeom>
        </p:spPr>
      </p:pic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CD759353-7BDA-F544-964A-E4481B5F2914}"/>
              </a:ext>
            </a:extLst>
          </p:cNvPr>
          <p:cNvSpPr txBox="1">
            <a:spLocks/>
          </p:cNvSpPr>
          <p:nvPr/>
        </p:nvSpPr>
        <p:spPr>
          <a:xfrm>
            <a:off x="5436435" y="1286603"/>
            <a:ext cx="5225764" cy="3651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PRICE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396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4204873-DD27-7944-90D7-5BC07F462B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110" y="790069"/>
            <a:ext cx="7368596" cy="476686"/>
          </a:xfrm>
        </p:spPr>
        <p:txBody>
          <a:bodyPr/>
          <a:lstStyle/>
          <a:p>
            <a:r>
              <a:rPr lang="en-US" b="1" dirty="0"/>
              <a:t>EXISTING PRODUCTS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BEECC09-2587-F141-8585-991B49862D5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4316179-7D13-B741-A786-B5438E46895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8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932DE946-F5F6-AA4A-9E84-FCE9B2D1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784"/>
            <a:ext cx="5591658" cy="4095196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81F316DD-7F0C-B949-B8B3-DD54901441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1814" y="1095659"/>
            <a:ext cx="5225764" cy="365125"/>
          </a:xfrm>
        </p:spPr>
        <p:txBody>
          <a:bodyPr/>
          <a:lstStyle/>
          <a:p>
            <a:r>
              <a:rPr lang="en-US" dirty="0"/>
              <a:t>5 Star Reviews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D8C8AA2-5FAA-BB4D-905D-4EBDFF965A64}"/>
              </a:ext>
            </a:extLst>
          </p:cNvPr>
          <p:cNvSpPr txBox="1"/>
          <p:nvPr/>
        </p:nvSpPr>
        <p:spPr>
          <a:xfrm>
            <a:off x="6289392" y="660415"/>
            <a:ext cx="38295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Two pairs of collinear features</a:t>
            </a:r>
          </a:p>
          <a:p>
            <a:r>
              <a:rPr lang="en-US" sz="1600" dirty="0"/>
              <a:t>1 &amp; 2 Star Reviews / 3 &amp; 4 Star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Only one feature from each of the collinear pairs were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Features with very low correlation were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5FF643F-F9AE-E040-AEBE-A03EE89E289E}"/>
              </a:ext>
            </a:extLst>
          </p:cNvPr>
          <p:cNvSpPr txBox="1"/>
          <p:nvPr/>
        </p:nvSpPr>
        <p:spPr>
          <a:xfrm>
            <a:off x="6289392" y="2582614"/>
            <a:ext cx="38295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List of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Negative Service Review, Positive Service Review, Price, Profit Margin, Recommendation Index, 1-3-5 Star Reviews</a:t>
            </a:r>
          </a:p>
          <a:p>
            <a:endParaRPr lang="en-US" sz="16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098E85CB-F4CD-9540-9E2A-959B15389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6843"/>
              </p:ext>
            </p:extLst>
          </p:nvPr>
        </p:nvGraphicFramePr>
        <p:xfrm>
          <a:off x="6289392" y="4892992"/>
          <a:ext cx="4929186" cy="16459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31054">
                  <a:extLst>
                    <a:ext uri="{9D8B030D-6E8A-4147-A177-3AD203B41FA5}">
                      <a16:colId xmlns="" xmlns:a16="http://schemas.microsoft.com/office/drawing/2014/main" val="1762190981"/>
                    </a:ext>
                  </a:extLst>
                </a:gridCol>
                <a:gridCol w="1012807">
                  <a:extLst>
                    <a:ext uri="{9D8B030D-6E8A-4147-A177-3AD203B41FA5}">
                      <a16:colId xmlns="" xmlns:a16="http://schemas.microsoft.com/office/drawing/2014/main" val="1935784464"/>
                    </a:ext>
                  </a:extLst>
                </a:gridCol>
                <a:gridCol w="1061096">
                  <a:extLst>
                    <a:ext uri="{9D8B030D-6E8A-4147-A177-3AD203B41FA5}">
                      <a16:colId xmlns="" xmlns:a16="http://schemas.microsoft.com/office/drawing/2014/main" val="165707671"/>
                    </a:ext>
                  </a:extLst>
                </a:gridCol>
                <a:gridCol w="1424229">
                  <a:extLst>
                    <a:ext uri="{9D8B030D-6E8A-4147-A177-3AD203B41FA5}">
                      <a16:colId xmlns="" xmlns:a16="http://schemas.microsoft.com/office/drawing/2014/main" val="1554662736"/>
                    </a:ext>
                  </a:extLst>
                </a:gridCol>
              </a:tblGrid>
              <a:tr h="4836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 (k = </a:t>
                      </a:r>
                      <a:r>
                        <a:rPr lang="en-US" dirty="0" smtClean="0"/>
                        <a:t>2)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 (C = 55)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GBT (Trees = 100)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9316175"/>
                  </a:ext>
                </a:extLst>
              </a:tr>
              <a:tr h="276348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580.848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415.583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743.931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88092630"/>
                  </a:ext>
                </a:extLst>
              </a:tr>
              <a:tr h="483609">
                <a:tc>
                  <a:txBody>
                    <a:bodyPr/>
                    <a:lstStyle/>
                    <a:p>
                      <a:r>
                        <a:rPr lang="en-US" dirty="0"/>
                        <a:t>Squared 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0.913</a:t>
                      </a:r>
                    </a:p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32989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EC0054B-D735-2242-A2D3-6D784E1868BF}"/>
              </a:ext>
            </a:extLst>
          </p:cNvPr>
          <p:cNvSpPr txBox="1"/>
          <p:nvPr/>
        </p:nvSpPr>
        <p:spPr>
          <a:xfrm>
            <a:off x="6289392" y="4030190"/>
            <a:ext cx="3254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Predictive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SVM method was selected</a:t>
            </a:r>
          </a:p>
        </p:txBody>
      </p:sp>
      <p:sp>
        <p:nvSpPr>
          <p:cNvPr id="16" name="Title 13">
            <a:extLst>
              <a:ext uri="{FF2B5EF4-FFF2-40B4-BE49-F238E27FC236}">
                <a16:creationId xmlns=""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42" y="-350925"/>
            <a:ext cx="8333222" cy="1147969"/>
          </a:xfrm>
        </p:spPr>
        <p:txBody>
          <a:bodyPr>
            <a:normAutofit/>
          </a:bodyPr>
          <a:lstStyle/>
          <a:p>
            <a:r>
              <a:rPr lang="en-ZA" sz="4000" dirty="0">
                <a:solidFill>
                  <a:srgbClr val="929A4A"/>
                </a:solidFill>
              </a:rPr>
              <a:t>Predictive Modelling</a:t>
            </a:r>
            <a:endParaRPr lang="en-IN" sz="4000" dirty="0">
              <a:solidFill>
                <a:srgbClr val="929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DA054981-E8A6-4C46-907A-4C961576B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702810"/>
            <a:ext cx="7342622" cy="121556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14067"/>
                </a:solidFill>
              </a:rPr>
              <a:t>5 New Products By Profitability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30A136-1D51-6540-B5B3-0B2E79B173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/>
              <a:t>Add a footer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4B3525-18C2-064F-8C87-5198B7B627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IN" smtClean="0"/>
              <a:t>9</a:t>
            </a:fld>
            <a:endParaRPr lang="en-IN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="" xmlns:a16="http://schemas.microsoft.com/office/drawing/2014/main" id="{AD2778CE-9F04-6748-8D25-40E824729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715709"/>
              </p:ext>
            </p:extLst>
          </p:nvPr>
        </p:nvGraphicFramePr>
        <p:xfrm>
          <a:off x="527008" y="2049627"/>
          <a:ext cx="10334321" cy="417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65">
                  <a:extLst>
                    <a:ext uri="{9D8B030D-6E8A-4147-A177-3AD203B41FA5}">
                      <a16:colId xmlns="" xmlns:a16="http://schemas.microsoft.com/office/drawing/2014/main" val="2045936384"/>
                    </a:ext>
                  </a:extLst>
                </a:gridCol>
                <a:gridCol w="1260065">
                  <a:extLst>
                    <a:ext uri="{9D8B030D-6E8A-4147-A177-3AD203B41FA5}">
                      <a16:colId xmlns="" xmlns:a16="http://schemas.microsoft.com/office/drawing/2014/main" val="2408424863"/>
                    </a:ext>
                  </a:extLst>
                </a:gridCol>
                <a:gridCol w="1310440">
                  <a:extLst>
                    <a:ext uri="{9D8B030D-6E8A-4147-A177-3AD203B41FA5}">
                      <a16:colId xmlns="" xmlns:a16="http://schemas.microsoft.com/office/drawing/2014/main" val="2254539803"/>
                    </a:ext>
                  </a:extLst>
                </a:gridCol>
                <a:gridCol w="1538447">
                  <a:extLst>
                    <a:ext uri="{9D8B030D-6E8A-4147-A177-3AD203B41FA5}">
                      <a16:colId xmlns="" xmlns:a16="http://schemas.microsoft.com/office/drawing/2014/main" val="49559819"/>
                    </a:ext>
                  </a:extLst>
                </a:gridCol>
                <a:gridCol w="1127503">
                  <a:extLst>
                    <a:ext uri="{9D8B030D-6E8A-4147-A177-3AD203B41FA5}">
                      <a16:colId xmlns="" xmlns:a16="http://schemas.microsoft.com/office/drawing/2014/main" val="1339132322"/>
                    </a:ext>
                  </a:extLst>
                </a:gridCol>
                <a:gridCol w="2052789">
                  <a:extLst>
                    <a:ext uri="{9D8B030D-6E8A-4147-A177-3AD203B41FA5}">
                      <a16:colId xmlns="" xmlns:a16="http://schemas.microsoft.com/office/drawing/2014/main" val="1558847368"/>
                    </a:ext>
                  </a:extLst>
                </a:gridCol>
                <a:gridCol w="1785012">
                  <a:extLst>
                    <a:ext uri="{9D8B030D-6E8A-4147-A177-3AD203B41FA5}">
                      <a16:colId xmlns="" xmlns:a16="http://schemas.microsoft.com/office/drawing/2014/main" val="1771835583"/>
                    </a:ext>
                  </a:extLst>
                </a:gridCol>
              </a:tblGrid>
              <a:tr h="6959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Product Type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Product #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Brand Name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Price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Profit margin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Predicted Sales Volume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Predicted Profit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extLst>
                  <a:ext uri="{0D108BD9-81ED-4DB2-BD59-A6C34878D82A}">
                    <a16:rowId xmlns="" xmlns:a16="http://schemas.microsoft.com/office/drawing/2014/main" val="3609061279"/>
                  </a:ext>
                </a:extLst>
              </a:tr>
              <a:tr h="6959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Tablet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187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>
                          <a:effectLst/>
                        </a:rPr>
                        <a:t>Amazon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>
                          <a:effectLst/>
                        </a:rPr>
                        <a:t>$199.00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20%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9,174</a:t>
                      </a:r>
                      <a:endParaRPr lang="en-GB" sz="2000" u="none" strike="noStrike" dirty="0">
                        <a:effectLst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 $   365,107.05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extLst>
                  <a:ext uri="{0D108BD9-81ED-4DB2-BD59-A6C34878D82A}">
                    <a16:rowId xmlns="" xmlns:a16="http://schemas.microsoft.com/office/drawing/2014/main" val="2467181273"/>
                  </a:ext>
                </a:extLst>
              </a:tr>
              <a:tr h="6959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Tablet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186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Apple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$629.00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10%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1,481</a:t>
                      </a:r>
                      <a:endParaRPr lang="en-GB" sz="2000" u="none" strike="noStrike" dirty="0">
                        <a:effectLst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 $      93,127,29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extLst>
                  <a:ext uri="{0D108BD9-81ED-4DB2-BD59-A6C34878D82A}">
                    <a16:rowId xmlns="" xmlns:a16="http://schemas.microsoft.com/office/drawing/2014/main" val="1253403803"/>
                  </a:ext>
                </a:extLst>
              </a:tr>
              <a:tr h="6959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Laptop</a:t>
                      </a: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176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Razer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$1,999.00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23%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96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 $      44,337.47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extLst>
                  <a:ext uri="{0D108BD9-81ED-4DB2-BD59-A6C34878D82A}">
                    <a16:rowId xmlns="" xmlns:a16="http://schemas.microsoft.com/office/drawing/2014/main" val="126725590"/>
                  </a:ext>
                </a:extLst>
              </a:tr>
              <a:tr h="6959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Netbook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180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Acer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$329.00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1,445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 $      42,788.38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extLst>
                  <a:ext uri="{0D108BD9-81ED-4DB2-BD59-A6C34878D82A}">
                    <a16:rowId xmlns="" xmlns:a16="http://schemas.microsoft.com/office/drawing/2014/main" val="3301890308"/>
                  </a:ext>
                </a:extLst>
              </a:tr>
              <a:tr h="695912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Game Console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199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Sony</a:t>
                      </a: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>
                          <a:effectLst/>
                        </a:rPr>
                        <a:t>$249.99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9%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u="none" strike="noStrike" dirty="0" smtClean="0">
                          <a:effectLst/>
                        </a:rPr>
                        <a:t>1,793</a:t>
                      </a:r>
                      <a:endParaRPr lang="en-GB" sz="2000" u="none" strike="noStrike" dirty="0">
                        <a:effectLst/>
                      </a:endParaRPr>
                    </a:p>
                  </a:txBody>
                  <a:tcPr marL="18649" marR="18649" marT="1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u="none" strike="noStrike" dirty="0">
                          <a:effectLst/>
                        </a:rPr>
                        <a:t> $      40,347.61 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49" marR="18649" marT="18649" marB="0" anchor="b"/>
                </a:tc>
                <a:extLst>
                  <a:ext uri="{0D108BD9-81ED-4DB2-BD59-A6C34878D82A}">
                    <a16:rowId xmlns="" xmlns:a16="http://schemas.microsoft.com/office/drawing/2014/main" val="3396968119"/>
                  </a:ext>
                </a:extLst>
              </a:tr>
            </a:tbl>
          </a:graphicData>
        </a:graphic>
      </p:graphicFrame>
      <p:sp>
        <p:nvSpPr>
          <p:cNvPr id="9" name="Title 13">
            <a:extLst>
              <a:ext uri="{FF2B5EF4-FFF2-40B4-BE49-F238E27FC236}">
                <a16:creationId xmlns="" xmlns:a16="http://schemas.microsoft.com/office/drawing/2014/main" id="{92896B42-4638-40D0-8887-7AB8D1D86B3D}"/>
              </a:ext>
            </a:extLst>
          </p:cNvPr>
          <p:cNvSpPr txBox="1">
            <a:spLocks/>
          </p:cNvSpPr>
          <p:nvPr/>
        </p:nvSpPr>
        <p:spPr>
          <a:xfrm>
            <a:off x="399788" y="-62425"/>
            <a:ext cx="8333222" cy="1147969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smtClean="0">
                <a:solidFill>
                  <a:srgbClr val="929A4A"/>
                </a:solidFill>
              </a:rPr>
              <a:t>Predictive Modelling</a:t>
            </a:r>
            <a:endParaRPr lang="en-ZA" sz="4000" dirty="0">
              <a:solidFill>
                <a:srgbClr val="929A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4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-03 Presentation Layout_CA - v6" id="{E989BABB-6CAC-4B7A-BEDD-AC8E941209AD}" vid="{8EB46C3B-1734-4DB1-861E-420A63F4C2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19A80A7-0DD1-4CF4-ABD5-362A6549C5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9AA90D-A39D-4F83-B1BD-92099B1CAD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4D15D6-87BC-477C-8E91-9F90829C2FC8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microsoft.com/office/infopath/2007/PartnerControls"/>
    <ds:schemaRef ds:uri="6dc4bcd6-49db-4c07-9060-8acfc67cef9f"/>
    <ds:schemaRef ds:uri="http://schemas.microsoft.com/office/2006/documentManagement/types"/>
    <ds:schemaRef ds:uri="http://schemas.openxmlformats.org/package/2006/metadata/core-properties"/>
    <ds:schemaRef ds:uri="fb0879af-3eba-417a-a55a-ffe6dcd6ca7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617</Words>
  <Application>Microsoft Office PowerPoint</Application>
  <PresentationFormat>Widescreen</PresentationFormat>
  <Paragraphs>143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Product Data Mining: Results and Observations</vt:lpstr>
      <vt:lpstr>Introduction Data Classification Predictive Modelling Potential Applications</vt:lpstr>
      <vt:lpstr>Introduction</vt:lpstr>
      <vt:lpstr>Observations of  Customer Transaction Data</vt:lpstr>
      <vt:lpstr>Observations of  Customer Transaction Data</vt:lpstr>
      <vt:lpstr>Classifying Customer Transaction Data</vt:lpstr>
      <vt:lpstr>Predictive Modelling</vt:lpstr>
      <vt:lpstr>Predictive Modelling</vt:lpstr>
      <vt:lpstr>5 New Products By Profitability</vt:lpstr>
      <vt:lpstr>Potential Applications for Data-Driven Decisions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2019-04-09T23:11:01Z</dcterms:created>
  <dcterms:modified xsi:type="dcterms:W3CDTF">2019-04-16T17:25:02Z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AXPAuthor">
    <vt:lpwstr>Rory S Langran</vt:lpwstr>
  </property>
  <property fmtid="{D5CDD505-2E9C-101B-9397-08002B2CF9AE}" pid="4" name="AXPDataClassification">
    <vt:lpwstr>AXP Internal</vt:lpwstr>
  </property>
  <property fmtid="{D5CDD505-2E9C-101B-9397-08002B2CF9AE}" pid="5" name="AXPDataClassificationForSearch">
    <vt:lpwstr>AXPInternal_UniqueSearchString</vt:lpwstr>
  </property>
</Properties>
</file>