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84" r:id="rId5"/>
    <p:sldMasterId id="2147483690" r:id="rId6"/>
  </p:sldMasterIdLst>
  <p:notesMasterIdLst>
    <p:notesMasterId r:id="rId48"/>
  </p:notesMasterIdLst>
  <p:handoutMasterIdLst>
    <p:handoutMasterId r:id="rId49"/>
  </p:handoutMasterIdLst>
  <p:sldIdLst>
    <p:sldId id="345" r:id="rId7"/>
    <p:sldId id="343" r:id="rId8"/>
    <p:sldId id="354" r:id="rId9"/>
    <p:sldId id="355" r:id="rId10"/>
    <p:sldId id="366" r:id="rId11"/>
    <p:sldId id="371" r:id="rId12"/>
    <p:sldId id="367" r:id="rId13"/>
    <p:sldId id="376" r:id="rId14"/>
    <p:sldId id="369" r:id="rId15"/>
    <p:sldId id="375" r:id="rId16"/>
    <p:sldId id="374" r:id="rId17"/>
    <p:sldId id="373" r:id="rId18"/>
    <p:sldId id="372" r:id="rId19"/>
    <p:sldId id="368" r:id="rId20"/>
    <p:sldId id="381" r:id="rId21"/>
    <p:sldId id="380" r:id="rId22"/>
    <p:sldId id="379" r:id="rId23"/>
    <p:sldId id="378" r:id="rId24"/>
    <p:sldId id="377" r:id="rId25"/>
    <p:sldId id="386" r:id="rId26"/>
    <p:sldId id="385" r:id="rId27"/>
    <p:sldId id="384" r:id="rId28"/>
    <p:sldId id="382" r:id="rId29"/>
    <p:sldId id="383" r:id="rId30"/>
    <p:sldId id="390" r:id="rId31"/>
    <p:sldId id="389" r:id="rId32"/>
    <p:sldId id="396" r:id="rId33"/>
    <p:sldId id="395" r:id="rId34"/>
    <p:sldId id="394" r:id="rId35"/>
    <p:sldId id="393" r:id="rId36"/>
    <p:sldId id="392" r:id="rId37"/>
    <p:sldId id="391" r:id="rId38"/>
    <p:sldId id="388" r:id="rId39"/>
    <p:sldId id="400" r:id="rId40"/>
    <p:sldId id="387" r:id="rId41"/>
    <p:sldId id="399" r:id="rId42"/>
    <p:sldId id="397" r:id="rId43"/>
    <p:sldId id="404" r:id="rId44"/>
    <p:sldId id="403" r:id="rId45"/>
    <p:sldId id="402" r:id="rId46"/>
    <p:sldId id="401" r:id="rId47"/>
  </p:sldIdLst>
  <p:sldSz cx="12192000" cy="6858000"/>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ro etuks" initials="ie" lastIdx="1" clrIdx="0">
    <p:extLst>
      <p:ext uri="{19B8F6BF-5375-455C-9EA6-DF929625EA0E}">
        <p15:presenceInfo xmlns:p15="http://schemas.microsoft.com/office/powerpoint/2012/main" userId="05762887d6b64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86E"/>
    <a:srgbClr val="084A7B"/>
    <a:srgbClr val="707070"/>
    <a:srgbClr val="14386E"/>
    <a:srgbClr val="8E8F8F"/>
    <a:srgbClr val="59A508"/>
    <a:srgbClr val="018EC2"/>
    <a:srgbClr val="88B95B"/>
    <a:srgbClr val="4AB0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5" autoAdjust="0"/>
    <p:restoredTop sz="95441" autoAdjust="0"/>
  </p:normalViewPr>
  <p:slideViewPr>
    <p:cSldViewPr snapToGrid="0" snapToObjects="1">
      <p:cViewPr varScale="1">
        <p:scale>
          <a:sx n="87" d="100"/>
          <a:sy n="87" d="100"/>
        </p:scale>
        <p:origin x="120"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83" d="100"/>
          <a:sy n="83" d="100"/>
        </p:scale>
        <p:origin x="-3156" y="-84"/>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424576" y="8845046"/>
            <a:ext cx="2600074" cy="465614"/>
          </a:xfrm>
          <a:prstGeom prst="rect">
            <a:avLst/>
          </a:prstGeom>
        </p:spPr>
        <p:txBody>
          <a:bodyPr vert="horz" lIns="91952" tIns="45976" rIns="91952" bIns="45976" rtlCol="0" anchor="ctr"/>
          <a:lstStyle>
            <a:lvl1pPr algn="r">
              <a:defRPr sz="1200"/>
            </a:lvl1pPr>
          </a:lstStyle>
          <a:p>
            <a:pPr algn="ctr"/>
            <a:r>
              <a:rPr lang="en-US"/>
              <a:t>Page </a:t>
            </a:r>
            <a:fld id="{200235D6-A544-4B56-A983-2DED2BDCB070}" type="slidenum">
              <a:rPr lang="en-US" smtClean="0"/>
              <a:pPr algn="ctr"/>
              <a:t>‹#›</a:t>
            </a:fld>
            <a:endParaRPr lang="en-US"/>
          </a:p>
        </p:txBody>
      </p:sp>
      <p:sp>
        <p:nvSpPr>
          <p:cNvPr id="7" name="Rectangle 6"/>
          <p:cNvSpPr/>
          <p:nvPr/>
        </p:nvSpPr>
        <p:spPr>
          <a:xfrm>
            <a:off x="0" y="2"/>
            <a:ext cx="7026275" cy="313843"/>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lIns="91952" tIns="45976" rIns="91952" bIns="45976" rtlCol="0" anchor="ctr"/>
          <a:lstStyle/>
          <a:p>
            <a:pPr algn="ctr"/>
            <a:endParaRPr lang="en-US">
              <a:solidFill>
                <a:srgbClr val="084A7B"/>
              </a:solidFill>
            </a:endParaRPr>
          </a:p>
        </p:txBody>
      </p:sp>
      <p:pic>
        <p:nvPicPr>
          <p:cNvPr id="9" name="Picture 8" descr="ATCsecondarySlideLogo_11.30.12.ti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601699" y="8594117"/>
            <a:ext cx="1822877" cy="565818"/>
          </a:xfrm>
          <a:prstGeom prst="rect">
            <a:avLst/>
          </a:prstGeom>
        </p:spPr>
      </p:pic>
      <p:sp>
        <p:nvSpPr>
          <p:cNvPr id="2" name="Date Placeholder 1"/>
          <p:cNvSpPr>
            <a:spLocks noGrp="1"/>
          </p:cNvSpPr>
          <p:nvPr>
            <p:ph type="dt" sz="quarter" idx="1"/>
          </p:nvPr>
        </p:nvSpPr>
        <p:spPr>
          <a:xfrm>
            <a:off x="1" y="8833405"/>
            <a:ext cx="2601699" cy="465614"/>
          </a:xfrm>
          <a:prstGeom prst="rect">
            <a:avLst/>
          </a:prstGeom>
        </p:spPr>
        <p:txBody>
          <a:bodyPr vert="horz" lIns="91952" tIns="45976" rIns="91952" bIns="45976" rtlCol="0" anchor="ctr"/>
          <a:lstStyle>
            <a:lvl1pPr algn="r">
              <a:defRPr sz="1200"/>
            </a:lvl1pPr>
          </a:lstStyle>
          <a:p>
            <a:pPr algn="ctr"/>
            <a:fld id="{6B5257D6-9A08-4750-B10C-F350D202BD59}" type="datetime1">
              <a:rPr lang="en-US" smtClean="0"/>
              <a:t>7/20/2019</a:t>
            </a:fld>
            <a:endParaRPr lang="en-US"/>
          </a:p>
        </p:txBody>
      </p:sp>
    </p:spTree>
    <p:extLst>
      <p:ext uri="{BB962C8B-B14F-4D97-AF65-F5344CB8AC3E}">
        <p14:creationId xmlns:p14="http://schemas.microsoft.com/office/powerpoint/2010/main" val="1486177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913" y="466725"/>
            <a:ext cx="6883400" cy="3871913"/>
          </a:xfrm>
          <a:prstGeom prst="rect">
            <a:avLst/>
          </a:prstGeom>
          <a:noFill/>
          <a:ln w="12700">
            <a:solidFill>
              <a:prstClr val="black"/>
            </a:solidFill>
          </a:ln>
        </p:spPr>
        <p:txBody>
          <a:bodyPr vert="horz" lIns="91952" tIns="45976" rIns="91952" bIns="45976" rtlCol="0" anchor="ctr"/>
          <a:lstStyle/>
          <a:p>
            <a:endParaRPr lang="en-US"/>
          </a:p>
        </p:txBody>
      </p:sp>
      <p:sp>
        <p:nvSpPr>
          <p:cNvPr id="5" name="Notes Placeholder 4"/>
          <p:cNvSpPr>
            <a:spLocks noGrp="1"/>
          </p:cNvSpPr>
          <p:nvPr>
            <p:ph type="body" sz="quarter" idx="3"/>
          </p:nvPr>
        </p:nvSpPr>
        <p:spPr>
          <a:xfrm>
            <a:off x="315674" y="4423331"/>
            <a:ext cx="6456027" cy="4190524"/>
          </a:xfrm>
          <a:prstGeom prst="rect">
            <a:avLst/>
          </a:prstGeom>
        </p:spPr>
        <p:txBody>
          <a:bodyPr vert="horz" lIns="91952" tIns="45976" rIns="91952" bIns="459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449974" y="8845046"/>
            <a:ext cx="2576301" cy="465614"/>
          </a:xfrm>
          <a:prstGeom prst="rect">
            <a:avLst/>
          </a:prstGeom>
        </p:spPr>
        <p:txBody>
          <a:bodyPr vert="horz" lIns="91952" tIns="45976" rIns="91952" bIns="45976" rtlCol="0" anchor="ctr"/>
          <a:lstStyle>
            <a:lvl1pPr algn="ctr">
              <a:defRPr sz="1200">
                <a:latin typeface="Arial Narrow" pitchFamily="34" charset="0"/>
              </a:defRPr>
            </a:lvl1pPr>
          </a:lstStyle>
          <a:p>
            <a:r>
              <a:rPr lang="en-US"/>
              <a:t>Page </a:t>
            </a:r>
            <a:fld id="{0C82D5A3-FE37-1B42-9698-D5650D07F83F}" type="slidenum">
              <a:rPr lang="en-US" smtClean="0"/>
              <a:pPr/>
              <a:t>‹#›</a:t>
            </a:fld>
            <a:endParaRPr lang="en-US"/>
          </a:p>
        </p:txBody>
      </p:sp>
      <p:sp>
        <p:nvSpPr>
          <p:cNvPr id="2" name="Date Placeholder 1"/>
          <p:cNvSpPr>
            <a:spLocks noGrp="1"/>
          </p:cNvSpPr>
          <p:nvPr>
            <p:ph type="dt" idx="1"/>
          </p:nvPr>
        </p:nvSpPr>
        <p:spPr>
          <a:xfrm>
            <a:off x="0" y="8835023"/>
            <a:ext cx="2576301" cy="465614"/>
          </a:xfrm>
          <a:prstGeom prst="rect">
            <a:avLst/>
          </a:prstGeom>
        </p:spPr>
        <p:txBody>
          <a:bodyPr vert="horz" lIns="91952" tIns="45976" rIns="91952" bIns="45976" rtlCol="0" anchor="ctr"/>
          <a:lstStyle>
            <a:lvl1pPr algn="ctr">
              <a:defRPr sz="1200" baseline="0">
                <a:latin typeface="Arial Narrow" pitchFamily="34" charset="0"/>
              </a:defRPr>
            </a:lvl1pPr>
          </a:lstStyle>
          <a:p>
            <a:fld id="{37E685F4-888B-4A9C-A2E9-A820C7DF5E1E}" type="datetime1">
              <a:rPr lang="en-US" smtClean="0"/>
              <a:t>7/20/2019</a:t>
            </a:fld>
            <a:endParaRPr lang="en-US"/>
          </a:p>
        </p:txBody>
      </p:sp>
    </p:spTree>
    <p:extLst>
      <p:ext uri="{BB962C8B-B14F-4D97-AF65-F5344CB8AC3E}">
        <p14:creationId xmlns:p14="http://schemas.microsoft.com/office/powerpoint/2010/main" val="36652880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Arial Narrow" pitchFamily="34" charset="0"/>
        <a:ea typeface="+mn-ea"/>
        <a:cs typeface="+mn-cs"/>
      </a:defRPr>
    </a:lvl1pPr>
    <a:lvl2pPr marL="228600" indent="0" algn="l" defTabSz="457200" rtl="0" eaLnBrk="1" latinLnBrk="0" hangingPunct="1">
      <a:defRPr sz="1200" kern="1200">
        <a:solidFill>
          <a:schemeClr val="tx1"/>
        </a:solidFill>
        <a:latin typeface="Arial Narrow" pitchFamily="34" charset="0"/>
        <a:ea typeface="+mn-ea"/>
        <a:cs typeface="+mn-cs"/>
      </a:defRPr>
    </a:lvl2pPr>
    <a:lvl3pPr marL="396875" indent="0" algn="l" defTabSz="457200" rtl="0" eaLnBrk="1" latinLnBrk="0" hangingPunct="1">
      <a:defRPr sz="1200" kern="1200">
        <a:solidFill>
          <a:schemeClr val="tx1"/>
        </a:solidFill>
        <a:latin typeface="Arial Narrow" pitchFamily="34" charset="0"/>
        <a:ea typeface="+mn-ea"/>
        <a:cs typeface="+mn-cs"/>
      </a:defRPr>
    </a:lvl3pPr>
    <a:lvl4pPr marL="576263" indent="0" algn="l" defTabSz="457200" rtl="0" eaLnBrk="1" latinLnBrk="0" hangingPunct="1">
      <a:defRPr sz="1200" kern="1200">
        <a:solidFill>
          <a:schemeClr val="tx1"/>
        </a:solidFill>
        <a:latin typeface="Arial Narrow" pitchFamily="34" charset="0"/>
        <a:ea typeface="+mn-ea"/>
        <a:cs typeface="+mn-cs"/>
      </a:defRPr>
    </a:lvl4pPr>
    <a:lvl5pPr marL="746125" indent="0" algn="l" defTabSz="457200" rtl="0" eaLnBrk="1" latinLnBrk="0" hangingPunct="1">
      <a:defRPr sz="1200" kern="1200">
        <a:solidFill>
          <a:schemeClr val="tx1"/>
        </a:solidFill>
        <a:latin typeface="Arial Narrow"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TC 2013 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p:cNvSpPr/>
          <p:nvPr userDrawn="1"/>
        </p:nvSpPr>
        <p:spPr>
          <a:xfrm>
            <a:off x="0" y="2932300"/>
            <a:ext cx="12192000" cy="248405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rgbClr val="084A7B"/>
              </a:solidFill>
            </a:endParaRPr>
          </a:p>
        </p:txBody>
      </p:sp>
      <p:pic>
        <p:nvPicPr>
          <p:cNvPr id="28" name="Picture 27" descr="ATCsecondarySlideCircles_11.30.12.ti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992"/>
            <a:ext cx="12192000" cy="5003800"/>
          </a:xfrm>
          <a:prstGeom prst="rect">
            <a:avLst/>
          </a:prstGeom>
        </p:spPr>
      </p:pic>
      <p:sp>
        <p:nvSpPr>
          <p:cNvPr id="6" name="Title 1"/>
          <p:cNvSpPr>
            <a:spLocks noGrp="1"/>
          </p:cNvSpPr>
          <p:nvPr>
            <p:ph type="ctrTitle" hasCustomPrompt="1"/>
          </p:nvPr>
        </p:nvSpPr>
        <p:spPr>
          <a:xfrm>
            <a:off x="1113611" y="3331813"/>
            <a:ext cx="10199748" cy="708495"/>
          </a:xfrm>
          <a:prstGeom prst="rect">
            <a:avLst/>
          </a:prstGeom>
        </p:spPr>
        <p:txBody>
          <a:bodyPr/>
          <a:lstStyle>
            <a:lvl1pPr algn="l">
              <a:defRPr sz="3600" baseline="0">
                <a:solidFill>
                  <a:srgbClr val="084A7B"/>
                </a:solidFill>
                <a:latin typeface="Calibri" pitchFamily="34" charset="0"/>
                <a:cs typeface="Calibri" pitchFamily="34" charset="0"/>
              </a:defRPr>
            </a:lvl1pPr>
          </a:lstStyle>
          <a:p>
            <a:r>
              <a:rPr lang="en-US" dirty="0"/>
              <a:t>Click to edit presentation title</a:t>
            </a:r>
          </a:p>
        </p:txBody>
      </p:sp>
      <p:sp>
        <p:nvSpPr>
          <p:cNvPr id="7" name="Subtitle 2"/>
          <p:cNvSpPr>
            <a:spLocks noGrp="1"/>
          </p:cNvSpPr>
          <p:nvPr>
            <p:ph type="subTitle" idx="1" hasCustomPrompt="1"/>
          </p:nvPr>
        </p:nvSpPr>
        <p:spPr>
          <a:xfrm>
            <a:off x="1109472" y="4044963"/>
            <a:ext cx="10204704" cy="1091241"/>
          </a:xfrm>
          <a:prstGeom prst="rect">
            <a:avLst/>
          </a:prstGeom>
        </p:spPr>
        <p:txBody>
          <a:bodyPr/>
          <a:lstStyle>
            <a:lvl1pPr marL="0" indent="0">
              <a:buNone/>
              <a:defRPr sz="2400" baseline="0">
                <a:solidFill>
                  <a:schemeClr val="accent3">
                    <a:lumMod val="75000"/>
                  </a:schemeClr>
                </a:solidFill>
                <a:latin typeface="Calibri" pitchFamily="34" charset="0"/>
                <a:cs typeface="Calibri" pitchFamily="34" charset="0"/>
              </a:defRPr>
            </a:lvl1pPr>
          </a:lstStyle>
          <a:p>
            <a:r>
              <a:rPr lang="en-US" dirty="0"/>
              <a:t>Click </a:t>
            </a:r>
            <a:r>
              <a:rPr lang="en-US"/>
              <a:t>to enter presenter’s name and date</a:t>
            </a:r>
            <a:endParaRPr lang="en-US" dirty="0"/>
          </a:p>
        </p:txBody>
      </p:sp>
      <p:sp>
        <p:nvSpPr>
          <p:cNvPr id="11" name="Rectangle 10"/>
          <p:cNvSpPr/>
          <p:nvPr userDrawn="1"/>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rgbClr val="084A7B"/>
              </a:solidFill>
            </a:endParaRPr>
          </a:p>
        </p:txBody>
      </p:sp>
      <p:grpSp>
        <p:nvGrpSpPr>
          <p:cNvPr id="27" name="Group 26"/>
          <p:cNvGrpSpPr/>
          <p:nvPr userDrawn="1"/>
        </p:nvGrpSpPr>
        <p:grpSpPr>
          <a:xfrm>
            <a:off x="9487163" y="6098088"/>
            <a:ext cx="2704837" cy="364182"/>
            <a:chOff x="7115372" y="6079410"/>
            <a:chExt cx="2028628" cy="364182"/>
          </a:xfrm>
        </p:grpSpPr>
        <p:sp>
          <p:nvSpPr>
            <p:cNvPr id="13" name="TextBox 12"/>
            <p:cNvSpPr txBox="1"/>
            <p:nvPr userDrawn="1"/>
          </p:nvSpPr>
          <p:spPr>
            <a:xfrm>
              <a:off x="7358150" y="6079410"/>
              <a:ext cx="1223247" cy="307777"/>
            </a:xfrm>
            <a:prstGeom prst="rect">
              <a:avLst/>
            </a:prstGeom>
            <a:noFill/>
          </p:spPr>
          <p:txBody>
            <a:bodyPr wrap="square" rtlCol="0">
              <a:spAutoFit/>
            </a:bodyPr>
            <a:lstStyle/>
            <a:p>
              <a:r>
                <a:rPr lang="en-US" sz="1400" dirty="0" err="1">
                  <a:solidFill>
                    <a:srgbClr val="707070"/>
                  </a:solidFill>
                </a:rPr>
                <a:t>atcllc.com</a:t>
              </a:r>
              <a:endParaRPr lang="en-US" sz="1400" dirty="0">
                <a:solidFill>
                  <a:srgbClr val="707070"/>
                </a:solidFill>
              </a:endParaRPr>
            </a:p>
          </p:txBody>
        </p:sp>
        <p:cxnSp>
          <p:nvCxnSpPr>
            <p:cNvPr id="19" name="Straight Connector 18"/>
            <p:cNvCxnSpPr/>
            <p:nvPr userDrawn="1"/>
          </p:nvCxnSpPr>
          <p:spPr>
            <a:xfrm>
              <a:off x="7115372" y="6443592"/>
              <a:ext cx="2028628" cy="0"/>
            </a:xfrm>
            <a:prstGeom prst="line">
              <a:avLst/>
            </a:prstGeom>
            <a:ln>
              <a:solidFill>
                <a:srgbClr val="707070"/>
              </a:solidFill>
            </a:ln>
          </p:spPr>
          <p:style>
            <a:lnRef idx="1">
              <a:schemeClr val="dk1"/>
            </a:lnRef>
            <a:fillRef idx="0">
              <a:schemeClr val="dk1"/>
            </a:fillRef>
            <a:effectRef idx="0">
              <a:schemeClr val="dk1"/>
            </a:effectRef>
            <a:fontRef idx="minor">
              <a:schemeClr val="tx1"/>
            </a:fontRef>
          </p:style>
        </p:cxnSp>
      </p:gr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54651" y="1197526"/>
            <a:ext cx="3742952" cy="841250"/>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4887" y="997993"/>
            <a:ext cx="4377085" cy="962959"/>
          </a:xfrm>
          <a:prstGeom prst="rect">
            <a:avLst/>
          </a:prstGeom>
        </p:spPr>
      </p:pic>
    </p:spTree>
    <p:extLst>
      <p:ext uri="{BB962C8B-B14F-4D97-AF65-F5344CB8AC3E}">
        <p14:creationId xmlns:p14="http://schemas.microsoft.com/office/powerpoint/2010/main" val="307779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TC 2013 Content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5" name="Content Placeholder 4"/>
          <p:cNvSpPr>
            <a:spLocks noGrp="1"/>
          </p:cNvSpPr>
          <p:nvPr>
            <p:ph sz="quarter" idx="11"/>
          </p:nvPr>
        </p:nvSpPr>
        <p:spPr>
          <a:xfrm>
            <a:off x="5619751" y="338328"/>
            <a:ext cx="6076949" cy="5742432"/>
          </a:xfrm>
        </p:spPr>
        <p:txBody>
          <a:bodyPr/>
          <a:lstStyle>
            <a:lvl1pPr marL="225425" indent="-225425">
              <a:defRPr>
                <a:latin typeface="Calibri" pitchFamily="34" charset="0"/>
                <a:cs typeface="Calibri" pitchFamily="34" charset="0"/>
              </a:defRPr>
            </a:lvl1pPr>
            <a:lvl2pPr marL="622300" indent="-277813">
              <a:defRPr>
                <a:latin typeface="Calibri" pitchFamily="34" charset="0"/>
                <a:cs typeface="Calibri" pitchFamily="34" charset="0"/>
              </a:defRPr>
            </a:lvl2pPr>
            <a:lvl3pPr marL="966788" indent="-277813">
              <a:defRPr>
                <a:latin typeface="Calibri" pitchFamily="34" charset="0"/>
                <a:cs typeface="Calibri" pitchFamily="34" charset="0"/>
              </a:defRPr>
            </a:lvl3pPr>
            <a:lvl4pPr marL="1206500" indent="-292100">
              <a:defRPr>
                <a:latin typeface="Calibri" pitchFamily="34" charset="0"/>
                <a:cs typeface="Calibri" pitchFamily="34" charset="0"/>
              </a:defRPr>
            </a:lvl4pPr>
            <a:lvl5pPr marL="1603375" indent="-292100">
              <a:defRPr>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609600" y="338328"/>
            <a:ext cx="4867965" cy="1069848"/>
          </a:xfrm>
        </p:spPr>
        <p:txBody>
          <a:bodyPr anchor="b">
            <a:normAutofit/>
          </a:bodyPr>
          <a:lstStyle>
            <a:lvl1pPr>
              <a:defRPr sz="2400" b="0">
                <a:latin typeface="Calibri" pitchFamily="34" charset="0"/>
                <a:cs typeface="Calibri" pitchFamily="34" charset="0"/>
              </a:defRPr>
            </a:lvl1pPr>
          </a:lstStyle>
          <a:p>
            <a:r>
              <a:rPr lang="en-US"/>
              <a:t>Click to edit Master title style</a:t>
            </a:r>
          </a:p>
        </p:txBody>
      </p:sp>
      <p:sp>
        <p:nvSpPr>
          <p:cNvPr id="8" name="Text Placeholder 7"/>
          <p:cNvSpPr>
            <a:spLocks noGrp="1"/>
          </p:cNvSpPr>
          <p:nvPr>
            <p:ph type="body" sz="quarter" idx="12"/>
          </p:nvPr>
        </p:nvSpPr>
        <p:spPr>
          <a:xfrm>
            <a:off x="609600" y="1408114"/>
            <a:ext cx="4868333" cy="4675187"/>
          </a:xfrm>
        </p:spPr>
        <p:txBody>
          <a:bodyPr/>
          <a:lstStyle>
            <a:lvl1pPr marL="0" indent="0">
              <a:buNone/>
              <a:defRPr sz="2000">
                <a:solidFill>
                  <a:schemeClr val="tx1">
                    <a:lumMod val="65000"/>
                    <a:lumOff val="35000"/>
                  </a:schemeClr>
                </a:solidFill>
                <a:latin typeface="Calibri" pitchFamily="34" charset="0"/>
                <a:cs typeface="Calibri" pitchFamily="34" charset="0"/>
              </a:defRPr>
            </a:lvl1pPr>
            <a:lvl2pPr marL="225425" indent="0">
              <a:buNone/>
              <a:defRPr sz="1800">
                <a:solidFill>
                  <a:srgbClr val="707070"/>
                </a:solidFill>
              </a:defRPr>
            </a:lvl2pPr>
            <a:lvl3pPr marL="396875" indent="0">
              <a:buNone/>
              <a:defRPr>
                <a:solidFill>
                  <a:srgbClr val="707070"/>
                </a:solidFill>
              </a:defRPr>
            </a:lvl3pPr>
            <a:lvl4pPr marL="622300" indent="0">
              <a:buNone/>
              <a:defRPr>
                <a:solidFill>
                  <a:srgbClr val="707070"/>
                </a:solidFill>
              </a:defRPr>
            </a:lvl4pPr>
            <a:lvl5pPr marL="795338" indent="0">
              <a:buNone/>
              <a:defRPr>
                <a:solidFill>
                  <a:srgbClr val="707070"/>
                </a:solidFill>
              </a:defRPr>
            </a:lvl5pPr>
          </a:lstStyle>
          <a:p>
            <a:pPr lvl="0"/>
            <a:r>
              <a:rPr lang="en-US"/>
              <a:t>Click to edit Master text styles</a:t>
            </a:r>
          </a:p>
        </p:txBody>
      </p:sp>
    </p:spTree>
    <p:extLst>
      <p:ext uri="{BB962C8B-B14F-4D97-AF65-F5344CB8AC3E}">
        <p14:creationId xmlns:p14="http://schemas.microsoft.com/office/powerpoint/2010/main" val="64497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TC 2013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5184" y="4777805"/>
            <a:ext cx="9753600" cy="457200"/>
          </a:xfrm>
        </p:spPr>
        <p:txBody>
          <a:bodyPr>
            <a:normAutofit/>
          </a:bodyPr>
          <a:lstStyle>
            <a:lvl1pPr>
              <a:defRPr sz="2200" b="0">
                <a:latin typeface="Calibri" pitchFamily="34" charset="0"/>
                <a:cs typeface="Calibri" pitchFamily="34" charset="0"/>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5" name="Picture Placeholder 4"/>
          <p:cNvSpPr>
            <a:spLocks noGrp="1"/>
          </p:cNvSpPr>
          <p:nvPr>
            <p:ph type="pic" sz="quarter" idx="11"/>
          </p:nvPr>
        </p:nvSpPr>
        <p:spPr>
          <a:xfrm>
            <a:off x="1255184" y="676275"/>
            <a:ext cx="9753600" cy="3983038"/>
          </a:xfrm>
        </p:spPr>
        <p:txBody>
          <a:bodyPr/>
          <a:lstStyle>
            <a:lvl1pPr marL="0" indent="0">
              <a:buNone/>
              <a:defRPr>
                <a:latin typeface="Calibri" pitchFamily="34" charset="0"/>
                <a:cs typeface="Calibri" pitchFamily="34" charset="0"/>
              </a:defRPr>
            </a:lvl1pPr>
          </a:lstStyle>
          <a:p>
            <a:r>
              <a:rPr lang="en-US"/>
              <a:t>Click icon to add picture</a:t>
            </a:r>
          </a:p>
        </p:txBody>
      </p:sp>
      <p:sp>
        <p:nvSpPr>
          <p:cNvPr id="7" name="Text Placeholder 6"/>
          <p:cNvSpPr>
            <a:spLocks noGrp="1"/>
          </p:cNvSpPr>
          <p:nvPr>
            <p:ph type="body" sz="quarter" idx="12"/>
          </p:nvPr>
        </p:nvSpPr>
        <p:spPr>
          <a:xfrm>
            <a:off x="1255184" y="5233988"/>
            <a:ext cx="9753600" cy="822960"/>
          </a:xfrm>
        </p:spPr>
        <p:txBody>
          <a:bodyPr>
            <a:normAutofit/>
          </a:bodyPr>
          <a:lstStyle>
            <a:lvl1pPr marL="0" indent="0">
              <a:buNone/>
              <a:defRPr sz="1600">
                <a:solidFill>
                  <a:schemeClr val="tx1">
                    <a:lumMod val="65000"/>
                    <a:lumOff val="35000"/>
                  </a:schemeClr>
                </a:solidFill>
                <a:latin typeface="Calibri" pitchFamily="34" charset="0"/>
                <a:cs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708229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D5E145C5-634E-4FEF-8158-BBACC71C0E46}" type="slidenum">
              <a:rPr lang="en-US"/>
              <a:pPr>
                <a:defRPr/>
              </a:pPr>
              <a:t>‹#›</a:t>
            </a:fld>
            <a:endParaRPr lang="en-US" sz="1400" dirty="0"/>
          </a:p>
        </p:txBody>
      </p:sp>
    </p:spTree>
    <p:extLst>
      <p:ext uri="{BB962C8B-B14F-4D97-AF65-F5344CB8AC3E}">
        <p14:creationId xmlns:p14="http://schemas.microsoft.com/office/powerpoint/2010/main" val="3049149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314176" y="6473953"/>
            <a:ext cx="768096" cy="365125"/>
          </a:xfrm>
        </p:spPr>
        <p:txBody>
          <a:bodyPr/>
          <a:lstStyle/>
          <a:p>
            <a:fld id="{761E65F0-E070-4B88-A195-1866295131DA}" type="slidenum">
              <a:rPr lang="en-US" smtClean="0"/>
              <a:pPr/>
              <a:t>‹#›</a:t>
            </a:fld>
            <a:endParaRPr lang="en-US"/>
          </a:p>
        </p:txBody>
      </p:sp>
    </p:spTree>
    <p:extLst>
      <p:ext uri="{BB962C8B-B14F-4D97-AF65-F5344CB8AC3E}">
        <p14:creationId xmlns:p14="http://schemas.microsoft.com/office/powerpoint/2010/main" val="371088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ATC 2013 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p:cNvSpPr/>
          <p:nvPr userDrawn="1"/>
        </p:nvSpPr>
        <p:spPr>
          <a:xfrm>
            <a:off x="0" y="2932300"/>
            <a:ext cx="12192000" cy="248405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4A7B"/>
              </a:solidFill>
              <a:effectLst/>
              <a:uLnTx/>
              <a:uFillTx/>
              <a:latin typeface="Arial"/>
              <a:ea typeface="+mn-ea"/>
              <a:cs typeface="+mn-cs"/>
            </a:endParaRPr>
          </a:p>
        </p:txBody>
      </p:sp>
      <p:sp>
        <p:nvSpPr>
          <p:cNvPr id="6" name="Title 1"/>
          <p:cNvSpPr>
            <a:spLocks noGrp="1"/>
          </p:cNvSpPr>
          <p:nvPr>
            <p:ph type="ctrTitle" hasCustomPrompt="1"/>
          </p:nvPr>
        </p:nvSpPr>
        <p:spPr>
          <a:xfrm>
            <a:off x="1113611" y="3331813"/>
            <a:ext cx="10199748" cy="708495"/>
          </a:xfrm>
          <a:prstGeom prst="rect">
            <a:avLst/>
          </a:prstGeom>
        </p:spPr>
        <p:txBody>
          <a:bodyPr/>
          <a:lstStyle>
            <a:lvl1pPr algn="l">
              <a:defRPr sz="3600" baseline="0">
                <a:solidFill>
                  <a:srgbClr val="084A7B"/>
                </a:solidFill>
                <a:latin typeface="Arial" panose="020B0604020202020204" pitchFamily="34" charset="0"/>
                <a:cs typeface="Arial" panose="020B0604020202020204" pitchFamily="34" charset="0"/>
              </a:defRPr>
            </a:lvl1pPr>
          </a:lstStyle>
          <a:p>
            <a:r>
              <a:rPr lang="en-US" dirty="0"/>
              <a:t>Click to edit presentation title</a:t>
            </a:r>
          </a:p>
        </p:txBody>
      </p:sp>
      <p:sp>
        <p:nvSpPr>
          <p:cNvPr id="7" name="Subtitle 2"/>
          <p:cNvSpPr>
            <a:spLocks noGrp="1"/>
          </p:cNvSpPr>
          <p:nvPr>
            <p:ph type="subTitle" idx="1" hasCustomPrompt="1"/>
          </p:nvPr>
        </p:nvSpPr>
        <p:spPr>
          <a:xfrm>
            <a:off x="1109472" y="4044963"/>
            <a:ext cx="10204704" cy="1091241"/>
          </a:xfrm>
          <a:prstGeom prst="rect">
            <a:avLst/>
          </a:prstGeom>
        </p:spPr>
        <p:txBody>
          <a:bodyPr/>
          <a:lstStyle>
            <a:lvl1pPr marL="0" indent="0">
              <a:buNone/>
              <a:defRPr sz="2400" baseline="0">
                <a:solidFill>
                  <a:schemeClr val="accent3">
                    <a:lumMod val="75000"/>
                  </a:schemeClr>
                </a:solidFill>
                <a:latin typeface="Arial" panose="020B0604020202020204" pitchFamily="34" charset="0"/>
                <a:cs typeface="Arial" panose="020B0604020202020204" pitchFamily="34" charset="0"/>
              </a:defRPr>
            </a:lvl1pPr>
          </a:lstStyle>
          <a:p>
            <a:r>
              <a:rPr lang="en-US" dirty="0"/>
              <a:t>Click to enter presenter’s name and date</a:t>
            </a:r>
          </a:p>
        </p:txBody>
      </p:sp>
      <p:sp>
        <p:nvSpPr>
          <p:cNvPr id="11" name="Rectangle 10"/>
          <p:cNvSpPr/>
          <p:nvPr userDrawn="1"/>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4A7B"/>
              </a:solidFill>
              <a:effectLst/>
              <a:uLnTx/>
              <a:uFillTx/>
              <a:latin typeface="Arial"/>
              <a:ea typeface="+mn-ea"/>
              <a:cs typeface="+mn-cs"/>
            </a:endParaRPr>
          </a:p>
        </p:txBody>
      </p:sp>
      <p:grpSp>
        <p:nvGrpSpPr>
          <p:cNvPr id="27" name="Group 26"/>
          <p:cNvGrpSpPr/>
          <p:nvPr userDrawn="1"/>
        </p:nvGrpSpPr>
        <p:grpSpPr>
          <a:xfrm>
            <a:off x="9487163" y="6098088"/>
            <a:ext cx="2704837" cy="364182"/>
            <a:chOff x="7115372" y="6079410"/>
            <a:chExt cx="2028628" cy="364182"/>
          </a:xfrm>
        </p:grpSpPr>
        <p:sp>
          <p:nvSpPr>
            <p:cNvPr id="13" name="TextBox 12"/>
            <p:cNvSpPr txBox="1"/>
            <p:nvPr userDrawn="1"/>
          </p:nvSpPr>
          <p:spPr>
            <a:xfrm>
              <a:off x="7358150" y="6079410"/>
              <a:ext cx="122324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7070"/>
                  </a:solidFill>
                  <a:effectLst/>
                  <a:uLnTx/>
                  <a:uFillTx/>
                  <a:latin typeface="Arial"/>
                  <a:ea typeface="+mn-ea"/>
                  <a:cs typeface="+mn-cs"/>
                </a:rPr>
                <a:t>atcllc.com</a:t>
              </a:r>
            </a:p>
          </p:txBody>
        </p:sp>
        <p:cxnSp>
          <p:nvCxnSpPr>
            <p:cNvPr id="19" name="Straight Connector 18"/>
            <p:cNvCxnSpPr/>
            <p:nvPr userDrawn="1"/>
          </p:nvCxnSpPr>
          <p:spPr>
            <a:xfrm>
              <a:off x="7115372" y="6443592"/>
              <a:ext cx="2028628" cy="0"/>
            </a:xfrm>
            <a:prstGeom prst="line">
              <a:avLst/>
            </a:prstGeom>
            <a:ln>
              <a:solidFill>
                <a:srgbClr val="707070"/>
              </a:solidFill>
            </a:ln>
          </p:spPr>
          <p:style>
            <a:lnRef idx="1">
              <a:schemeClr val="dk1"/>
            </a:lnRef>
            <a:fillRef idx="0">
              <a:schemeClr val="dk1"/>
            </a:fillRef>
            <a:effectRef idx="0">
              <a:schemeClr val="dk1"/>
            </a:effectRef>
            <a:fontRef idx="minor">
              <a:schemeClr val="tx1"/>
            </a:fontRef>
          </p:style>
        </p:cxn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54651" y="1197526"/>
            <a:ext cx="3742952" cy="84125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4887" y="997993"/>
            <a:ext cx="4377085" cy="962959"/>
          </a:xfrm>
          <a:prstGeom prst="rect">
            <a:avLst/>
          </a:prstGeom>
        </p:spPr>
      </p:pic>
    </p:spTree>
    <p:extLst>
      <p:ext uri="{BB962C8B-B14F-4D97-AF65-F5344CB8AC3E}">
        <p14:creationId xmlns:p14="http://schemas.microsoft.com/office/powerpoint/2010/main" val="150186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C 2013 TItle and Content">
    <p:bg>
      <p:bgPr>
        <a:solidFill>
          <a:schemeClr val="bg1"/>
        </a:solidFill>
        <a:effectLst/>
      </p:bgPr>
    </p:bg>
    <p:spTree>
      <p:nvGrpSpPr>
        <p:cNvPr id="1" name=""/>
        <p:cNvGrpSpPr/>
        <p:nvPr/>
      </p:nvGrpSpPr>
      <p:grpSpPr>
        <a:xfrm>
          <a:off x="0" y="0"/>
          <a:ext cx="0" cy="0"/>
          <a:chOff x="0" y="0"/>
          <a:chExt cx="0" cy="0"/>
        </a:xfrm>
      </p:grpSpPr>
      <p:sp>
        <p:nvSpPr>
          <p:cNvPr id="6" name="Rectangle 16"/>
          <p:cNvSpPr txBox="1">
            <a:spLocks noChangeArrowheads="1"/>
          </p:cNvSpPr>
          <p:nvPr userDrawn="1"/>
        </p:nvSpPr>
        <p:spPr bwMode="auto">
          <a:xfrm>
            <a:off x="11313359" y="6473604"/>
            <a:ext cx="77258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1" compatLnSpc="1">
            <a:prstTxWarp prst="textNoShape">
              <a:avLst/>
            </a:prstTxWarp>
          </a:bodyPr>
          <a:lstStyle>
            <a:defPPr>
              <a:defRPr lang="en-US"/>
            </a:defPPr>
            <a:lvl1pPr marL="0" algn="r" defTabSz="457200" rtl="0" eaLnBrk="1" latinLnBrk="0" hangingPunct="1">
              <a:spcBef>
                <a:spcPct val="0"/>
              </a:spcBef>
              <a:buFontTx/>
              <a:buNone/>
              <a:defRPr sz="1200" b="0" i="0" kern="1200" smtClean="0">
                <a:solidFill>
                  <a:schemeClr val="tx1">
                    <a:lumMod val="50000"/>
                    <a:lumOff val="50000"/>
                  </a:schemeClr>
                </a:solidFill>
                <a:latin typeface="Helvetica"/>
                <a:ea typeface="+mn-ea"/>
                <a:cs typeface="Helvetic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1C520AEC-A0C2-254E-95D8-1509BEC16AA1}" type="slidenum">
              <a:rPr lang="en-US" sz="1200" smtClean="0">
                <a:solidFill>
                  <a:srgbClr val="707070"/>
                </a:solidFill>
              </a:rPr>
              <a:pPr>
                <a:defRPr/>
              </a:pPr>
              <a:t>‹#›</a:t>
            </a:fld>
            <a:endParaRPr lang="en-US" sz="1200" dirty="0">
              <a:solidFill>
                <a:srgbClr val="707070"/>
              </a:solidFill>
            </a:endParaRPr>
          </a:p>
        </p:txBody>
      </p:sp>
      <p:sp>
        <p:nvSpPr>
          <p:cNvPr id="15" name="Content Placeholder 14"/>
          <p:cNvSpPr>
            <a:spLocks noGrp="1"/>
          </p:cNvSpPr>
          <p:nvPr>
            <p:ph sz="quarter" idx="10" hasCustomPrompt="1"/>
          </p:nvPr>
        </p:nvSpPr>
        <p:spPr>
          <a:xfrm>
            <a:off x="609600" y="1737097"/>
            <a:ext cx="10972800" cy="4146191"/>
          </a:xfrm>
          <a:prstGeom prst="rect">
            <a:avLst/>
          </a:prstGeom>
          <a:noFill/>
        </p:spPr>
        <p:txBody>
          <a:bodyPr vert="horz"/>
          <a:lstStyle>
            <a:lvl1pPr>
              <a:defRPr sz="2400">
                <a:solidFill>
                  <a:srgbClr val="084A7B"/>
                </a:solidFill>
                <a:latin typeface="Calibri" pitchFamily="34" charset="0"/>
                <a:cs typeface="Calibri" pitchFamily="34" charset="0"/>
              </a:defRPr>
            </a:lvl1pPr>
            <a:lvl2pPr>
              <a:defRPr sz="2100">
                <a:solidFill>
                  <a:schemeClr val="tx1">
                    <a:lumMod val="65000"/>
                    <a:lumOff val="35000"/>
                  </a:schemeClr>
                </a:solidFill>
                <a:latin typeface="Calibri" pitchFamily="34" charset="0"/>
                <a:cs typeface="Calibri" pitchFamily="34" charset="0"/>
              </a:defRPr>
            </a:lvl2pPr>
            <a:lvl3pPr>
              <a:defRPr sz="1800">
                <a:solidFill>
                  <a:schemeClr val="tx1">
                    <a:lumMod val="65000"/>
                    <a:lumOff val="35000"/>
                  </a:schemeClr>
                </a:solidFill>
                <a:latin typeface="Calibri" pitchFamily="34" charset="0"/>
                <a:cs typeface="Calibri" pitchFamily="34" charset="0"/>
              </a:defRPr>
            </a:lvl3pPr>
            <a:lvl4pPr>
              <a:defRPr sz="1800">
                <a:solidFill>
                  <a:schemeClr val="tx1">
                    <a:lumMod val="65000"/>
                    <a:lumOff val="35000"/>
                  </a:schemeClr>
                </a:solidFill>
                <a:latin typeface="Calibri" pitchFamily="34" charset="0"/>
                <a:cs typeface="Calibri" pitchFamily="34" charset="0"/>
              </a:defRPr>
            </a:lvl4pPr>
            <a:lvl5pPr>
              <a:defRPr sz="1800">
                <a:solidFill>
                  <a:schemeClr val="tx1">
                    <a:lumMod val="65000"/>
                    <a:lumOff val="35000"/>
                  </a:schemeClr>
                </a:solidFill>
                <a:latin typeface="Calibri" pitchFamily="34" charset="0"/>
                <a:cs typeface="Calibri"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latin typeface="Calibri" pitchFamily="34" charset="0"/>
                <a:cs typeface="Calibri" pitchFamily="34" charset="0"/>
              </a:defRPr>
            </a:lvl1pPr>
          </a:lstStyle>
          <a:p>
            <a:r>
              <a:rPr lang="en-US"/>
              <a:t>Click to edit Master title style</a:t>
            </a:r>
          </a:p>
        </p:txBody>
      </p:sp>
      <p:sp>
        <p:nvSpPr>
          <p:cNvPr id="3" name="Slide Number Placeholder 2"/>
          <p:cNvSpPr>
            <a:spLocks noGrp="1"/>
          </p:cNvSpPr>
          <p:nvPr>
            <p:ph type="sldNum" sz="quarter" idx="11"/>
          </p:nvPr>
        </p:nvSpPr>
        <p:spPr/>
        <p:txBody>
          <a:bodyPr/>
          <a:lstStyle/>
          <a:p>
            <a:fld id="{761E65F0-E070-4B88-A195-1866295131DA}" type="slidenum">
              <a:rPr lang="en-US" smtClean="0"/>
              <a:pPr/>
              <a:t>‹#›</a:t>
            </a:fld>
            <a:endParaRPr lang="en-US"/>
          </a:p>
        </p:txBody>
      </p:sp>
    </p:spTree>
    <p:extLst>
      <p:ext uri="{BB962C8B-B14F-4D97-AF65-F5344CB8AC3E}">
        <p14:creationId xmlns:p14="http://schemas.microsoft.com/office/powerpoint/2010/main" val="213721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TC 2013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640" y="338328"/>
            <a:ext cx="10972800" cy="1069848"/>
          </a:xfrm>
        </p:spPr>
        <p:txBody>
          <a:bodyPr/>
          <a:lstStyle>
            <a:lvl1pPr>
              <a:defRPr baseline="0">
                <a:latin typeface="Calibri" pitchFamily="34" charset="0"/>
                <a:cs typeface="Calibri" pitchFamily="34" charset="0"/>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7" name="Content Placeholder 6"/>
          <p:cNvSpPr>
            <a:spLocks noGrp="1"/>
          </p:cNvSpPr>
          <p:nvPr>
            <p:ph sz="quarter" idx="11"/>
          </p:nvPr>
        </p:nvSpPr>
        <p:spPr>
          <a:xfrm>
            <a:off x="609600" y="1737361"/>
            <a:ext cx="5300133" cy="4346575"/>
          </a:xfrm>
        </p:spPr>
        <p:txBody>
          <a:bodyPr/>
          <a:lstStyle>
            <a:lvl1pPr marL="225425" indent="-225425">
              <a:defRPr>
                <a:latin typeface="Calibri" pitchFamily="34" charset="0"/>
                <a:cs typeface="Calibri" pitchFamily="34" charset="0"/>
              </a:defRPr>
            </a:lvl1pPr>
            <a:lvl2pPr marL="622300" indent="-277813">
              <a:defRPr>
                <a:latin typeface="Calibri" pitchFamily="34" charset="0"/>
                <a:cs typeface="Calibri" pitchFamily="34" charset="0"/>
              </a:defRPr>
            </a:lvl2pPr>
            <a:lvl3pPr marL="862013" indent="-173038">
              <a:defRPr>
                <a:latin typeface="Calibri" pitchFamily="34" charset="0"/>
                <a:cs typeface="Calibri" pitchFamily="34" charset="0"/>
              </a:defRPr>
            </a:lvl3pPr>
            <a:lvl4pPr marL="1206500" indent="-239713">
              <a:defRPr>
                <a:latin typeface="Calibri" pitchFamily="34" charset="0"/>
                <a:cs typeface="Calibri" pitchFamily="34" charset="0"/>
              </a:defRPr>
            </a:lvl4pPr>
            <a:lvl5pPr marL="1709738" indent="-450850">
              <a:defRPr>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290920" y="1737361"/>
            <a:ext cx="5303520" cy="4346575"/>
          </a:xfrm>
        </p:spPr>
        <p:txBody>
          <a:bodyPr/>
          <a:lstStyle>
            <a:lvl1pPr marL="225425" indent="-225425">
              <a:defRPr>
                <a:latin typeface="Calibri" pitchFamily="34" charset="0"/>
                <a:cs typeface="Calibri" pitchFamily="34" charset="0"/>
              </a:defRPr>
            </a:lvl1pPr>
            <a:lvl2pPr marL="622300" indent="-277813">
              <a:defRPr>
                <a:latin typeface="Calibri" pitchFamily="34" charset="0"/>
                <a:cs typeface="Calibri" pitchFamily="34" charset="0"/>
              </a:defRPr>
            </a:lvl2pPr>
            <a:lvl3pPr marL="862013" indent="-173038">
              <a:defRPr>
                <a:latin typeface="Calibri" pitchFamily="34" charset="0"/>
                <a:cs typeface="Calibri" pitchFamily="34" charset="0"/>
              </a:defRPr>
            </a:lvl3pPr>
            <a:lvl4pPr marL="1206500" indent="-239713">
              <a:defRPr>
                <a:latin typeface="Calibri" pitchFamily="34" charset="0"/>
                <a:cs typeface="Calibri" pitchFamily="34" charset="0"/>
              </a:defRPr>
            </a:lvl4pPr>
            <a:lvl5pPr marL="1709738" indent="-225425">
              <a:defRPr>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855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TC 2013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cs typeface="Calibri" pitchFamily="34" charset="0"/>
              </a:defRPr>
            </a:lvl1pPr>
          </a:lstStyle>
          <a:p>
            <a:r>
              <a:rPr lang="en-US"/>
              <a:t>Click to edit Master title style</a:t>
            </a:r>
          </a:p>
        </p:txBody>
      </p:sp>
    </p:spTree>
    <p:extLst>
      <p:ext uri="{BB962C8B-B14F-4D97-AF65-F5344CB8AC3E}">
        <p14:creationId xmlns:p14="http://schemas.microsoft.com/office/powerpoint/2010/main" val="63177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TC 2013 No Title o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8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TC 2013 Blank w/o top graphic or lines">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450014"/>
            <a:ext cx="121920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4" name="Rectangle 3"/>
          <p:cNvSpPr/>
          <p:nvPr userDrawn="1"/>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rgbClr val="084A7B"/>
              </a:solidFill>
            </a:endParaRPr>
          </a:p>
        </p:txBody>
      </p:sp>
      <p:sp>
        <p:nvSpPr>
          <p:cNvPr id="6" name="TextBox 5"/>
          <p:cNvSpPr txBox="1"/>
          <p:nvPr userDrawn="1"/>
        </p:nvSpPr>
        <p:spPr>
          <a:xfrm>
            <a:off x="9673910" y="6490327"/>
            <a:ext cx="1630996" cy="307777"/>
          </a:xfrm>
          <a:prstGeom prst="rect">
            <a:avLst/>
          </a:prstGeom>
          <a:noFill/>
        </p:spPr>
        <p:txBody>
          <a:bodyPr wrap="square" rtlCol="0">
            <a:spAutoFit/>
          </a:bodyPr>
          <a:lstStyle/>
          <a:p>
            <a:r>
              <a:rPr lang="en-US" sz="1400" dirty="0" err="1">
                <a:solidFill>
                  <a:srgbClr val="707070"/>
                </a:solidFill>
              </a:rPr>
              <a:t>atcllc.com</a:t>
            </a:r>
            <a:endParaRPr lang="en-US" sz="1400" dirty="0">
              <a:solidFill>
                <a:srgbClr val="707070"/>
              </a:solidFill>
            </a:endParaRPr>
          </a:p>
        </p:txBody>
      </p:sp>
      <p:pic>
        <p:nvPicPr>
          <p:cNvPr id="7" name="Picture 6" descr="ATCsecondarySlideLogo_11.30.12.tif"/>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5259768" y="6186021"/>
            <a:ext cx="2372293" cy="555593"/>
          </a:xfrm>
          <a:prstGeom prst="rect">
            <a:avLst/>
          </a:prstGeom>
        </p:spPr>
      </p:pic>
    </p:spTree>
    <p:extLst>
      <p:ext uri="{BB962C8B-B14F-4D97-AF65-F5344CB8AC3E}">
        <p14:creationId xmlns:p14="http://schemas.microsoft.com/office/powerpoint/2010/main" val="217337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TC 2013 Blank w/o top graphic, lines, or logo">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450014"/>
            <a:ext cx="121920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4" name="Rectangle 3"/>
          <p:cNvSpPr/>
          <p:nvPr userDrawn="1"/>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rgbClr val="084A7B"/>
              </a:solidFill>
            </a:endParaRPr>
          </a:p>
        </p:txBody>
      </p:sp>
      <p:sp>
        <p:nvSpPr>
          <p:cNvPr id="6" name="TextBox 5"/>
          <p:cNvSpPr txBox="1"/>
          <p:nvPr userDrawn="1"/>
        </p:nvSpPr>
        <p:spPr>
          <a:xfrm>
            <a:off x="9673910" y="6490327"/>
            <a:ext cx="1630996" cy="307777"/>
          </a:xfrm>
          <a:prstGeom prst="rect">
            <a:avLst/>
          </a:prstGeom>
          <a:noFill/>
        </p:spPr>
        <p:txBody>
          <a:bodyPr wrap="square" rtlCol="0">
            <a:spAutoFit/>
          </a:bodyPr>
          <a:lstStyle/>
          <a:p>
            <a:r>
              <a:rPr lang="en-US" sz="1400" dirty="0" err="1">
                <a:solidFill>
                  <a:srgbClr val="707070"/>
                </a:solidFill>
              </a:rPr>
              <a:t>atcllc.com</a:t>
            </a:r>
            <a:endParaRPr lang="en-US" sz="1400" dirty="0">
              <a:solidFill>
                <a:srgbClr val="707070"/>
              </a:solidFill>
            </a:endParaRPr>
          </a:p>
        </p:txBody>
      </p:sp>
    </p:spTree>
    <p:extLst>
      <p:ext uri="{BB962C8B-B14F-4D97-AF65-F5344CB8AC3E}">
        <p14:creationId xmlns:p14="http://schemas.microsoft.com/office/powerpoint/2010/main" val="236914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TC 2013 Section Header">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61E65F0-E070-4B88-A195-1866295131DA}" type="slidenum">
              <a:rPr lang="en-US" smtClean="0"/>
              <a:t>‹#›</a:t>
            </a:fld>
            <a:endParaRPr lang="en-US"/>
          </a:p>
        </p:txBody>
      </p:sp>
      <p:sp>
        <p:nvSpPr>
          <p:cNvPr id="7" name="Title 6"/>
          <p:cNvSpPr>
            <a:spLocks noGrp="1"/>
          </p:cNvSpPr>
          <p:nvPr>
            <p:ph type="title"/>
          </p:nvPr>
        </p:nvSpPr>
        <p:spPr>
          <a:xfrm>
            <a:off x="609600" y="4351796"/>
            <a:ext cx="10972800" cy="1069848"/>
          </a:xfrm>
        </p:spPr>
        <p:txBody>
          <a:bodyPr anchor="t"/>
          <a:lstStyle>
            <a:lvl1pPr>
              <a:defRPr baseline="0">
                <a:solidFill>
                  <a:schemeClr val="accent3">
                    <a:lumMod val="75000"/>
                  </a:schemeClr>
                </a:solidFill>
                <a:latin typeface="Calibri" pitchFamily="34" charset="0"/>
                <a:cs typeface="Calibri" pitchFamily="34" charset="0"/>
              </a:defRPr>
            </a:lvl1pPr>
          </a:lstStyle>
          <a:p>
            <a:r>
              <a:rPr lang="en-US"/>
              <a:t>Click to edit Master title style</a:t>
            </a:r>
          </a:p>
        </p:txBody>
      </p:sp>
      <p:sp>
        <p:nvSpPr>
          <p:cNvPr id="9" name="Text Placeholder 8"/>
          <p:cNvSpPr>
            <a:spLocks noGrp="1"/>
          </p:cNvSpPr>
          <p:nvPr>
            <p:ph type="body" sz="quarter" idx="13"/>
          </p:nvPr>
        </p:nvSpPr>
        <p:spPr>
          <a:xfrm>
            <a:off x="609600" y="3060754"/>
            <a:ext cx="10972800" cy="1233487"/>
          </a:xfrm>
        </p:spPr>
        <p:txBody>
          <a:bodyPr anchor="b">
            <a:normAutofit/>
          </a:bodyPr>
          <a:lstStyle>
            <a:lvl1pPr marL="0" indent="0">
              <a:buNone/>
              <a:defRPr sz="2100" baseline="0">
                <a:solidFill>
                  <a:schemeClr val="tx1">
                    <a:lumMod val="65000"/>
                    <a:lumOff val="35000"/>
                  </a:schemeClr>
                </a:solidFill>
                <a:latin typeface="Calibri" pitchFamily="34" charset="0"/>
                <a:cs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12033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TC 2013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640" y="338328"/>
            <a:ext cx="10972800" cy="1069848"/>
          </a:xfrm>
        </p:spPr>
        <p:txBody>
          <a:bodyPr/>
          <a:lstStyle>
            <a:lvl1pPr>
              <a:defRPr>
                <a:latin typeface="Calibri" pitchFamily="34" charset="0"/>
                <a:cs typeface="Calibri" pitchFamily="34" charset="0"/>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761E65F0-E070-4B88-A195-1866295131DA}" type="slidenum">
              <a:rPr lang="en-US" smtClean="0"/>
              <a:pPr/>
              <a:t>‹#›</a:t>
            </a:fld>
            <a:endParaRPr lang="en-US"/>
          </a:p>
        </p:txBody>
      </p:sp>
      <p:sp>
        <p:nvSpPr>
          <p:cNvPr id="7" name="Content Placeholder 6"/>
          <p:cNvSpPr>
            <a:spLocks noGrp="1"/>
          </p:cNvSpPr>
          <p:nvPr>
            <p:ph sz="quarter" idx="11"/>
          </p:nvPr>
        </p:nvSpPr>
        <p:spPr>
          <a:xfrm>
            <a:off x="609599" y="2531165"/>
            <a:ext cx="5300133" cy="3552770"/>
          </a:xfrm>
        </p:spPr>
        <p:txBody>
          <a:bodyPr/>
          <a:lstStyle>
            <a:lvl1pPr marL="225425" indent="-225425">
              <a:defRPr sz="2200">
                <a:latin typeface="Calibri" pitchFamily="34" charset="0"/>
                <a:cs typeface="Calibri" pitchFamily="34" charset="0"/>
              </a:defRPr>
            </a:lvl1pPr>
            <a:lvl2pPr marL="622300" indent="-277813">
              <a:defRPr sz="2000">
                <a:latin typeface="Calibri" pitchFamily="34" charset="0"/>
                <a:cs typeface="Calibri" pitchFamily="34" charset="0"/>
              </a:defRPr>
            </a:lvl2pPr>
            <a:lvl3pPr marL="862013" indent="-173038">
              <a:defRPr>
                <a:latin typeface="Calibri" pitchFamily="34" charset="0"/>
                <a:cs typeface="Calibri" pitchFamily="34" charset="0"/>
              </a:defRPr>
            </a:lvl3pPr>
            <a:lvl4pPr marL="1206500" indent="-239713">
              <a:defRPr>
                <a:latin typeface="Calibri" pitchFamily="34" charset="0"/>
                <a:cs typeface="Calibri" pitchFamily="34" charset="0"/>
              </a:defRPr>
            </a:lvl4pPr>
            <a:lvl5pPr marL="1709738" indent="-450850">
              <a:defRPr>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307005" y="2526919"/>
            <a:ext cx="5303520" cy="3557016"/>
          </a:xfrm>
        </p:spPr>
        <p:txBody>
          <a:bodyPr/>
          <a:lstStyle>
            <a:lvl1pPr marL="225425" indent="-225425">
              <a:defRPr sz="2200">
                <a:latin typeface="Calibri" pitchFamily="34" charset="0"/>
                <a:cs typeface="Calibri" pitchFamily="34" charset="0"/>
              </a:defRPr>
            </a:lvl1pPr>
            <a:lvl2pPr marL="622300" indent="-277813">
              <a:defRPr sz="2000">
                <a:latin typeface="Calibri" pitchFamily="34" charset="0"/>
                <a:cs typeface="Calibri" pitchFamily="34" charset="0"/>
              </a:defRPr>
            </a:lvl2pPr>
            <a:lvl3pPr marL="862013" indent="-173038">
              <a:defRPr>
                <a:latin typeface="Calibri" pitchFamily="34" charset="0"/>
                <a:cs typeface="Calibri" pitchFamily="34" charset="0"/>
              </a:defRPr>
            </a:lvl3pPr>
            <a:lvl4pPr marL="1206500" indent="-239713">
              <a:defRPr>
                <a:latin typeface="Calibri" pitchFamily="34" charset="0"/>
                <a:cs typeface="Calibri" pitchFamily="34" charset="0"/>
              </a:defRPr>
            </a:lvl4pPr>
            <a:lvl5pPr marL="1709738" indent="-225425">
              <a:defRPr>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09599" y="1723473"/>
            <a:ext cx="5303520" cy="793750"/>
          </a:xfrm>
        </p:spPr>
        <p:txBody>
          <a:bodyPr anchor="b">
            <a:normAutofit/>
          </a:bodyPr>
          <a:lstStyle>
            <a:lvl1pPr marL="0" indent="0">
              <a:buNone/>
              <a:defRPr sz="2200" b="0">
                <a:solidFill>
                  <a:srgbClr val="8E8F8F"/>
                </a:solidFill>
                <a:latin typeface="Calibri" pitchFamily="34" charset="0"/>
                <a:cs typeface="Calibri" pitchFamily="34" charset="0"/>
              </a:defRPr>
            </a:lvl1pPr>
          </a:lstStyle>
          <a:p>
            <a:pPr lvl="0"/>
            <a:r>
              <a:rPr lang="en-US"/>
              <a:t>Click to edit Master text styles</a:t>
            </a:r>
          </a:p>
        </p:txBody>
      </p:sp>
      <p:sp>
        <p:nvSpPr>
          <p:cNvPr id="8" name="Text Placeholder 4"/>
          <p:cNvSpPr>
            <a:spLocks noGrp="1"/>
          </p:cNvSpPr>
          <p:nvPr>
            <p:ph type="body" sz="quarter" idx="14"/>
          </p:nvPr>
        </p:nvSpPr>
        <p:spPr>
          <a:xfrm>
            <a:off x="6307005" y="1723473"/>
            <a:ext cx="5303520" cy="793750"/>
          </a:xfrm>
        </p:spPr>
        <p:txBody>
          <a:bodyPr anchor="b">
            <a:normAutofit/>
          </a:bodyPr>
          <a:lstStyle>
            <a:lvl1pPr marL="0" indent="0">
              <a:buNone/>
              <a:defRPr sz="2200" b="0">
                <a:solidFill>
                  <a:srgbClr val="8E8F8F"/>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291715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t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124132"/>
            <a:ext cx="12192000" cy="1453896"/>
          </a:xfrm>
          <a:prstGeom prst="rect">
            <a:avLst/>
          </a:prstGeom>
        </p:spPr>
      </p:pic>
      <p:pic>
        <p:nvPicPr>
          <p:cNvPr id="14" name="Picture 13" descr="ATCsecondarySlideCircles_11.30.12.tif"/>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0" y="0"/>
            <a:ext cx="12192000" cy="5003800"/>
          </a:xfrm>
          <a:prstGeom prst="rect">
            <a:avLst/>
          </a:prstGeom>
        </p:spPr>
      </p:pic>
      <p:sp>
        <p:nvSpPr>
          <p:cNvPr id="2" name="Title Placeholder 1"/>
          <p:cNvSpPr>
            <a:spLocks noGrp="1"/>
          </p:cNvSpPr>
          <p:nvPr>
            <p:ph type="title"/>
          </p:nvPr>
        </p:nvSpPr>
        <p:spPr>
          <a:xfrm>
            <a:off x="609600" y="338328"/>
            <a:ext cx="10972800" cy="106984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737360"/>
            <a:ext cx="1097280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7" name="Picture 3"/>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0" y="6450014"/>
            <a:ext cx="121920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4"/>
          </p:nvPr>
        </p:nvSpPr>
        <p:spPr>
          <a:xfrm>
            <a:off x="11314176" y="6473953"/>
            <a:ext cx="768096"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34" charset="0"/>
                <a:cs typeface="Helvetica" pitchFamily="34" charset="0"/>
              </a:defRPr>
            </a:lvl1pPr>
          </a:lstStyle>
          <a:p>
            <a:fld id="{761E65F0-E070-4B88-A195-1866295131DA}" type="slidenum">
              <a:rPr lang="en-US" smtClean="0"/>
              <a:pPr/>
              <a:t>‹#›</a:t>
            </a:fld>
            <a:endParaRPr lang="en-US"/>
          </a:p>
        </p:txBody>
      </p:sp>
      <p:sp>
        <p:nvSpPr>
          <p:cNvPr id="12" name="TextBox 11"/>
          <p:cNvSpPr txBox="1"/>
          <p:nvPr/>
        </p:nvSpPr>
        <p:spPr>
          <a:xfrm>
            <a:off x="9673910" y="6490327"/>
            <a:ext cx="1630996" cy="307777"/>
          </a:xfrm>
          <a:prstGeom prst="rect">
            <a:avLst/>
          </a:prstGeom>
          <a:noFill/>
        </p:spPr>
        <p:txBody>
          <a:bodyPr wrap="square" rtlCol="0">
            <a:spAutoFit/>
          </a:bodyPr>
          <a:lstStyle/>
          <a:p>
            <a:r>
              <a:rPr lang="en-US" sz="1400" dirty="0" err="1">
                <a:solidFill>
                  <a:srgbClr val="707070"/>
                </a:solidFill>
              </a:rPr>
              <a:t>atcllc.com</a:t>
            </a:r>
            <a:endParaRPr lang="en-US" sz="1400" dirty="0">
              <a:solidFill>
                <a:srgbClr val="707070"/>
              </a:solidFill>
            </a:endParaRPr>
          </a:p>
        </p:txBody>
      </p:sp>
      <p:sp>
        <p:nvSpPr>
          <p:cNvPr id="11" name="Rectangle 10"/>
          <p:cNvSpPr/>
          <p:nvPr/>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rgbClr val="084A7B"/>
              </a:solidFill>
            </a:endParaRPr>
          </a:p>
        </p:txBody>
      </p:sp>
      <p:pic>
        <p:nvPicPr>
          <p:cNvPr id="10" name="Picture 9" descr="ATCsecondarySlideLogo_11.30.12.tif"/>
          <p:cNvPicPr>
            <a:picLocks noChangeAspect="1"/>
          </p:cNvPicPr>
          <p:nvPr/>
        </p:nvPicPr>
        <p:blipFill>
          <a:blip r:embed="rId18">
            <a:alphaModFix/>
            <a:extLst>
              <a:ext uri="{28A0092B-C50C-407E-A947-70E740481C1C}">
                <a14:useLocalDpi xmlns:a14="http://schemas.microsoft.com/office/drawing/2010/main" val="0"/>
              </a:ext>
            </a:extLst>
          </a:blip>
          <a:stretch>
            <a:fillRect/>
          </a:stretch>
        </p:blipFill>
        <p:spPr>
          <a:xfrm>
            <a:off x="5259768" y="6186021"/>
            <a:ext cx="2372293" cy="555593"/>
          </a:xfrm>
          <a:prstGeom prst="rect">
            <a:avLst/>
          </a:prstGeom>
        </p:spPr>
      </p:pic>
    </p:spTree>
    <p:extLst>
      <p:ext uri="{BB962C8B-B14F-4D97-AF65-F5344CB8AC3E}">
        <p14:creationId xmlns:p14="http://schemas.microsoft.com/office/powerpoint/2010/main" val="416415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5" r:id="rId4"/>
    <p:sldLayoutId id="2147483674" r:id="rId5"/>
    <p:sldLayoutId id="2147483666" r:id="rId6"/>
    <p:sldLayoutId id="2147483675" r:id="rId7"/>
    <p:sldLayoutId id="2147483663" r:id="rId8"/>
    <p:sldLayoutId id="2147483673" r:id="rId9"/>
    <p:sldLayoutId id="2147483667" r:id="rId10"/>
    <p:sldLayoutId id="2147483668" r:id="rId11"/>
    <p:sldLayoutId id="2147483680" r:id="rId12"/>
    <p:sldLayoutId id="2147483681" r:id="rId13"/>
  </p:sldLayoutIdLst>
  <p:hf hdr="0" ftr="0" dt="0"/>
  <p:txStyles>
    <p:titleStyle>
      <a:lvl1pPr algn="l" defTabSz="457200" rtl="0" eaLnBrk="1" latinLnBrk="0" hangingPunct="1">
        <a:spcBef>
          <a:spcPct val="0"/>
        </a:spcBef>
        <a:buNone/>
        <a:defRPr sz="3200" kern="1200">
          <a:solidFill>
            <a:schemeClr val="accent3">
              <a:lumMod val="75000"/>
            </a:schemeClr>
          </a:solidFill>
          <a:latin typeface="Calibri" pitchFamily="34" charset="0"/>
          <a:ea typeface="+mj-ea"/>
          <a:cs typeface="Calibri" pitchFamily="34" charset="0"/>
        </a:defRPr>
      </a:lvl1pPr>
    </p:titleStyle>
    <p:bodyStyle>
      <a:lvl1pPr marL="225425" indent="-225425" algn="l" defTabSz="457200" rtl="0" eaLnBrk="1" latinLnBrk="0" hangingPunct="1">
        <a:spcBef>
          <a:spcPct val="20000"/>
        </a:spcBef>
        <a:buFont typeface="Arial"/>
        <a:buChar char="•"/>
        <a:defRPr sz="2400" kern="1200">
          <a:solidFill>
            <a:srgbClr val="084A7B"/>
          </a:solidFill>
          <a:latin typeface="Calibri" pitchFamily="34" charset="0"/>
          <a:ea typeface="+mn-ea"/>
          <a:cs typeface="Calibri" pitchFamily="34" charset="0"/>
        </a:defRPr>
      </a:lvl1pPr>
      <a:lvl2pPr marL="742950" indent="-285750" algn="l" defTabSz="457200" rtl="0" eaLnBrk="1" latinLnBrk="0" hangingPunct="1">
        <a:spcBef>
          <a:spcPts val="24"/>
        </a:spcBef>
        <a:buFont typeface="Arial"/>
        <a:buChar char="–"/>
        <a:defRPr sz="2100" kern="1200">
          <a:solidFill>
            <a:schemeClr val="tx1">
              <a:lumMod val="65000"/>
              <a:lumOff val="35000"/>
            </a:schemeClr>
          </a:solidFill>
          <a:latin typeface="Calibri" pitchFamily="34" charset="0"/>
          <a:ea typeface="+mn-ea"/>
          <a:cs typeface="Calibri"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09600" y="490344"/>
            <a:ext cx="10363200" cy="490384"/>
          </a:xfrm>
          <a:prstGeom prst="rect">
            <a:avLst/>
          </a:prstGeom>
        </p:spPr>
        <p:txBody>
          <a:bodyPr vert="horz" lIns="0" tIns="0" rIns="0" bIns="0" rtlCol="0" anchor="t" anchorCtr="0">
            <a:noAutofit/>
          </a:bodyPr>
          <a:lstStyle/>
          <a:p>
            <a:r>
              <a:rPr lang="en-US" dirty="0"/>
              <a:t>Click to edit Master title style</a:t>
            </a:r>
          </a:p>
        </p:txBody>
      </p:sp>
      <p:sp>
        <p:nvSpPr>
          <p:cNvPr id="8" name="Slide Number Placeholder 18"/>
          <p:cNvSpPr>
            <a:spLocks noGrp="1"/>
          </p:cNvSpPr>
          <p:nvPr>
            <p:ph type="sldNum" sz="quarter" idx="4"/>
          </p:nvPr>
        </p:nvSpPr>
        <p:spPr>
          <a:xfrm>
            <a:off x="10899648" y="6373369"/>
            <a:ext cx="406400" cy="365125"/>
          </a:xfrm>
          <a:prstGeom prst="rect">
            <a:avLst/>
          </a:prstGeom>
        </p:spPr>
        <p:txBody>
          <a:bodyPr vert="horz" lIns="0" tIns="0" rIns="91440" bIns="0" rtlCol="0" anchor="ctr"/>
          <a:lstStyle>
            <a:lvl1pPr algn="l">
              <a:defRPr lang="en-US" sz="1000" kern="1200" cap="all" smtClean="0">
                <a:solidFill>
                  <a:schemeClr val="tx1">
                    <a:lumMod val="75000"/>
                  </a:schemeClr>
                </a:solidFill>
                <a:latin typeface="Arial"/>
                <a:ea typeface="+mn-ea"/>
                <a:cs typeface="+mn-cs"/>
              </a:defRPr>
            </a:lvl1pPr>
          </a:lstStyle>
          <a:p>
            <a:pPr>
              <a:defRPr/>
            </a:pPr>
            <a:fld id="{A6A809F5-01EB-42D0-92AD-3FA12E0B7B43}" type="slidenum">
              <a:rPr lang="en-US" smtClean="0"/>
              <a:pPr>
                <a:defRPr/>
              </a:pPr>
              <a:t>‹#›</a:t>
            </a:fld>
            <a:endParaRPr lang="en-US" dirty="0"/>
          </a:p>
        </p:txBody>
      </p:sp>
      <p:sp>
        <p:nvSpPr>
          <p:cNvPr id="18" name="Text Placeholder 17"/>
          <p:cNvSpPr>
            <a:spLocks noGrp="1"/>
          </p:cNvSpPr>
          <p:nvPr>
            <p:ph type="body" idx="1"/>
          </p:nvPr>
        </p:nvSpPr>
        <p:spPr>
          <a:xfrm>
            <a:off x="609600" y="1261816"/>
            <a:ext cx="10972800" cy="4825726"/>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7804795"/>
      </p:ext>
    </p:extLst>
  </p:cSld>
  <p:clrMap bg1="lt1" tx1="dk1" bg2="lt2" tx2="dk2" accent1="accent1" accent2="accent2" accent3="accent3" accent4="accent4" accent5="accent5" accent6="accent6" hlink="hlink" folHlink="folHlink"/>
  <p:hf hdr="0" ftr="0" dt="0"/>
  <p:txStyles>
    <p:titleStyle>
      <a:lvl1pPr algn="l" defTabSz="457200" rtl="0" eaLnBrk="1" latinLnBrk="0" hangingPunct="1">
        <a:spcBef>
          <a:spcPct val="0"/>
        </a:spcBef>
        <a:buNone/>
        <a:defRPr sz="2800" b="1" kern="1200" cap="all">
          <a:solidFill>
            <a:schemeClr val="bg2"/>
          </a:solidFill>
          <a:latin typeface="Arial" pitchFamily="34" charset="0"/>
          <a:ea typeface="+mj-ea"/>
          <a:cs typeface="Arial" pitchFamily="34" charset="0"/>
        </a:defRPr>
      </a:lvl1pPr>
    </p:titleStyle>
    <p:bodyStyle>
      <a:lvl1pPr marL="228600" marR="0" indent="-228600" algn="l" defTabSz="457200" rtl="0" eaLnBrk="1" fontAlgn="auto" latinLnBrk="0" hangingPunct="1">
        <a:lnSpc>
          <a:spcPct val="100000"/>
        </a:lnSpc>
        <a:spcBef>
          <a:spcPts val="0"/>
        </a:spcBef>
        <a:spcAft>
          <a:spcPts val="600"/>
        </a:spcAft>
        <a:buClr>
          <a:schemeClr val="tx1">
            <a:lumMod val="75000"/>
          </a:schemeClr>
        </a:buClr>
        <a:buSzTx/>
        <a:buFont typeface="Arial" panose="020B0604020202020204" pitchFamily="34" charset="0"/>
        <a:buChar char="•"/>
        <a:tabLst/>
        <a:defRPr sz="1400" kern="1200" baseline="0">
          <a:solidFill>
            <a:schemeClr val="tx1">
              <a:lumMod val="75000"/>
            </a:schemeClr>
          </a:solidFill>
          <a:latin typeface="+mn-lt"/>
          <a:ea typeface="+mn-ea"/>
          <a:cs typeface="Arial" pitchFamily="34" charset="0"/>
        </a:defRPr>
      </a:lvl1pPr>
      <a:lvl2pPr marL="569913" marR="0" indent="-225425" algn="l" defTabSz="457200" rtl="0" eaLnBrk="1" fontAlgn="auto" latinLnBrk="0" hangingPunct="1">
        <a:lnSpc>
          <a:spcPct val="100000"/>
        </a:lnSpc>
        <a:spcBef>
          <a:spcPts val="0"/>
        </a:spcBef>
        <a:spcAft>
          <a:spcPts val="600"/>
        </a:spcAft>
        <a:buClr>
          <a:schemeClr val="tx1">
            <a:lumMod val="75000"/>
          </a:schemeClr>
        </a:buClr>
        <a:buSzTx/>
        <a:buFont typeface="Arial" pitchFamily="34" charset="0"/>
        <a:buChar char="–"/>
        <a:tabLst>
          <a:tab pos="225425" algn="l"/>
        </a:tabLst>
        <a:defRPr sz="1400" kern="1200" baseline="0">
          <a:solidFill>
            <a:schemeClr val="tx1">
              <a:lumMod val="75000"/>
            </a:schemeClr>
          </a:solidFill>
          <a:latin typeface="+mn-lt"/>
          <a:ea typeface="+mn-ea"/>
          <a:cs typeface="Arial" pitchFamily="34" charset="0"/>
        </a:defRPr>
      </a:lvl2pPr>
      <a:lvl3pPr marL="795338" marR="0" indent="-225425" algn="l" defTabSz="457200" rtl="0" eaLnBrk="1" fontAlgn="auto" latinLnBrk="0" hangingPunct="1">
        <a:lnSpc>
          <a:spcPct val="100000"/>
        </a:lnSpc>
        <a:spcBef>
          <a:spcPts val="0"/>
        </a:spcBef>
        <a:spcAft>
          <a:spcPts val="600"/>
        </a:spcAft>
        <a:buClr>
          <a:schemeClr val="tx1">
            <a:lumMod val="75000"/>
          </a:schemeClr>
        </a:buClr>
        <a:buSzTx/>
        <a:buFont typeface="Arial" panose="020B0604020202020204" pitchFamily="34" charset="0"/>
        <a:buChar char="•"/>
        <a:tabLst/>
        <a:defRPr sz="1400" kern="1200" baseline="0">
          <a:solidFill>
            <a:schemeClr val="tx1">
              <a:lumMod val="75000"/>
            </a:schemeClr>
          </a:solidFill>
          <a:latin typeface="+mn-lt"/>
          <a:ea typeface="+mn-ea"/>
          <a:cs typeface="Arial" pitchFamily="34" charset="0"/>
        </a:defRPr>
      </a:lvl3pPr>
      <a:lvl4pPr marL="1143000" marR="0" indent="-336550" algn="l" defTabSz="625475" rtl="0" eaLnBrk="1" fontAlgn="auto" latinLnBrk="0" hangingPunct="1">
        <a:lnSpc>
          <a:spcPct val="100000"/>
        </a:lnSpc>
        <a:spcBef>
          <a:spcPts val="0"/>
        </a:spcBef>
        <a:spcAft>
          <a:spcPts val="600"/>
        </a:spcAft>
        <a:buClr>
          <a:schemeClr val="tx1">
            <a:lumMod val="75000"/>
          </a:schemeClr>
        </a:buClr>
        <a:buSzTx/>
        <a:buFont typeface="Arial" pitchFamily="34" charset="0"/>
        <a:buChar char="–"/>
        <a:tabLst/>
        <a:defRPr sz="1400" kern="1200" baseline="0">
          <a:solidFill>
            <a:schemeClr val="tx1">
              <a:lumMod val="75000"/>
            </a:schemeClr>
          </a:solidFill>
          <a:latin typeface="+mn-lt"/>
          <a:ea typeface="+mn-ea"/>
          <a:cs typeface="Arial" pitchFamily="34" charset="0"/>
        </a:defRPr>
      </a:lvl4pPr>
      <a:lvl5pPr marL="1431925" marR="0" indent="-273050" algn="l" defTabSz="457200" rtl="0" eaLnBrk="1" fontAlgn="auto" latinLnBrk="0" hangingPunct="1">
        <a:lnSpc>
          <a:spcPct val="100000"/>
        </a:lnSpc>
        <a:spcBef>
          <a:spcPts val="0"/>
        </a:spcBef>
        <a:spcAft>
          <a:spcPts val="600"/>
        </a:spcAft>
        <a:buClr>
          <a:schemeClr val="tx1">
            <a:lumMod val="75000"/>
          </a:schemeClr>
        </a:buClr>
        <a:buSzTx/>
        <a:buFont typeface="Arial" pitchFamily="34" charset="0"/>
        <a:buChar char="»"/>
        <a:tabLst/>
        <a:defRPr sz="1400" kern="1200" baseline="0">
          <a:solidFill>
            <a:schemeClr val="tx1">
              <a:lumMod val="75000"/>
            </a:schemeClr>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133"/>
            <a:ext cx="12192000" cy="900335"/>
          </a:xfrm>
          <a:prstGeom prst="rect">
            <a:avLst/>
          </a:prstGeom>
        </p:spPr>
      </p:pic>
      <p:sp>
        <p:nvSpPr>
          <p:cNvPr id="2" name="Title Placeholder 1"/>
          <p:cNvSpPr>
            <a:spLocks noGrp="1"/>
          </p:cNvSpPr>
          <p:nvPr>
            <p:ph type="title"/>
          </p:nvPr>
        </p:nvSpPr>
        <p:spPr>
          <a:xfrm>
            <a:off x="609600" y="308174"/>
            <a:ext cx="10972800" cy="71289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148598"/>
            <a:ext cx="10972800" cy="47309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14176" y="6473953"/>
            <a:ext cx="768096"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34" charset="0"/>
                <a:cs typeface="Helvetica" pitchFamily="34" charset="0"/>
              </a:defRPr>
            </a:lvl1pPr>
          </a:lstStyle>
          <a:p>
            <a:fld id="{761E65F0-E070-4B88-A195-1866295131DA}" type="slidenum">
              <a:rPr lang="en-US" smtClean="0"/>
              <a:pPr/>
              <a:t>‹#›</a:t>
            </a:fld>
            <a:endParaRPr lang="en-US" dirty="0"/>
          </a:p>
        </p:txBody>
      </p:sp>
      <p:sp>
        <p:nvSpPr>
          <p:cNvPr id="11" name="Rectangle 10"/>
          <p:cNvSpPr/>
          <p:nvPr/>
        </p:nvSpPr>
        <p:spPr>
          <a:xfrm>
            <a:off x="0" y="1"/>
            <a:ext cx="12192000" cy="308172"/>
          </a:xfrm>
          <a:prstGeom prst="rect">
            <a:avLst/>
          </a:prstGeom>
          <a:solidFill>
            <a:srgbClr val="0D38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rgbClr val="084A7B"/>
              </a:solidFill>
            </a:endParaRPr>
          </a:p>
        </p:txBody>
      </p:sp>
    </p:spTree>
    <p:extLst>
      <p:ext uri="{BB962C8B-B14F-4D97-AF65-F5344CB8AC3E}">
        <p14:creationId xmlns:p14="http://schemas.microsoft.com/office/powerpoint/2010/main" val="632388620"/>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r" defTabSz="457200" rtl="0" eaLnBrk="1" latinLnBrk="0" hangingPunct="1">
        <a:spcBef>
          <a:spcPct val="0"/>
        </a:spcBef>
        <a:buNone/>
        <a:defRPr sz="3200" kern="1200">
          <a:solidFill>
            <a:schemeClr val="accent3">
              <a:lumMod val="75000"/>
            </a:schemeClr>
          </a:solidFill>
          <a:latin typeface="Arial" panose="020B0604020202020204" pitchFamily="34" charset="0"/>
          <a:ea typeface="+mj-ea"/>
          <a:cs typeface="Arial" panose="020B0604020202020204" pitchFamily="34" charset="0"/>
        </a:defRPr>
      </a:lvl1pPr>
    </p:titleStyle>
    <p:bodyStyle>
      <a:lvl1pPr marL="225425" indent="-225425" algn="l" defTabSz="457200" rtl="0" eaLnBrk="1" latinLnBrk="0" hangingPunct="1">
        <a:spcBef>
          <a:spcPct val="20000"/>
        </a:spcBef>
        <a:buFont typeface="Arial"/>
        <a:buChar char="•"/>
        <a:defRPr sz="2400" kern="1200">
          <a:solidFill>
            <a:srgbClr val="084A7B"/>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24"/>
        </a:spcBef>
        <a:buFont typeface="Arial"/>
        <a:buChar char="–"/>
        <a:defRPr sz="21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59316" y="1136259"/>
            <a:ext cx="11049918" cy="1891860"/>
          </a:xfrm>
        </p:spPr>
        <p:txBody>
          <a:bodyPr>
            <a:normAutofit/>
          </a:bodyPr>
          <a:lstStyle/>
          <a:p>
            <a:pPr algn="ctr"/>
            <a:r>
              <a:rPr lang="en-US" b="1" dirty="0"/>
              <a:t>Visualization and Data Analysis </a:t>
            </a:r>
            <a:br>
              <a:rPr lang="en-US" b="1" dirty="0"/>
            </a:br>
            <a:r>
              <a:rPr lang="en-US" b="1" dirty="0"/>
              <a:t>of Submeters Electric Power Consumption </a:t>
            </a:r>
            <a:br>
              <a:rPr lang="en-US" b="1" dirty="0"/>
            </a:br>
            <a:r>
              <a:rPr lang="en-US" b="1" dirty="0"/>
              <a:t>In a household</a:t>
            </a:r>
          </a:p>
        </p:txBody>
      </p:sp>
      <p:sp>
        <p:nvSpPr>
          <p:cNvPr id="3" name="Subtitle 2"/>
          <p:cNvSpPr>
            <a:spLocks noGrp="1"/>
          </p:cNvSpPr>
          <p:nvPr>
            <p:ph type="subTitle" idx="1"/>
          </p:nvPr>
        </p:nvSpPr>
        <p:spPr>
          <a:xfrm>
            <a:off x="9065376" y="4119252"/>
            <a:ext cx="1984542" cy="1091241"/>
          </a:xfrm>
        </p:spPr>
        <p:txBody>
          <a:bodyPr>
            <a:normAutofit fontScale="92500"/>
          </a:bodyPr>
          <a:lstStyle/>
          <a:p>
            <a:r>
              <a:rPr lang="en-US" dirty="0">
                <a:solidFill>
                  <a:srgbClr val="00B050"/>
                </a:solidFill>
              </a:rPr>
              <a:t>Itoro Etuks</a:t>
            </a:r>
          </a:p>
          <a:p>
            <a:r>
              <a:rPr lang="en-US" dirty="0">
                <a:solidFill>
                  <a:srgbClr val="00B050"/>
                </a:solidFill>
              </a:rPr>
              <a:t>July 16, 2019</a:t>
            </a:r>
          </a:p>
        </p:txBody>
      </p:sp>
      <p:pic>
        <p:nvPicPr>
          <p:cNvPr id="4" name="Picture 3">
            <a:extLst>
              <a:ext uri="{FF2B5EF4-FFF2-40B4-BE49-F238E27FC236}">
                <a16:creationId xmlns:a16="http://schemas.microsoft.com/office/drawing/2014/main" id="{3DF8E8D2-93EE-4857-A0CF-375A81B5205C}"/>
              </a:ext>
            </a:extLst>
          </p:cNvPr>
          <p:cNvPicPr>
            <a:picLocks noChangeAspect="1"/>
          </p:cNvPicPr>
          <p:nvPr/>
        </p:nvPicPr>
        <p:blipFill>
          <a:blip r:embed="rId2"/>
          <a:stretch>
            <a:fillRect/>
          </a:stretch>
        </p:blipFill>
        <p:spPr>
          <a:xfrm>
            <a:off x="0" y="5332756"/>
            <a:ext cx="12192000" cy="1515122"/>
          </a:xfrm>
          <a:prstGeom prst="rect">
            <a:avLst/>
          </a:prstGeom>
        </p:spPr>
      </p:pic>
    </p:spTree>
    <p:extLst>
      <p:ext uri="{BB962C8B-B14F-4D97-AF65-F5344CB8AC3E}">
        <p14:creationId xmlns:p14="http://schemas.microsoft.com/office/powerpoint/2010/main" val="417610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C6A212-0731-46F7-976F-49447A6F267B}"/>
              </a:ext>
            </a:extLst>
          </p:cNvPr>
          <p:cNvSpPr/>
          <p:nvPr/>
        </p:nvSpPr>
        <p:spPr>
          <a:xfrm>
            <a:off x="510447" y="1305341"/>
            <a:ext cx="10649640" cy="3139321"/>
          </a:xfrm>
          <a:prstGeom prst="rect">
            <a:avLst/>
          </a:prstGeom>
        </p:spPr>
        <p:txBody>
          <a:bodyPr wrap="square">
            <a:spAutoFit/>
          </a:bodyPr>
          <a:lstStyle/>
          <a:p>
            <a:r>
              <a:rPr lang="en-US" b="1" dirty="0">
                <a:solidFill>
                  <a:schemeClr val="bg1"/>
                </a:solidFill>
              </a:rPr>
              <a:t>Comparing Insights Between Summer 2007 and 2009:</a:t>
            </a:r>
          </a:p>
          <a:p>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Sub-meter 3 energy usage peaked often during day and night in summer. Possibly due to more AC usage.</a:t>
            </a:r>
          </a:p>
          <a:p>
            <a:pPr marL="285750" indent="-285750">
              <a:buFont typeface="Wingdings" panose="05000000000000000000" pitchFamily="2" charset="2"/>
              <a:buChar char="Ø"/>
            </a:pPr>
            <a:r>
              <a:rPr lang="en-US" b="1" dirty="0">
                <a:solidFill>
                  <a:schemeClr val="bg1"/>
                </a:solidFill>
              </a:rPr>
              <a:t>Kitchen appliances overall energy usage dropped.</a:t>
            </a:r>
          </a:p>
          <a:p>
            <a:pPr marL="285750" indent="-285750">
              <a:buFont typeface="Wingdings" panose="05000000000000000000" pitchFamily="2" charset="2"/>
              <a:buChar char="Ø"/>
            </a:pPr>
            <a:r>
              <a:rPr lang="en-US" b="1" dirty="0">
                <a:solidFill>
                  <a:schemeClr val="bg1"/>
                </a:solidFill>
              </a:rPr>
              <a:t>Laundry energy usage continue a pattern of 2 to 2.5 hours peak intervals.</a:t>
            </a:r>
          </a:p>
          <a:p>
            <a:pPr marL="285750" indent="-285750">
              <a:buFont typeface="Wingdings" panose="05000000000000000000" pitchFamily="2" charset="2"/>
              <a:buChar char="Ø"/>
            </a:pPr>
            <a:r>
              <a:rPr lang="en-US" b="1" dirty="0">
                <a:solidFill>
                  <a:schemeClr val="bg1"/>
                </a:solidFill>
              </a:rPr>
              <a:t>Through data visualization, we can identify trends and patterns in energy consumption leading to believe that may be potential for savings. </a:t>
            </a:r>
          </a:p>
          <a:p>
            <a:pPr marL="285750" indent="-285750">
              <a:buFont typeface="Wingdings" panose="05000000000000000000" pitchFamily="2" charset="2"/>
              <a:buChar char="Ø"/>
            </a:pPr>
            <a:r>
              <a:rPr lang="en-US" b="1" dirty="0">
                <a:solidFill>
                  <a:schemeClr val="bg1"/>
                </a:solidFill>
              </a:rPr>
              <a:t>There may be a faulty water heater or AC or inefficient appliance in the home. </a:t>
            </a:r>
          </a:p>
          <a:p>
            <a:pPr marL="285750" indent="-285750">
              <a:buFont typeface="Wingdings" panose="05000000000000000000" pitchFamily="2" charset="2"/>
              <a:buChar char="Ø"/>
            </a:pPr>
            <a:r>
              <a:rPr lang="en-US" b="1" dirty="0">
                <a:solidFill>
                  <a:schemeClr val="bg1"/>
                </a:solidFill>
              </a:rPr>
              <a:t>Lesser consumption notice in Sub-meter 2 area in 2009. Both summers of 2007 and 2009 still show similar high energy usage during same periods of the day.</a:t>
            </a:r>
          </a:p>
        </p:txBody>
      </p:sp>
      <p:sp>
        <p:nvSpPr>
          <p:cNvPr id="6" name="Title 5">
            <a:extLst>
              <a:ext uri="{FF2B5EF4-FFF2-40B4-BE49-F238E27FC236}">
                <a16:creationId xmlns:a16="http://schemas.microsoft.com/office/drawing/2014/main" id="{339AE674-753D-4E03-950E-BCA6E7615ECA}"/>
              </a:ext>
            </a:extLst>
          </p:cNvPr>
          <p:cNvSpPr>
            <a:spLocks noGrp="1"/>
          </p:cNvSpPr>
          <p:nvPr>
            <p:ph type="title"/>
          </p:nvPr>
        </p:nvSpPr>
        <p:spPr>
          <a:xfrm>
            <a:off x="638978" y="140024"/>
            <a:ext cx="10003316" cy="752341"/>
          </a:xfrm>
        </p:spPr>
        <p:txBody>
          <a:bodyPr>
            <a:normAutofit/>
          </a:bodyPr>
          <a:lstStyle/>
          <a:p>
            <a:r>
              <a:rPr lang="en-US" sz="2400" b="1" dirty="0">
                <a:solidFill>
                  <a:schemeClr val="accent6">
                    <a:lumMod val="75000"/>
                  </a:schemeClr>
                </a:solidFill>
              </a:rPr>
              <a:t>Comparing Visualizations of a Summer Day Consumption - 2007 and 2009</a:t>
            </a:r>
            <a:endParaRPr lang="en-US" sz="2400" dirty="0">
              <a:solidFill>
                <a:schemeClr val="accent6">
                  <a:lumMod val="75000"/>
                </a:schemeClr>
              </a:solidFill>
            </a:endParaRPr>
          </a:p>
        </p:txBody>
      </p:sp>
    </p:spTree>
    <p:extLst>
      <p:ext uri="{BB962C8B-B14F-4D97-AF65-F5344CB8AC3E}">
        <p14:creationId xmlns:p14="http://schemas.microsoft.com/office/powerpoint/2010/main" val="128695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66380" y="295858"/>
            <a:ext cx="11725620" cy="807426"/>
          </a:xfrm>
        </p:spPr>
        <p:txBody>
          <a:bodyPr>
            <a:normAutofit fontScale="90000"/>
          </a:bodyPr>
          <a:lstStyle/>
          <a:p>
            <a:r>
              <a:rPr lang="en-US" sz="2400" b="1" dirty="0">
                <a:solidFill>
                  <a:schemeClr val="accent6">
                    <a:lumMod val="75000"/>
                  </a:schemeClr>
                </a:solidFill>
              </a:rPr>
              <a:t>FURTHER EXPLORATION AND VISUALIZATION WITH BAR CHART FOR ANY ADDITIONAL INSIGHTS</a:t>
            </a:r>
            <a:br>
              <a:rPr lang="en-US" dirty="0">
                <a:solidFill>
                  <a:srgbClr val="0D386E"/>
                </a:solidFill>
              </a:rPr>
            </a:br>
            <a:endParaRPr lang="en-US" dirty="0">
              <a:solidFill>
                <a:srgbClr val="0D386E"/>
              </a:solidFill>
            </a:endParaRPr>
          </a:p>
        </p:txBody>
      </p:sp>
      <p:pic>
        <p:nvPicPr>
          <p:cNvPr id="4" name="Picture 3" descr="A picture containing writing implement, stationary, pencil&#10;&#10;Description automatically generated">
            <a:extLst>
              <a:ext uri="{FF2B5EF4-FFF2-40B4-BE49-F238E27FC236}">
                <a16:creationId xmlns:a16="http://schemas.microsoft.com/office/drawing/2014/main" id="{ABB1BC69-3AEC-4035-BF79-D58AB49BF6D4}"/>
              </a:ext>
            </a:extLst>
          </p:cNvPr>
          <p:cNvPicPr>
            <a:picLocks noChangeAspect="1"/>
          </p:cNvPicPr>
          <p:nvPr/>
        </p:nvPicPr>
        <p:blipFill>
          <a:blip r:embed="rId2"/>
          <a:stretch>
            <a:fillRect/>
          </a:stretch>
        </p:blipFill>
        <p:spPr>
          <a:xfrm>
            <a:off x="6521986" y="1103284"/>
            <a:ext cx="5497416" cy="4614470"/>
          </a:xfrm>
          <a:prstGeom prst="rect">
            <a:avLst/>
          </a:prstGeom>
        </p:spPr>
      </p:pic>
      <p:sp>
        <p:nvSpPr>
          <p:cNvPr id="5" name="Rectangle 4">
            <a:extLst>
              <a:ext uri="{FF2B5EF4-FFF2-40B4-BE49-F238E27FC236}">
                <a16:creationId xmlns:a16="http://schemas.microsoft.com/office/drawing/2014/main" id="{DF7D6D22-8C37-4675-9FB8-3ACD1044B67A}"/>
              </a:ext>
            </a:extLst>
          </p:cNvPr>
          <p:cNvSpPr/>
          <p:nvPr/>
        </p:nvSpPr>
        <p:spPr>
          <a:xfrm>
            <a:off x="172598" y="1582340"/>
            <a:ext cx="6096000" cy="3970318"/>
          </a:xfrm>
          <a:prstGeom prst="rect">
            <a:avLst/>
          </a:prstGeom>
        </p:spPr>
        <p:txBody>
          <a:bodyPr>
            <a:spAutoFit/>
          </a:bodyPr>
          <a:lstStyle/>
          <a:p>
            <a:pPr marL="285750" indent="-285750">
              <a:buFont typeface="Wingdings" panose="05000000000000000000" pitchFamily="2" charset="2"/>
              <a:buChar char="Ø"/>
            </a:pPr>
            <a:r>
              <a:rPr lang="en-US" b="1" dirty="0">
                <a:solidFill>
                  <a:schemeClr val="bg1"/>
                </a:solidFill>
              </a:rPr>
              <a:t>Further insight exploration by hour of the day again confirms interesting trends in energy consumption in the four winter months of the years 2007 to 2010.</a:t>
            </a:r>
          </a:p>
          <a:p>
            <a:pPr marL="285750" indent="-285750">
              <a:buFont typeface="Wingdings" panose="05000000000000000000" pitchFamily="2" charset="2"/>
              <a:buChar char="Ø"/>
            </a:pPr>
            <a:r>
              <a:rPr lang="en-US" b="1" dirty="0">
                <a:solidFill>
                  <a:schemeClr val="bg1"/>
                </a:solidFill>
              </a:rPr>
              <a:t>Higher energy usage is recorded between 1 AM and 9 AM and in the afternoon between 1 PM and 3 PM.</a:t>
            </a:r>
          </a:p>
          <a:p>
            <a:pPr marL="285750" indent="-285750">
              <a:buFont typeface="Wingdings" panose="05000000000000000000" pitchFamily="2" charset="2"/>
              <a:buChar char="Ø"/>
            </a:pPr>
            <a:r>
              <a:rPr lang="en-US" b="1" dirty="0">
                <a:solidFill>
                  <a:schemeClr val="bg1"/>
                </a:solidFill>
              </a:rPr>
              <a:t>Not surprisingly, Sub-meter 3, (water heater/AC area) uses higher energy in the early morning hours and mid-afternoon hours as seen in previously visualizations.</a:t>
            </a:r>
          </a:p>
          <a:p>
            <a:pPr marL="285750" indent="-285750">
              <a:buFont typeface="Wingdings" panose="05000000000000000000" pitchFamily="2" charset="2"/>
              <a:buChar char="Ø"/>
            </a:pPr>
            <a:r>
              <a:rPr lang="en-US" b="1" dirty="0">
                <a:solidFill>
                  <a:schemeClr val="bg1"/>
                </a:solidFill>
              </a:rPr>
              <a:t>Clearly, this home uses more energy  for water heater. The water heater appliances may be working overtime, old, and obviously non energy efficient.</a:t>
            </a:r>
          </a:p>
          <a:p>
            <a:endParaRPr lang="en-US" dirty="0"/>
          </a:p>
        </p:txBody>
      </p:sp>
    </p:spTree>
    <p:extLst>
      <p:ext uri="{BB962C8B-B14F-4D97-AF65-F5344CB8AC3E}">
        <p14:creationId xmlns:p14="http://schemas.microsoft.com/office/powerpoint/2010/main" val="366374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586428" y="162058"/>
            <a:ext cx="9019144" cy="1069848"/>
          </a:xfrm>
        </p:spPr>
        <p:txBody>
          <a:bodyPr>
            <a:normAutofit/>
          </a:bodyPr>
          <a:lstStyle/>
          <a:p>
            <a:r>
              <a:rPr lang="en-US" sz="2400" b="1" dirty="0">
                <a:solidFill>
                  <a:schemeClr val="accent6">
                    <a:lumMod val="75000"/>
                  </a:schemeClr>
                </a:solidFill>
              </a:rPr>
              <a:t>Opportunities/Recommendations Based on Visualization of Data</a:t>
            </a:r>
            <a:br>
              <a:rPr lang="en-US" dirty="0">
                <a:solidFill>
                  <a:srgbClr val="0D386E"/>
                </a:solidFill>
              </a:rPr>
            </a:br>
            <a:endParaRPr lang="en-US" dirty="0">
              <a:solidFill>
                <a:srgbClr val="0D386E"/>
              </a:solidFill>
            </a:endParaRPr>
          </a:p>
        </p:txBody>
      </p:sp>
      <p:sp>
        <p:nvSpPr>
          <p:cNvPr id="3" name="Rectangle 2">
            <a:extLst>
              <a:ext uri="{FF2B5EF4-FFF2-40B4-BE49-F238E27FC236}">
                <a16:creationId xmlns:a16="http://schemas.microsoft.com/office/drawing/2014/main" id="{BD564AE5-4C86-4245-A839-BFFEA0360E18}"/>
              </a:ext>
            </a:extLst>
          </p:cNvPr>
          <p:cNvSpPr/>
          <p:nvPr/>
        </p:nvSpPr>
        <p:spPr>
          <a:xfrm>
            <a:off x="422313" y="1456423"/>
            <a:ext cx="11347374" cy="2585323"/>
          </a:xfrm>
          <a:prstGeom prst="rect">
            <a:avLst/>
          </a:prstGeom>
        </p:spPr>
        <p:txBody>
          <a:bodyPr wrap="square">
            <a:spAutoFit/>
          </a:bodyPr>
          <a:lstStyle/>
          <a:p>
            <a:pPr marL="285750" indent="-285750">
              <a:buFont typeface="Wingdings" panose="05000000000000000000" pitchFamily="2" charset="2"/>
              <a:buChar char="§"/>
            </a:pPr>
            <a:r>
              <a:rPr lang="en-US" b="1" dirty="0">
                <a:solidFill>
                  <a:schemeClr val="bg1"/>
                </a:solidFill>
              </a:rPr>
              <a:t>Assuming local electric power provider offers lower off-peak rates in the evening between 7 PM to 11 PM, the homeowner may be saving on electricity rate by shifting more energy usage particularly, laundry and water heater and AC to those off-peak hours. </a:t>
            </a:r>
          </a:p>
          <a:p>
            <a:pPr marL="285750" indent="-285750">
              <a:buFont typeface="Wingdings" panose="05000000000000000000" pitchFamily="2" charset="2"/>
              <a:buChar char="§"/>
            </a:pPr>
            <a:r>
              <a:rPr lang="en-US" b="1" dirty="0">
                <a:solidFill>
                  <a:schemeClr val="bg1"/>
                </a:solidFill>
              </a:rPr>
              <a:t>Mid afternoon shows higher energy consumption on all sub-meters. Reducing energy usage during this period maybe another savings opportunity.</a:t>
            </a:r>
          </a:p>
          <a:p>
            <a:pPr marL="285750" indent="-285750">
              <a:buFont typeface="Wingdings" panose="05000000000000000000" pitchFamily="2" charset="2"/>
              <a:buChar char="§"/>
            </a:pPr>
            <a:r>
              <a:rPr lang="en-US" b="1" dirty="0">
                <a:solidFill>
                  <a:schemeClr val="bg1"/>
                </a:solidFill>
              </a:rPr>
              <a:t>Compare high energy consumption between Summer and Winter of nearby house. Here, looking for insight information on energy consumption by day of the week during two critical periods of the year associated with high energy consumption. A valuable information may provide potential opportunities for homeowner's behavior modification.</a:t>
            </a:r>
          </a:p>
        </p:txBody>
      </p:sp>
    </p:spTree>
    <p:extLst>
      <p:ext uri="{BB962C8B-B14F-4D97-AF65-F5344CB8AC3E}">
        <p14:creationId xmlns:p14="http://schemas.microsoft.com/office/powerpoint/2010/main" val="240007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107194" y="226177"/>
            <a:ext cx="9393716" cy="1069848"/>
          </a:xfrm>
        </p:spPr>
        <p:txBody>
          <a:bodyPr>
            <a:normAutofit fontScale="90000"/>
          </a:bodyPr>
          <a:lstStyle/>
          <a:p>
            <a:r>
              <a:rPr lang="en-US" sz="2400" b="1" dirty="0">
                <a:solidFill>
                  <a:schemeClr val="accent6">
                    <a:lumMod val="75000"/>
                  </a:schemeClr>
                </a:solidFill>
              </a:rPr>
              <a:t>STEP TWO: CONVERT DATA TO TIME SERIES AND VISUALIZE WITH ANALYSIS</a:t>
            </a:r>
            <a:br>
              <a:rPr lang="en-US" dirty="0">
                <a:solidFill>
                  <a:srgbClr val="0D386E"/>
                </a:solidFill>
              </a:rPr>
            </a:br>
            <a:endParaRPr lang="en-US" dirty="0">
              <a:solidFill>
                <a:srgbClr val="0D386E"/>
              </a:solidFill>
            </a:endParaRPr>
          </a:p>
        </p:txBody>
      </p:sp>
      <p:sp>
        <p:nvSpPr>
          <p:cNvPr id="3" name="Rectangle 2">
            <a:extLst>
              <a:ext uri="{FF2B5EF4-FFF2-40B4-BE49-F238E27FC236}">
                <a16:creationId xmlns:a16="http://schemas.microsoft.com/office/drawing/2014/main" id="{B3736DF7-607A-41EB-B5BE-6373D1861848}"/>
              </a:ext>
            </a:extLst>
          </p:cNvPr>
          <p:cNvSpPr/>
          <p:nvPr/>
        </p:nvSpPr>
        <p:spPr>
          <a:xfrm>
            <a:off x="690390" y="1408176"/>
            <a:ext cx="10491730" cy="2862322"/>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To convert our data to a time series object, we use R’s </a:t>
            </a:r>
            <a:r>
              <a:rPr lang="en-US" b="1" dirty="0" err="1">
                <a:solidFill>
                  <a:schemeClr val="bg1"/>
                </a:solidFill>
              </a:rPr>
              <a:t>ts</a:t>
            </a:r>
            <a:r>
              <a:rPr lang="en-US" b="1" dirty="0">
                <a:solidFill>
                  <a:schemeClr val="bg1"/>
                </a:solidFill>
              </a:rPr>
              <a:t>() function on our subset time series data. With initial visualizations completed, the data is prepared for Time Series Analysis.</a:t>
            </a:r>
          </a:p>
          <a:p>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Store data frame(s) as time series with appropriate start, end, and frequency. Using the </a:t>
            </a:r>
            <a:r>
              <a:rPr lang="en-US" b="1" dirty="0" err="1">
                <a:solidFill>
                  <a:schemeClr val="bg1"/>
                </a:solidFill>
              </a:rPr>
              <a:t>ts</a:t>
            </a:r>
            <a:r>
              <a:rPr lang="en-US" b="1" dirty="0">
                <a:solidFill>
                  <a:schemeClr val="bg1"/>
                </a:solidFill>
              </a:rPr>
              <a:t>() function, we subset the data and then create a Time Series object.</a:t>
            </a:r>
          </a:p>
          <a:p>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It’s important to set the frequency argument to the correct value. For a quarterly time series, the value is set to 4. Monthly time series is set to 12, and weekly is set to 52.</a:t>
            </a:r>
          </a:p>
          <a:p>
            <a:endParaRPr lang="en-US" b="1" dirty="0">
              <a:solidFill>
                <a:schemeClr val="bg1"/>
              </a:solidFill>
            </a:endParaRPr>
          </a:p>
        </p:txBody>
      </p:sp>
    </p:spTree>
    <p:extLst>
      <p:ext uri="{BB962C8B-B14F-4D97-AF65-F5344CB8AC3E}">
        <p14:creationId xmlns:p14="http://schemas.microsoft.com/office/powerpoint/2010/main" val="46635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854505" y="101239"/>
            <a:ext cx="7509832" cy="923330"/>
          </a:xfrm>
        </p:spPr>
        <p:txBody>
          <a:bodyPr>
            <a:normAutofit fontScale="90000"/>
          </a:bodyPr>
          <a:lstStyle/>
          <a:p>
            <a:r>
              <a:rPr lang="en-US" sz="2400" b="1" dirty="0">
                <a:solidFill>
                  <a:schemeClr val="accent6">
                    <a:lumMod val="75000"/>
                  </a:schemeClr>
                </a:solidFill>
              </a:rPr>
              <a:t>2.1 Visualizations with Analysis of Time Series Sub-meter 3</a:t>
            </a:r>
            <a:br>
              <a:rPr lang="en-US" dirty="0">
                <a:solidFill>
                  <a:srgbClr val="0D386E"/>
                </a:solidFill>
              </a:rPr>
            </a:br>
            <a:endParaRPr lang="en-US" dirty="0">
              <a:solidFill>
                <a:srgbClr val="0D386E"/>
              </a:solidFill>
            </a:endParaRPr>
          </a:p>
        </p:txBody>
      </p:sp>
      <p:pic>
        <p:nvPicPr>
          <p:cNvPr id="7" name="Picture 6">
            <a:extLst>
              <a:ext uri="{FF2B5EF4-FFF2-40B4-BE49-F238E27FC236}">
                <a16:creationId xmlns:a16="http://schemas.microsoft.com/office/drawing/2014/main" id="{3838E538-EF66-4346-8F4E-38351FFC5F80}"/>
              </a:ext>
            </a:extLst>
          </p:cNvPr>
          <p:cNvPicPr>
            <a:picLocks noChangeAspect="1"/>
          </p:cNvPicPr>
          <p:nvPr/>
        </p:nvPicPr>
        <p:blipFill>
          <a:blip r:embed="rId2"/>
          <a:stretch>
            <a:fillRect/>
          </a:stretch>
        </p:blipFill>
        <p:spPr>
          <a:xfrm>
            <a:off x="5722221" y="1024570"/>
            <a:ext cx="5812440" cy="4661346"/>
          </a:xfrm>
          <a:prstGeom prst="rect">
            <a:avLst/>
          </a:prstGeom>
        </p:spPr>
      </p:pic>
      <p:sp>
        <p:nvSpPr>
          <p:cNvPr id="8" name="Rectangle 7">
            <a:extLst>
              <a:ext uri="{FF2B5EF4-FFF2-40B4-BE49-F238E27FC236}">
                <a16:creationId xmlns:a16="http://schemas.microsoft.com/office/drawing/2014/main" id="{1A40620E-C96C-44F5-B217-015AB8539E56}"/>
              </a:ext>
            </a:extLst>
          </p:cNvPr>
          <p:cNvSpPr/>
          <p:nvPr/>
        </p:nvSpPr>
        <p:spPr>
          <a:xfrm>
            <a:off x="260732" y="1507328"/>
            <a:ext cx="4884145" cy="1477328"/>
          </a:xfrm>
          <a:prstGeom prst="rect">
            <a:avLst/>
          </a:prstGeom>
        </p:spPr>
        <p:txBody>
          <a:bodyPr wrap="square">
            <a:spAutoFit/>
          </a:bodyPr>
          <a:lstStyle/>
          <a:p>
            <a:r>
              <a:rPr lang="en-US" b="1" dirty="0">
                <a:solidFill>
                  <a:schemeClr val="bg1"/>
                </a:solidFill>
              </a:rPr>
              <a:t>Considering this plot "</a:t>
            </a:r>
            <a:r>
              <a:rPr lang="en-US" b="1" dirty="0" err="1">
                <a:solidFill>
                  <a:schemeClr val="bg1"/>
                </a:solidFill>
              </a:rPr>
              <a:t>autoplot</a:t>
            </a:r>
            <a:r>
              <a:rPr lang="en-US" b="1" dirty="0">
                <a:solidFill>
                  <a:schemeClr val="bg1"/>
                </a:solidFill>
              </a:rPr>
              <a:t>" with labels and color, we can see energy consumption patterns similar to patterns observed in 2007 to 2009, both in the bar charts and scatter lines in previous visualizations.</a:t>
            </a:r>
          </a:p>
        </p:txBody>
      </p:sp>
      <p:sp>
        <p:nvSpPr>
          <p:cNvPr id="9" name="Rectangle 8">
            <a:extLst>
              <a:ext uri="{FF2B5EF4-FFF2-40B4-BE49-F238E27FC236}">
                <a16:creationId xmlns:a16="http://schemas.microsoft.com/office/drawing/2014/main" id="{B0605FCC-799A-4E22-B7E2-C5F5F65337DF}"/>
              </a:ext>
            </a:extLst>
          </p:cNvPr>
          <p:cNvSpPr/>
          <p:nvPr/>
        </p:nvSpPr>
        <p:spPr>
          <a:xfrm>
            <a:off x="260732" y="3372333"/>
            <a:ext cx="4884145" cy="923330"/>
          </a:xfrm>
          <a:prstGeom prst="rect">
            <a:avLst/>
          </a:prstGeom>
        </p:spPr>
        <p:txBody>
          <a:bodyPr wrap="square">
            <a:spAutoFit/>
          </a:bodyPr>
          <a:lstStyle/>
          <a:p>
            <a:r>
              <a:rPr lang="en-US" b="1" dirty="0">
                <a:solidFill>
                  <a:schemeClr val="bg1"/>
                </a:solidFill>
                <a:latin typeface="Helvetica Neue"/>
              </a:rPr>
              <a:t>We converted our data subset by month into a time series object by setting the frequency to 12</a:t>
            </a:r>
            <a:endParaRPr lang="en-US" b="1" dirty="0">
              <a:solidFill>
                <a:schemeClr val="bg1"/>
              </a:solidFill>
            </a:endParaRPr>
          </a:p>
        </p:txBody>
      </p:sp>
    </p:spTree>
    <p:extLst>
      <p:ext uri="{BB962C8B-B14F-4D97-AF65-F5344CB8AC3E}">
        <p14:creationId xmlns:p14="http://schemas.microsoft.com/office/powerpoint/2010/main" val="244894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419561" y="217141"/>
            <a:ext cx="7157293" cy="631158"/>
          </a:xfrm>
        </p:spPr>
        <p:txBody>
          <a:bodyPr>
            <a:normAutofit fontScale="90000"/>
          </a:bodyPr>
          <a:lstStyle/>
          <a:p>
            <a:br>
              <a:rPr lang="en-US" sz="2400" b="1" dirty="0">
                <a:solidFill>
                  <a:srgbClr val="9BBB59">
                    <a:lumMod val="75000"/>
                  </a:srgbClr>
                </a:solidFill>
              </a:rPr>
            </a:br>
            <a:br>
              <a:rPr lang="en-US" sz="2400" b="1" dirty="0">
                <a:solidFill>
                  <a:srgbClr val="9BBB59">
                    <a:lumMod val="75000"/>
                  </a:srgbClr>
                </a:solidFill>
              </a:rPr>
            </a:br>
            <a:r>
              <a:rPr lang="en-US" sz="2400" b="1" dirty="0">
                <a:solidFill>
                  <a:schemeClr val="accent6">
                    <a:lumMod val="75000"/>
                  </a:schemeClr>
                </a:solidFill>
              </a:rPr>
              <a:t>2.2 Visualizations with Analysis of Time Series Sub-meter 2</a:t>
            </a:r>
            <a:br>
              <a:rPr lang="en-US" sz="2400" dirty="0">
                <a:solidFill>
                  <a:schemeClr val="accent6">
                    <a:lumMod val="75000"/>
                  </a:schemeClr>
                </a:solidFill>
              </a:rPr>
            </a:br>
            <a:br>
              <a:rPr lang="en-US" dirty="0">
                <a:solidFill>
                  <a:schemeClr val="accent6">
                    <a:lumMod val="75000"/>
                  </a:schemeClr>
                </a:solidFill>
              </a:rPr>
            </a:br>
            <a:endParaRPr lang="en-US" dirty="0">
              <a:solidFill>
                <a:schemeClr val="accent6">
                  <a:lumMod val="75000"/>
                </a:schemeClr>
              </a:solidFill>
            </a:endParaRPr>
          </a:p>
        </p:txBody>
      </p:sp>
      <p:pic>
        <p:nvPicPr>
          <p:cNvPr id="4" name="Picture 3" descr="A close up of a logo&#10;&#10;Description automatically generated">
            <a:extLst>
              <a:ext uri="{FF2B5EF4-FFF2-40B4-BE49-F238E27FC236}">
                <a16:creationId xmlns:a16="http://schemas.microsoft.com/office/drawing/2014/main" id="{8541ACCB-F153-4572-BE8D-04DBEF9682BA}"/>
              </a:ext>
            </a:extLst>
          </p:cNvPr>
          <p:cNvPicPr>
            <a:picLocks noChangeAspect="1"/>
          </p:cNvPicPr>
          <p:nvPr/>
        </p:nvPicPr>
        <p:blipFill>
          <a:blip r:embed="rId2"/>
          <a:stretch>
            <a:fillRect/>
          </a:stretch>
        </p:blipFill>
        <p:spPr>
          <a:xfrm>
            <a:off x="4998208" y="1139959"/>
            <a:ext cx="6668431" cy="4115374"/>
          </a:xfrm>
          <a:prstGeom prst="rect">
            <a:avLst/>
          </a:prstGeom>
        </p:spPr>
      </p:pic>
      <p:sp>
        <p:nvSpPr>
          <p:cNvPr id="5" name="Rectangle 4">
            <a:extLst>
              <a:ext uri="{FF2B5EF4-FFF2-40B4-BE49-F238E27FC236}">
                <a16:creationId xmlns:a16="http://schemas.microsoft.com/office/drawing/2014/main" id="{7C36F809-6FAB-4089-8CE4-7A150CE75C98}"/>
              </a:ext>
            </a:extLst>
          </p:cNvPr>
          <p:cNvSpPr/>
          <p:nvPr/>
        </p:nvSpPr>
        <p:spPr>
          <a:xfrm>
            <a:off x="437226" y="2688752"/>
            <a:ext cx="4230477" cy="646331"/>
          </a:xfrm>
          <a:prstGeom prst="rect">
            <a:avLst/>
          </a:prstGeom>
        </p:spPr>
        <p:txBody>
          <a:bodyPr wrap="square">
            <a:spAutoFit/>
          </a:bodyPr>
          <a:lstStyle/>
          <a:p>
            <a:r>
              <a:rPr lang="en-US" b="1" dirty="0">
                <a:solidFill>
                  <a:schemeClr val="bg1"/>
                </a:solidFill>
              </a:rPr>
              <a:t>Same patterns is observed here in Sub-meter 2 from the over the years.</a:t>
            </a:r>
          </a:p>
        </p:txBody>
      </p:sp>
    </p:spTree>
    <p:extLst>
      <p:ext uri="{BB962C8B-B14F-4D97-AF65-F5344CB8AC3E}">
        <p14:creationId xmlns:p14="http://schemas.microsoft.com/office/powerpoint/2010/main" val="103515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129926" y="173075"/>
            <a:ext cx="7553900" cy="609123"/>
          </a:xfrm>
        </p:spPr>
        <p:txBody>
          <a:bodyPr>
            <a:normAutofit fontScale="90000"/>
          </a:bodyPr>
          <a:lstStyle/>
          <a:p>
            <a:r>
              <a:rPr lang="en-US" sz="2400" b="1" dirty="0">
                <a:solidFill>
                  <a:schemeClr val="accent6">
                    <a:lumMod val="75000"/>
                  </a:schemeClr>
                </a:solidFill>
              </a:rPr>
              <a:t>2.3 Visualizations with Analysis of Time Series Sub-meter 1</a:t>
            </a:r>
            <a:br>
              <a:rPr lang="en-US" sz="2400" dirty="0">
                <a:solidFill>
                  <a:schemeClr val="accent6">
                    <a:lumMod val="75000"/>
                  </a:schemeClr>
                </a:solidFill>
              </a:rPr>
            </a:br>
            <a:endParaRPr lang="en-US"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D00BAED0-7D62-496F-9C60-DE5E687B90CB}"/>
              </a:ext>
            </a:extLst>
          </p:cNvPr>
          <p:cNvPicPr>
            <a:picLocks noChangeAspect="1"/>
          </p:cNvPicPr>
          <p:nvPr/>
        </p:nvPicPr>
        <p:blipFill>
          <a:blip r:embed="rId2"/>
          <a:stretch>
            <a:fillRect/>
          </a:stretch>
        </p:blipFill>
        <p:spPr>
          <a:xfrm>
            <a:off x="5384023" y="1195043"/>
            <a:ext cx="6348942" cy="4115374"/>
          </a:xfrm>
          <a:prstGeom prst="rect">
            <a:avLst/>
          </a:prstGeom>
        </p:spPr>
      </p:pic>
      <p:sp>
        <p:nvSpPr>
          <p:cNvPr id="5" name="Rectangle 4">
            <a:extLst>
              <a:ext uri="{FF2B5EF4-FFF2-40B4-BE49-F238E27FC236}">
                <a16:creationId xmlns:a16="http://schemas.microsoft.com/office/drawing/2014/main" id="{8CCC19F7-8445-4AEE-8785-DDB962199DDD}"/>
              </a:ext>
            </a:extLst>
          </p:cNvPr>
          <p:cNvSpPr/>
          <p:nvPr/>
        </p:nvSpPr>
        <p:spPr>
          <a:xfrm>
            <a:off x="0" y="2084408"/>
            <a:ext cx="5049399" cy="1754326"/>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Here, we can see the same low energy consumption patterns observed previously in 2007 to 2009, both in the bar charts and scatter lines. </a:t>
            </a:r>
          </a:p>
          <a:p>
            <a:pPr marL="285750" indent="-285750">
              <a:buFont typeface="Wingdings" panose="05000000000000000000" pitchFamily="2" charset="2"/>
              <a:buChar char="Ø"/>
            </a:pPr>
            <a:r>
              <a:rPr lang="en-US" b="1" dirty="0">
                <a:solidFill>
                  <a:schemeClr val="bg1"/>
                </a:solidFill>
              </a:rPr>
              <a:t>Consumption increased in late 2009 but suddenly decreased in 2010. </a:t>
            </a:r>
          </a:p>
        </p:txBody>
      </p:sp>
    </p:spTree>
    <p:extLst>
      <p:ext uri="{BB962C8B-B14F-4D97-AF65-F5344CB8AC3E}">
        <p14:creationId xmlns:p14="http://schemas.microsoft.com/office/powerpoint/2010/main" val="195319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68925" y="123756"/>
            <a:ext cx="11854150" cy="1069848"/>
          </a:xfrm>
        </p:spPr>
        <p:txBody>
          <a:bodyPr>
            <a:normAutofit fontScale="90000"/>
          </a:bodyPr>
          <a:lstStyle/>
          <a:p>
            <a:pPr algn="ctr"/>
            <a:br>
              <a:rPr lang="en-US" sz="2400" b="1" dirty="0">
                <a:solidFill>
                  <a:srgbClr val="9BBB59">
                    <a:lumMod val="75000"/>
                  </a:srgbClr>
                </a:solidFill>
              </a:rPr>
            </a:br>
            <a:r>
              <a:rPr lang="en-US" sz="2700" b="1" dirty="0">
                <a:solidFill>
                  <a:schemeClr val="accent6">
                    <a:lumMod val="75000"/>
                  </a:schemeClr>
                </a:solidFill>
              </a:rPr>
              <a:t>STEP 3: LINEAR REGRESSION FORCAST/PREDICTION OF A TIME SERIES SUB-METER OBJECTS</a:t>
            </a:r>
            <a:br>
              <a:rPr lang="en-US" b="1" dirty="0">
                <a:solidFill>
                  <a:schemeClr val="accent6">
                    <a:lumMod val="75000"/>
                  </a:schemeClr>
                </a:solidFill>
              </a:rPr>
            </a:br>
            <a:r>
              <a:rPr lang="en-US" sz="2700" b="1" dirty="0">
                <a:solidFill>
                  <a:schemeClr val="accent6">
                    <a:lumMod val="75000"/>
                  </a:schemeClr>
                </a:solidFill>
              </a:rPr>
              <a:t>VISUALIZATION AND ANALYSIS COMPARING R2 and RMSE of EACH MODEL</a:t>
            </a:r>
            <a:br>
              <a:rPr lang="en-US" dirty="0">
                <a:solidFill>
                  <a:schemeClr val="accent6">
                    <a:lumMod val="75000"/>
                  </a:schemeClr>
                </a:solidFill>
              </a:rPr>
            </a:b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4E60A59A-D5BC-4D09-92BC-BB9819B35608}"/>
              </a:ext>
            </a:extLst>
          </p:cNvPr>
          <p:cNvSpPr/>
          <p:nvPr/>
        </p:nvSpPr>
        <p:spPr>
          <a:xfrm>
            <a:off x="70771" y="1210653"/>
            <a:ext cx="6344563" cy="5355312"/>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Focusing on submeter 3 which accounts for much of the total Sub-meters energy consumption. We use Linear Regression model </a:t>
            </a:r>
            <a:r>
              <a:rPr lang="en-US" b="1" dirty="0" err="1">
                <a:solidFill>
                  <a:schemeClr val="bg1"/>
                </a:solidFill>
              </a:rPr>
              <a:t>lm</a:t>
            </a:r>
            <a:r>
              <a:rPr lang="en-US" b="1" dirty="0">
                <a:solidFill>
                  <a:schemeClr val="bg1"/>
                </a:solidFill>
              </a:rPr>
              <a:t>() for prediction and forecasting of future consumption trends. </a:t>
            </a:r>
          </a:p>
          <a:p>
            <a:pPr marL="285750" indent="-285750">
              <a:buFont typeface="Wingdings" panose="05000000000000000000" pitchFamily="2" charset="2"/>
              <a:buChar char="Ø"/>
            </a:pPr>
            <a:r>
              <a:rPr lang="en-US" b="1" dirty="0">
                <a:solidFill>
                  <a:schemeClr val="bg1"/>
                </a:solidFill>
              </a:rPr>
              <a:t>We first fit a linear model to the weekly data previously created. </a:t>
            </a:r>
          </a:p>
          <a:p>
            <a:pPr marL="285750" indent="-285750">
              <a:buFont typeface="Wingdings" panose="05000000000000000000" pitchFamily="2" charset="2"/>
              <a:buChar char="Ø"/>
            </a:pPr>
            <a:r>
              <a:rPr lang="en-US" b="1" dirty="0">
                <a:solidFill>
                  <a:schemeClr val="bg1"/>
                </a:solidFill>
              </a:rPr>
              <a:t>Create three different time series linear models for three different time periods using the </a:t>
            </a:r>
            <a:r>
              <a:rPr lang="en-US" b="1" dirty="0" err="1">
                <a:solidFill>
                  <a:schemeClr val="bg1"/>
                </a:solidFill>
              </a:rPr>
              <a:t>tslm</a:t>
            </a:r>
            <a:r>
              <a:rPr lang="en-US" b="1" dirty="0">
                <a:solidFill>
                  <a:schemeClr val="bg1"/>
                </a:solidFill>
              </a:rPr>
              <a:t> and forecast functions. </a:t>
            </a:r>
          </a:p>
          <a:p>
            <a:pPr marL="285750" indent="-285750">
              <a:buFont typeface="Wingdings" panose="05000000000000000000" pitchFamily="2" charset="2"/>
              <a:buChar char="Ø"/>
            </a:pPr>
            <a:r>
              <a:rPr lang="en-US" b="1" dirty="0">
                <a:solidFill>
                  <a:schemeClr val="bg1"/>
                </a:solidFill>
              </a:rPr>
              <a:t>We forecast the trends of each time series model created.</a:t>
            </a:r>
          </a:p>
          <a:p>
            <a:pPr marL="285750" indent="-285750">
              <a:buFont typeface="Wingdings" panose="05000000000000000000" pitchFamily="2" charset="2"/>
              <a:buChar char="Ø"/>
            </a:pPr>
            <a:r>
              <a:rPr lang="en-US" b="1" dirty="0">
                <a:solidFill>
                  <a:schemeClr val="bg1"/>
                </a:solidFill>
              </a:rPr>
              <a:t>Use the summary() for a quick assessment of the model. However, using glance() function provides easy to read tabular outputs.</a:t>
            </a:r>
          </a:p>
          <a:p>
            <a:pPr marL="285750" indent="-285750">
              <a:buFont typeface="Wingdings" panose="05000000000000000000" pitchFamily="2" charset="2"/>
              <a:buChar char="Ø"/>
            </a:pPr>
            <a:r>
              <a:rPr lang="en-US" b="1" dirty="0">
                <a:solidFill>
                  <a:schemeClr val="bg1"/>
                </a:solidFill>
              </a:rPr>
              <a:t>RMSE 5.85 for Sub-meter 3 indicates the fit of the linear regression model to the data, which is how close the observed data points are to the predicted values. Obviously, the lower the RMSE, the better the model fits.</a:t>
            </a:r>
          </a:p>
        </p:txBody>
      </p:sp>
      <p:graphicFrame>
        <p:nvGraphicFramePr>
          <p:cNvPr id="10" name="Table 9">
            <a:extLst>
              <a:ext uri="{FF2B5EF4-FFF2-40B4-BE49-F238E27FC236}">
                <a16:creationId xmlns:a16="http://schemas.microsoft.com/office/drawing/2014/main" id="{29DAF422-1DB1-42D8-97D0-607AB5662B17}"/>
              </a:ext>
            </a:extLst>
          </p:cNvPr>
          <p:cNvGraphicFramePr>
            <a:graphicFrameLocks noGrp="1"/>
          </p:cNvGraphicFramePr>
          <p:nvPr>
            <p:extLst>
              <p:ext uri="{D42A27DB-BD31-4B8C-83A1-F6EECF244321}">
                <p14:modId xmlns:p14="http://schemas.microsoft.com/office/powerpoint/2010/main" val="1180502297"/>
              </p:ext>
            </p:extLst>
          </p:nvPr>
        </p:nvGraphicFramePr>
        <p:xfrm>
          <a:off x="6619988" y="3264137"/>
          <a:ext cx="3082198" cy="622935"/>
        </p:xfrm>
        <a:graphic>
          <a:graphicData uri="http://schemas.openxmlformats.org/drawingml/2006/table">
            <a:tbl>
              <a:tblPr/>
              <a:tblGrid>
                <a:gridCol w="1541099">
                  <a:extLst>
                    <a:ext uri="{9D8B030D-6E8A-4147-A177-3AD203B41FA5}">
                      <a16:colId xmlns:a16="http://schemas.microsoft.com/office/drawing/2014/main" val="337264373"/>
                    </a:ext>
                  </a:extLst>
                </a:gridCol>
                <a:gridCol w="1541099">
                  <a:extLst>
                    <a:ext uri="{9D8B030D-6E8A-4147-A177-3AD203B41FA5}">
                      <a16:colId xmlns:a16="http://schemas.microsoft.com/office/drawing/2014/main" val="2037241624"/>
                    </a:ext>
                  </a:extLst>
                </a:gridCol>
              </a:tblGrid>
              <a:tr h="0">
                <a:tc>
                  <a:txBody>
                    <a:bodyPr/>
                    <a:lstStyle/>
                    <a:p>
                      <a:pPr algn="r"/>
                      <a:r>
                        <a:rPr lang="en-US" dirty="0" err="1">
                          <a:effectLst/>
                        </a:rPr>
                        <a:t>r.squared</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err="1">
                          <a:effectLst/>
                        </a:rPr>
                        <a:t>adj.r.squared</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313199605"/>
                  </a:ext>
                </a:extLst>
              </a:tr>
            </a:tbl>
          </a:graphicData>
        </a:graphic>
      </p:graphicFrame>
      <p:graphicFrame>
        <p:nvGraphicFramePr>
          <p:cNvPr id="12" name="Table 11">
            <a:extLst>
              <a:ext uri="{FF2B5EF4-FFF2-40B4-BE49-F238E27FC236}">
                <a16:creationId xmlns:a16="http://schemas.microsoft.com/office/drawing/2014/main" id="{1F162C45-5A5E-44DA-9F26-24637AC4CAEE}"/>
              </a:ext>
            </a:extLst>
          </p:cNvPr>
          <p:cNvGraphicFramePr>
            <a:graphicFrameLocks noGrp="1"/>
          </p:cNvGraphicFramePr>
          <p:nvPr>
            <p:extLst>
              <p:ext uri="{D42A27DB-BD31-4B8C-83A1-F6EECF244321}">
                <p14:modId xmlns:p14="http://schemas.microsoft.com/office/powerpoint/2010/main" val="321610746"/>
              </p:ext>
            </p:extLst>
          </p:nvPr>
        </p:nvGraphicFramePr>
        <p:xfrm>
          <a:off x="9702186" y="3265374"/>
          <a:ext cx="1807914" cy="622935"/>
        </p:xfrm>
        <a:graphic>
          <a:graphicData uri="http://schemas.openxmlformats.org/drawingml/2006/table">
            <a:tbl>
              <a:tblPr/>
              <a:tblGrid>
                <a:gridCol w="903957">
                  <a:extLst>
                    <a:ext uri="{9D8B030D-6E8A-4147-A177-3AD203B41FA5}">
                      <a16:colId xmlns:a16="http://schemas.microsoft.com/office/drawing/2014/main" val="297372256"/>
                    </a:ext>
                  </a:extLst>
                </a:gridCol>
                <a:gridCol w="903957">
                  <a:extLst>
                    <a:ext uri="{9D8B030D-6E8A-4147-A177-3AD203B41FA5}">
                      <a16:colId xmlns:a16="http://schemas.microsoft.com/office/drawing/2014/main" val="2683028606"/>
                    </a:ext>
                  </a:extLst>
                </a:gridCol>
              </a:tblGrid>
              <a:tr h="0">
                <a:tc>
                  <a:txBody>
                    <a:bodyPr/>
                    <a:lstStyle/>
                    <a:p>
                      <a:pPr algn="r"/>
                      <a:r>
                        <a:rPr lang="en-US" dirty="0" err="1">
                          <a:effectLst/>
                        </a:rPr>
                        <a:t>p.value</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a:effectLst/>
                        </a:rPr>
                        <a:t>df</a:t>
                      </a:r>
                    </a:p>
                    <a:p>
                      <a:pPr algn="r"/>
                      <a:r>
                        <a:rPr lang="en-US" b="0" dirty="0">
                          <a:effectLst/>
                        </a:rPr>
                        <a:t>&lt;int&gt;</a:t>
                      </a: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3929104022"/>
                  </a:ext>
                </a:extLst>
              </a:tr>
            </a:tbl>
          </a:graphicData>
        </a:graphic>
      </p:graphicFrame>
      <p:graphicFrame>
        <p:nvGraphicFramePr>
          <p:cNvPr id="13" name="Table 12">
            <a:extLst>
              <a:ext uri="{FF2B5EF4-FFF2-40B4-BE49-F238E27FC236}">
                <a16:creationId xmlns:a16="http://schemas.microsoft.com/office/drawing/2014/main" id="{6F60EB79-4A7A-4E3C-AE25-F78B3D4657E3}"/>
              </a:ext>
            </a:extLst>
          </p:cNvPr>
          <p:cNvGraphicFramePr>
            <a:graphicFrameLocks noGrp="1"/>
          </p:cNvGraphicFramePr>
          <p:nvPr>
            <p:extLst>
              <p:ext uri="{D42A27DB-BD31-4B8C-83A1-F6EECF244321}">
                <p14:modId xmlns:p14="http://schemas.microsoft.com/office/powerpoint/2010/main" val="1047379936"/>
              </p:ext>
            </p:extLst>
          </p:nvPr>
        </p:nvGraphicFramePr>
        <p:xfrm>
          <a:off x="9810976" y="3884597"/>
          <a:ext cx="1699124" cy="220980"/>
        </p:xfrm>
        <a:graphic>
          <a:graphicData uri="http://schemas.openxmlformats.org/drawingml/2006/table">
            <a:tbl>
              <a:tblPr/>
              <a:tblGrid>
                <a:gridCol w="849562">
                  <a:extLst>
                    <a:ext uri="{9D8B030D-6E8A-4147-A177-3AD203B41FA5}">
                      <a16:colId xmlns:a16="http://schemas.microsoft.com/office/drawing/2014/main" val="1585968706"/>
                    </a:ext>
                  </a:extLst>
                </a:gridCol>
                <a:gridCol w="849562">
                  <a:extLst>
                    <a:ext uri="{9D8B030D-6E8A-4147-A177-3AD203B41FA5}">
                      <a16:colId xmlns:a16="http://schemas.microsoft.com/office/drawing/2014/main" val="1055528632"/>
                    </a:ext>
                  </a:extLst>
                </a:gridCol>
              </a:tblGrid>
              <a:tr h="0">
                <a:tc>
                  <a:txBody>
                    <a:bodyPr/>
                    <a:lstStyle/>
                    <a:p>
                      <a:pPr algn="r"/>
                      <a:r>
                        <a:rPr lang="en-US" sz="1200">
                          <a:effectLst/>
                        </a:rPr>
                        <a:t>0.6282554</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53</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47076870"/>
                  </a:ext>
                </a:extLst>
              </a:tr>
            </a:tbl>
          </a:graphicData>
        </a:graphic>
      </p:graphicFrame>
      <p:graphicFrame>
        <p:nvGraphicFramePr>
          <p:cNvPr id="14" name="Table 13">
            <a:extLst>
              <a:ext uri="{FF2B5EF4-FFF2-40B4-BE49-F238E27FC236}">
                <a16:creationId xmlns:a16="http://schemas.microsoft.com/office/drawing/2014/main" id="{3888B41E-A415-4F92-B2DC-595044A90852}"/>
              </a:ext>
            </a:extLst>
          </p:cNvPr>
          <p:cNvGraphicFramePr>
            <a:graphicFrameLocks noGrp="1"/>
          </p:cNvGraphicFramePr>
          <p:nvPr>
            <p:extLst>
              <p:ext uri="{D42A27DB-BD31-4B8C-83A1-F6EECF244321}">
                <p14:modId xmlns:p14="http://schemas.microsoft.com/office/powerpoint/2010/main" val="3930722973"/>
              </p:ext>
            </p:extLst>
          </p:nvPr>
        </p:nvGraphicFramePr>
        <p:xfrm>
          <a:off x="6619988" y="3884597"/>
          <a:ext cx="3190990" cy="220980"/>
        </p:xfrm>
        <a:graphic>
          <a:graphicData uri="http://schemas.openxmlformats.org/drawingml/2006/table">
            <a:tbl>
              <a:tblPr/>
              <a:tblGrid>
                <a:gridCol w="1595495">
                  <a:extLst>
                    <a:ext uri="{9D8B030D-6E8A-4147-A177-3AD203B41FA5}">
                      <a16:colId xmlns:a16="http://schemas.microsoft.com/office/drawing/2014/main" val="2226604602"/>
                    </a:ext>
                  </a:extLst>
                </a:gridCol>
                <a:gridCol w="1595495">
                  <a:extLst>
                    <a:ext uri="{9D8B030D-6E8A-4147-A177-3AD203B41FA5}">
                      <a16:colId xmlns:a16="http://schemas.microsoft.com/office/drawing/2014/main" val="1383985755"/>
                    </a:ext>
                  </a:extLst>
                </a:gridCol>
              </a:tblGrid>
              <a:tr h="0">
                <a:tc>
                  <a:txBody>
                    <a:bodyPr/>
                    <a:lstStyle/>
                    <a:p>
                      <a:pPr algn="r"/>
                      <a:r>
                        <a:rPr lang="en-US" sz="1200">
                          <a:effectLst/>
                        </a:rPr>
                        <a:t>0.3145623</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-0.02815652</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2516357852"/>
                  </a:ext>
                </a:extLst>
              </a:tr>
            </a:tbl>
          </a:graphicData>
        </a:graphic>
      </p:graphicFrame>
      <p:graphicFrame>
        <p:nvGraphicFramePr>
          <p:cNvPr id="15" name="Table 14">
            <a:extLst>
              <a:ext uri="{FF2B5EF4-FFF2-40B4-BE49-F238E27FC236}">
                <a16:creationId xmlns:a16="http://schemas.microsoft.com/office/drawing/2014/main" id="{98E4A4F3-1485-439C-9CFE-6346624A8934}"/>
              </a:ext>
            </a:extLst>
          </p:cNvPr>
          <p:cNvGraphicFramePr>
            <a:graphicFrameLocks noGrp="1"/>
          </p:cNvGraphicFramePr>
          <p:nvPr>
            <p:extLst>
              <p:ext uri="{D42A27DB-BD31-4B8C-83A1-F6EECF244321}">
                <p14:modId xmlns:p14="http://schemas.microsoft.com/office/powerpoint/2010/main" val="1666945613"/>
              </p:ext>
            </p:extLst>
          </p:nvPr>
        </p:nvGraphicFramePr>
        <p:xfrm>
          <a:off x="6619988" y="4501986"/>
          <a:ext cx="3190990" cy="622935"/>
        </p:xfrm>
        <a:graphic>
          <a:graphicData uri="http://schemas.openxmlformats.org/drawingml/2006/table">
            <a:tbl>
              <a:tblPr/>
              <a:tblGrid>
                <a:gridCol w="1595495">
                  <a:extLst>
                    <a:ext uri="{9D8B030D-6E8A-4147-A177-3AD203B41FA5}">
                      <a16:colId xmlns:a16="http://schemas.microsoft.com/office/drawing/2014/main" val="2091585552"/>
                    </a:ext>
                  </a:extLst>
                </a:gridCol>
                <a:gridCol w="1595495">
                  <a:extLst>
                    <a:ext uri="{9D8B030D-6E8A-4147-A177-3AD203B41FA5}">
                      <a16:colId xmlns:a16="http://schemas.microsoft.com/office/drawing/2014/main" val="3560595143"/>
                    </a:ext>
                  </a:extLst>
                </a:gridCol>
              </a:tblGrid>
              <a:tr h="0">
                <a:tc>
                  <a:txBody>
                    <a:bodyPr/>
                    <a:lstStyle/>
                    <a:p>
                      <a:pPr algn="r"/>
                      <a:r>
                        <a:rPr lang="en-US" dirty="0" err="1">
                          <a:effectLst/>
                        </a:rPr>
                        <a:t>r.squared</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err="1">
                          <a:effectLst/>
                        </a:rPr>
                        <a:t>adj.r.squared</a:t>
                      </a:r>
                      <a:endParaRPr lang="en-US" dirty="0">
                        <a:effectLst/>
                      </a:endParaRP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4019712727"/>
                  </a:ext>
                </a:extLst>
              </a:tr>
            </a:tbl>
          </a:graphicData>
        </a:graphic>
      </p:graphicFrame>
      <p:graphicFrame>
        <p:nvGraphicFramePr>
          <p:cNvPr id="16" name="Table 15">
            <a:extLst>
              <a:ext uri="{FF2B5EF4-FFF2-40B4-BE49-F238E27FC236}">
                <a16:creationId xmlns:a16="http://schemas.microsoft.com/office/drawing/2014/main" id="{9D4F6DD6-D272-4C83-8524-B978C41FF12C}"/>
              </a:ext>
            </a:extLst>
          </p:cNvPr>
          <p:cNvGraphicFramePr>
            <a:graphicFrameLocks noGrp="1"/>
          </p:cNvGraphicFramePr>
          <p:nvPr>
            <p:extLst>
              <p:ext uri="{D42A27DB-BD31-4B8C-83A1-F6EECF244321}">
                <p14:modId xmlns:p14="http://schemas.microsoft.com/office/powerpoint/2010/main" val="1808028177"/>
              </p:ext>
            </p:extLst>
          </p:nvPr>
        </p:nvGraphicFramePr>
        <p:xfrm>
          <a:off x="6619988" y="5124921"/>
          <a:ext cx="3190990" cy="220980"/>
        </p:xfrm>
        <a:graphic>
          <a:graphicData uri="http://schemas.openxmlformats.org/drawingml/2006/table">
            <a:tbl>
              <a:tblPr/>
              <a:tblGrid>
                <a:gridCol w="1595495">
                  <a:extLst>
                    <a:ext uri="{9D8B030D-6E8A-4147-A177-3AD203B41FA5}">
                      <a16:colId xmlns:a16="http://schemas.microsoft.com/office/drawing/2014/main" val="4193722158"/>
                    </a:ext>
                  </a:extLst>
                </a:gridCol>
                <a:gridCol w="1595495">
                  <a:extLst>
                    <a:ext uri="{9D8B030D-6E8A-4147-A177-3AD203B41FA5}">
                      <a16:colId xmlns:a16="http://schemas.microsoft.com/office/drawing/2014/main" val="4145947604"/>
                    </a:ext>
                  </a:extLst>
                </a:gridCol>
              </a:tblGrid>
              <a:tr h="0">
                <a:tc>
                  <a:txBody>
                    <a:bodyPr/>
                    <a:lstStyle/>
                    <a:p>
                      <a:pPr algn="r"/>
                      <a:r>
                        <a:rPr lang="en-US" sz="1200" dirty="0">
                          <a:effectLst/>
                        </a:rPr>
                        <a:t>0.4342033</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0.151305</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1554903438"/>
                  </a:ext>
                </a:extLst>
              </a:tr>
            </a:tbl>
          </a:graphicData>
        </a:graphic>
      </p:graphicFrame>
      <p:graphicFrame>
        <p:nvGraphicFramePr>
          <p:cNvPr id="17" name="Table 16">
            <a:extLst>
              <a:ext uri="{FF2B5EF4-FFF2-40B4-BE49-F238E27FC236}">
                <a16:creationId xmlns:a16="http://schemas.microsoft.com/office/drawing/2014/main" id="{1CEDF828-9C32-43AA-9ED0-60E5F80CC513}"/>
              </a:ext>
            </a:extLst>
          </p:cNvPr>
          <p:cNvGraphicFramePr>
            <a:graphicFrameLocks noGrp="1"/>
          </p:cNvGraphicFramePr>
          <p:nvPr>
            <p:extLst>
              <p:ext uri="{D42A27DB-BD31-4B8C-83A1-F6EECF244321}">
                <p14:modId xmlns:p14="http://schemas.microsoft.com/office/powerpoint/2010/main" val="3350399479"/>
              </p:ext>
            </p:extLst>
          </p:nvPr>
        </p:nvGraphicFramePr>
        <p:xfrm>
          <a:off x="9810977" y="4501049"/>
          <a:ext cx="2105598" cy="622935"/>
        </p:xfrm>
        <a:graphic>
          <a:graphicData uri="http://schemas.openxmlformats.org/drawingml/2006/table">
            <a:tbl>
              <a:tblPr/>
              <a:tblGrid>
                <a:gridCol w="1052799">
                  <a:extLst>
                    <a:ext uri="{9D8B030D-6E8A-4147-A177-3AD203B41FA5}">
                      <a16:colId xmlns:a16="http://schemas.microsoft.com/office/drawing/2014/main" val="915877283"/>
                    </a:ext>
                  </a:extLst>
                </a:gridCol>
                <a:gridCol w="1052799">
                  <a:extLst>
                    <a:ext uri="{9D8B030D-6E8A-4147-A177-3AD203B41FA5}">
                      <a16:colId xmlns:a16="http://schemas.microsoft.com/office/drawing/2014/main" val="2943209243"/>
                    </a:ext>
                  </a:extLst>
                </a:gridCol>
              </a:tblGrid>
              <a:tr h="0">
                <a:tc>
                  <a:txBody>
                    <a:bodyPr/>
                    <a:lstStyle/>
                    <a:p>
                      <a:pPr algn="r"/>
                      <a:r>
                        <a:rPr lang="en-US" dirty="0" err="1">
                          <a:effectLst/>
                        </a:rPr>
                        <a:t>p.value</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a:effectLst/>
                        </a:rPr>
                        <a:t>df</a:t>
                      </a:r>
                    </a:p>
                    <a:p>
                      <a:pPr algn="r"/>
                      <a:r>
                        <a:rPr lang="en-US" b="0" dirty="0">
                          <a:effectLst/>
                        </a:rPr>
                        <a:t>&lt;int&gt;</a:t>
                      </a: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773630780"/>
                  </a:ext>
                </a:extLst>
              </a:tr>
            </a:tbl>
          </a:graphicData>
        </a:graphic>
      </p:graphicFrame>
      <p:graphicFrame>
        <p:nvGraphicFramePr>
          <p:cNvPr id="18" name="Table 17">
            <a:extLst>
              <a:ext uri="{FF2B5EF4-FFF2-40B4-BE49-F238E27FC236}">
                <a16:creationId xmlns:a16="http://schemas.microsoft.com/office/drawing/2014/main" id="{C7BB9B3A-1DB5-4173-BEF5-9A609AB72B55}"/>
              </a:ext>
            </a:extLst>
          </p:cNvPr>
          <p:cNvGraphicFramePr>
            <a:graphicFrameLocks noGrp="1"/>
          </p:cNvGraphicFramePr>
          <p:nvPr>
            <p:extLst>
              <p:ext uri="{D42A27DB-BD31-4B8C-83A1-F6EECF244321}">
                <p14:modId xmlns:p14="http://schemas.microsoft.com/office/powerpoint/2010/main" val="3298089632"/>
              </p:ext>
            </p:extLst>
          </p:nvPr>
        </p:nvGraphicFramePr>
        <p:xfrm>
          <a:off x="9810977" y="5125629"/>
          <a:ext cx="2105598" cy="220980"/>
        </p:xfrm>
        <a:graphic>
          <a:graphicData uri="http://schemas.openxmlformats.org/drawingml/2006/table">
            <a:tbl>
              <a:tblPr/>
              <a:tblGrid>
                <a:gridCol w="1052799">
                  <a:extLst>
                    <a:ext uri="{9D8B030D-6E8A-4147-A177-3AD203B41FA5}">
                      <a16:colId xmlns:a16="http://schemas.microsoft.com/office/drawing/2014/main" val="1117946339"/>
                    </a:ext>
                  </a:extLst>
                </a:gridCol>
                <a:gridCol w="1052799">
                  <a:extLst>
                    <a:ext uri="{9D8B030D-6E8A-4147-A177-3AD203B41FA5}">
                      <a16:colId xmlns:a16="http://schemas.microsoft.com/office/drawing/2014/main" val="1131870034"/>
                    </a:ext>
                  </a:extLst>
                </a:gridCol>
              </a:tblGrid>
              <a:tr h="0">
                <a:tc>
                  <a:txBody>
                    <a:bodyPr/>
                    <a:lstStyle/>
                    <a:p>
                      <a:pPr algn="r"/>
                      <a:r>
                        <a:rPr lang="en-US" sz="1200">
                          <a:effectLst/>
                        </a:rPr>
                        <a:t>0.03280012</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53</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454491354"/>
                  </a:ext>
                </a:extLst>
              </a:tr>
            </a:tbl>
          </a:graphicData>
        </a:graphic>
      </p:graphicFrame>
      <p:graphicFrame>
        <p:nvGraphicFramePr>
          <p:cNvPr id="19" name="Table 18">
            <a:extLst>
              <a:ext uri="{FF2B5EF4-FFF2-40B4-BE49-F238E27FC236}">
                <a16:creationId xmlns:a16="http://schemas.microsoft.com/office/drawing/2014/main" id="{3833A484-A5A4-4386-B680-1661220AA21A}"/>
              </a:ext>
            </a:extLst>
          </p:cNvPr>
          <p:cNvGraphicFramePr>
            <a:graphicFrameLocks noGrp="1"/>
          </p:cNvGraphicFramePr>
          <p:nvPr>
            <p:extLst>
              <p:ext uri="{D42A27DB-BD31-4B8C-83A1-F6EECF244321}">
                <p14:modId xmlns:p14="http://schemas.microsoft.com/office/powerpoint/2010/main" val="2906395960"/>
              </p:ext>
            </p:extLst>
          </p:nvPr>
        </p:nvGraphicFramePr>
        <p:xfrm>
          <a:off x="6619988" y="2032443"/>
          <a:ext cx="2948854" cy="622935"/>
        </p:xfrm>
        <a:graphic>
          <a:graphicData uri="http://schemas.openxmlformats.org/drawingml/2006/table">
            <a:tbl>
              <a:tblPr/>
              <a:tblGrid>
                <a:gridCol w="1474427">
                  <a:extLst>
                    <a:ext uri="{9D8B030D-6E8A-4147-A177-3AD203B41FA5}">
                      <a16:colId xmlns:a16="http://schemas.microsoft.com/office/drawing/2014/main" val="3490804364"/>
                    </a:ext>
                  </a:extLst>
                </a:gridCol>
                <a:gridCol w="1474427">
                  <a:extLst>
                    <a:ext uri="{9D8B030D-6E8A-4147-A177-3AD203B41FA5}">
                      <a16:colId xmlns:a16="http://schemas.microsoft.com/office/drawing/2014/main" val="2164965458"/>
                    </a:ext>
                  </a:extLst>
                </a:gridCol>
              </a:tblGrid>
              <a:tr h="0">
                <a:tc>
                  <a:txBody>
                    <a:bodyPr/>
                    <a:lstStyle/>
                    <a:p>
                      <a:pPr algn="r"/>
                      <a:r>
                        <a:rPr lang="en-US" dirty="0" err="1">
                          <a:effectLst/>
                        </a:rPr>
                        <a:t>r.squared</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err="1">
                          <a:effectLst/>
                        </a:rPr>
                        <a:t>adj.r.squared</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2679495071"/>
                  </a:ext>
                </a:extLst>
              </a:tr>
            </a:tbl>
          </a:graphicData>
        </a:graphic>
      </p:graphicFrame>
      <p:graphicFrame>
        <p:nvGraphicFramePr>
          <p:cNvPr id="20" name="Table 19">
            <a:extLst>
              <a:ext uri="{FF2B5EF4-FFF2-40B4-BE49-F238E27FC236}">
                <a16:creationId xmlns:a16="http://schemas.microsoft.com/office/drawing/2014/main" id="{53B3B41A-38D4-4C91-BB68-FF7C6A904939}"/>
              </a:ext>
            </a:extLst>
          </p:cNvPr>
          <p:cNvGraphicFramePr>
            <a:graphicFrameLocks noGrp="1"/>
          </p:cNvGraphicFramePr>
          <p:nvPr>
            <p:extLst>
              <p:ext uri="{D42A27DB-BD31-4B8C-83A1-F6EECF244321}">
                <p14:modId xmlns:p14="http://schemas.microsoft.com/office/powerpoint/2010/main" val="3912094001"/>
              </p:ext>
            </p:extLst>
          </p:nvPr>
        </p:nvGraphicFramePr>
        <p:xfrm>
          <a:off x="6619988" y="2655378"/>
          <a:ext cx="2948854" cy="220980"/>
        </p:xfrm>
        <a:graphic>
          <a:graphicData uri="http://schemas.openxmlformats.org/drawingml/2006/table">
            <a:tbl>
              <a:tblPr/>
              <a:tblGrid>
                <a:gridCol w="1474427">
                  <a:extLst>
                    <a:ext uri="{9D8B030D-6E8A-4147-A177-3AD203B41FA5}">
                      <a16:colId xmlns:a16="http://schemas.microsoft.com/office/drawing/2014/main" val="3504908494"/>
                    </a:ext>
                  </a:extLst>
                </a:gridCol>
                <a:gridCol w="1474427">
                  <a:extLst>
                    <a:ext uri="{9D8B030D-6E8A-4147-A177-3AD203B41FA5}">
                      <a16:colId xmlns:a16="http://schemas.microsoft.com/office/drawing/2014/main" val="972226393"/>
                    </a:ext>
                  </a:extLst>
                </a:gridCol>
              </a:tblGrid>
              <a:tr h="0">
                <a:tc>
                  <a:txBody>
                    <a:bodyPr/>
                    <a:lstStyle/>
                    <a:p>
                      <a:pPr algn="r"/>
                      <a:r>
                        <a:rPr lang="en-US" sz="1200" dirty="0">
                          <a:effectLst/>
                        </a:rPr>
                        <a:t>0.3919856</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0.08797838</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4073564399"/>
                  </a:ext>
                </a:extLst>
              </a:tr>
            </a:tbl>
          </a:graphicData>
        </a:graphic>
      </p:graphicFrame>
      <p:graphicFrame>
        <p:nvGraphicFramePr>
          <p:cNvPr id="21" name="Table 20">
            <a:extLst>
              <a:ext uri="{FF2B5EF4-FFF2-40B4-BE49-F238E27FC236}">
                <a16:creationId xmlns:a16="http://schemas.microsoft.com/office/drawing/2014/main" id="{39DE8C93-9E9C-4254-B2F0-5B5CC3A803B2}"/>
              </a:ext>
            </a:extLst>
          </p:cNvPr>
          <p:cNvGraphicFramePr>
            <a:graphicFrameLocks noGrp="1"/>
          </p:cNvGraphicFramePr>
          <p:nvPr>
            <p:extLst>
              <p:ext uri="{D42A27DB-BD31-4B8C-83A1-F6EECF244321}">
                <p14:modId xmlns:p14="http://schemas.microsoft.com/office/powerpoint/2010/main" val="588597272"/>
              </p:ext>
            </p:extLst>
          </p:nvPr>
        </p:nvGraphicFramePr>
        <p:xfrm>
          <a:off x="9568842" y="2027525"/>
          <a:ext cx="1756502" cy="622935"/>
        </p:xfrm>
        <a:graphic>
          <a:graphicData uri="http://schemas.openxmlformats.org/drawingml/2006/table">
            <a:tbl>
              <a:tblPr/>
              <a:tblGrid>
                <a:gridCol w="878251">
                  <a:extLst>
                    <a:ext uri="{9D8B030D-6E8A-4147-A177-3AD203B41FA5}">
                      <a16:colId xmlns:a16="http://schemas.microsoft.com/office/drawing/2014/main" val="4134201951"/>
                    </a:ext>
                  </a:extLst>
                </a:gridCol>
                <a:gridCol w="878251">
                  <a:extLst>
                    <a:ext uri="{9D8B030D-6E8A-4147-A177-3AD203B41FA5}">
                      <a16:colId xmlns:a16="http://schemas.microsoft.com/office/drawing/2014/main" val="376598804"/>
                    </a:ext>
                  </a:extLst>
                </a:gridCol>
              </a:tblGrid>
              <a:tr h="0">
                <a:tc>
                  <a:txBody>
                    <a:bodyPr/>
                    <a:lstStyle/>
                    <a:p>
                      <a:pPr algn="r"/>
                      <a:r>
                        <a:rPr lang="en-US" dirty="0" err="1">
                          <a:effectLst/>
                        </a:rPr>
                        <a:t>p.value</a:t>
                      </a:r>
                      <a:endParaRPr lang="en-US" dirty="0">
                        <a:effectLst/>
                      </a:endParaRPr>
                    </a:p>
                    <a:p>
                      <a:pPr algn="r"/>
                      <a:r>
                        <a:rPr lang="en-US" b="0" dirty="0">
                          <a:effectLst/>
                        </a:rPr>
                        <a:t>&lt;</a:t>
                      </a:r>
                      <a:r>
                        <a:rPr lang="en-US" b="0" dirty="0" err="1">
                          <a:effectLst/>
                        </a:rPr>
                        <a:t>dbl</a:t>
                      </a:r>
                      <a:r>
                        <a:rPr lang="en-US" b="0" dirty="0">
                          <a:effectLst/>
                        </a:rPr>
                        <a:t>&gt;</a:t>
                      </a:r>
                    </a:p>
                  </a:txBody>
                  <a:tcPr marL="57150" marR="57150" marB="28575" anchor="ctr">
                    <a:lnL>
                      <a:noFill/>
                    </a:lnL>
                    <a:lnR>
                      <a:noFill/>
                    </a:lnR>
                    <a:lnT>
                      <a:noFill/>
                    </a:lnT>
                    <a:lnB>
                      <a:noFill/>
                    </a:lnB>
                    <a:solidFill>
                      <a:schemeClr val="bg1"/>
                    </a:solidFill>
                  </a:tcPr>
                </a:tc>
                <a:tc>
                  <a:txBody>
                    <a:bodyPr/>
                    <a:lstStyle/>
                    <a:p>
                      <a:pPr algn="r"/>
                      <a:r>
                        <a:rPr lang="en-US" dirty="0">
                          <a:effectLst/>
                        </a:rPr>
                        <a:t>df</a:t>
                      </a:r>
                    </a:p>
                    <a:p>
                      <a:pPr algn="r"/>
                      <a:r>
                        <a:rPr lang="en-US" b="0" dirty="0">
                          <a:effectLst/>
                        </a:rPr>
                        <a:t>&lt;int&gt;</a:t>
                      </a:r>
                    </a:p>
                  </a:txBody>
                  <a:tcPr marL="57150" marR="57150" marB="28575" anchor="ctr">
                    <a:lnL>
                      <a:noFill/>
                    </a:lnL>
                    <a:lnR>
                      <a:noFill/>
                    </a:lnR>
                    <a:lnT>
                      <a:noFill/>
                    </a:lnT>
                    <a:lnB>
                      <a:noFill/>
                    </a:lnB>
                    <a:solidFill>
                      <a:schemeClr val="bg1"/>
                    </a:solidFill>
                  </a:tcPr>
                </a:tc>
                <a:extLst>
                  <a:ext uri="{0D108BD9-81ED-4DB2-BD59-A6C34878D82A}">
                    <a16:rowId xmlns:a16="http://schemas.microsoft.com/office/drawing/2014/main" val="3804750467"/>
                  </a:ext>
                </a:extLst>
              </a:tr>
            </a:tbl>
          </a:graphicData>
        </a:graphic>
      </p:graphicFrame>
      <p:graphicFrame>
        <p:nvGraphicFramePr>
          <p:cNvPr id="22" name="Table 21">
            <a:extLst>
              <a:ext uri="{FF2B5EF4-FFF2-40B4-BE49-F238E27FC236}">
                <a16:creationId xmlns:a16="http://schemas.microsoft.com/office/drawing/2014/main" id="{59805536-5EF2-4D07-AE7A-BFE1CBB5411A}"/>
              </a:ext>
            </a:extLst>
          </p:cNvPr>
          <p:cNvGraphicFramePr>
            <a:graphicFrameLocks noGrp="1"/>
          </p:cNvGraphicFramePr>
          <p:nvPr>
            <p:extLst>
              <p:ext uri="{D42A27DB-BD31-4B8C-83A1-F6EECF244321}">
                <p14:modId xmlns:p14="http://schemas.microsoft.com/office/powerpoint/2010/main" val="2430616195"/>
              </p:ext>
            </p:extLst>
          </p:nvPr>
        </p:nvGraphicFramePr>
        <p:xfrm>
          <a:off x="9568842" y="2647357"/>
          <a:ext cx="1756502" cy="230238"/>
        </p:xfrm>
        <a:graphic>
          <a:graphicData uri="http://schemas.openxmlformats.org/drawingml/2006/table">
            <a:tbl>
              <a:tblPr/>
              <a:tblGrid>
                <a:gridCol w="878251">
                  <a:extLst>
                    <a:ext uri="{9D8B030D-6E8A-4147-A177-3AD203B41FA5}">
                      <a16:colId xmlns:a16="http://schemas.microsoft.com/office/drawing/2014/main" val="373180827"/>
                    </a:ext>
                  </a:extLst>
                </a:gridCol>
                <a:gridCol w="878251">
                  <a:extLst>
                    <a:ext uri="{9D8B030D-6E8A-4147-A177-3AD203B41FA5}">
                      <a16:colId xmlns:a16="http://schemas.microsoft.com/office/drawing/2014/main" val="461487124"/>
                    </a:ext>
                  </a:extLst>
                </a:gridCol>
              </a:tblGrid>
              <a:tr h="230238">
                <a:tc>
                  <a:txBody>
                    <a:bodyPr/>
                    <a:lstStyle/>
                    <a:p>
                      <a:pPr algn="r"/>
                      <a:r>
                        <a:rPr lang="en-US" sz="1200" dirty="0">
                          <a:effectLst/>
                        </a:rPr>
                        <a:t>0.1367273</a:t>
                      </a:r>
                    </a:p>
                  </a:txBody>
                  <a:tcPr marL="57150" marR="57150" marT="19050" marB="19050" anchor="ctr">
                    <a:lnL>
                      <a:noFill/>
                    </a:lnL>
                    <a:lnR>
                      <a:noFill/>
                    </a:lnR>
                    <a:lnT>
                      <a:noFill/>
                    </a:lnT>
                    <a:lnB>
                      <a:noFill/>
                    </a:lnB>
                    <a:solidFill>
                      <a:schemeClr val="bg1"/>
                    </a:solidFill>
                  </a:tcPr>
                </a:tc>
                <a:tc>
                  <a:txBody>
                    <a:bodyPr/>
                    <a:lstStyle/>
                    <a:p>
                      <a:pPr algn="r"/>
                      <a:r>
                        <a:rPr lang="en-US" sz="1200" dirty="0">
                          <a:effectLst/>
                        </a:rPr>
                        <a:t>53</a:t>
                      </a:r>
                    </a:p>
                  </a:txBody>
                  <a:tcPr marL="57150" marR="57150" marT="19050" marB="19050" anchor="ctr">
                    <a:lnL>
                      <a:noFill/>
                    </a:lnL>
                    <a:lnR>
                      <a:noFill/>
                    </a:lnR>
                    <a:lnT>
                      <a:noFill/>
                    </a:lnT>
                    <a:lnB>
                      <a:noFill/>
                    </a:lnB>
                    <a:solidFill>
                      <a:schemeClr val="bg1"/>
                    </a:solidFill>
                  </a:tcPr>
                </a:tc>
                <a:extLst>
                  <a:ext uri="{0D108BD9-81ED-4DB2-BD59-A6C34878D82A}">
                    <a16:rowId xmlns:a16="http://schemas.microsoft.com/office/drawing/2014/main" val="984860393"/>
                  </a:ext>
                </a:extLst>
              </a:tr>
            </a:tbl>
          </a:graphicData>
        </a:graphic>
      </p:graphicFrame>
      <p:sp>
        <p:nvSpPr>
          <p:cNvPr id="23" name="TextBox 22">
            <a:extLst>
              <a:ext uri="{FF2B5EF4-FFF2-40B4-BE49-F238E27FC236}">
                <a16:creationId xmlns:a16="http://schemas.microsoft.com/office/drawing/2014/main" id="{BFB704B8-B320-47BA-A210-EBC99369523C}"/>
              </a:ext>
            </a:extLst>
          </p:cNvPr>
          <p:cNvSpPr txBox="1"/>
          <p:nvPr/>
        </p:nvSpPr>
        <p:spPr>
          <a:xfrm>
            <a:off x="6619988" y="1654308"/>
            <a:ext cx="4339650" cy="369332"/>
          </a:xfrm>
          <a:prstGeom prst="rect">
            <a:avLst/>
          </a:prstGeom>
          <a:noFill/>
        </p:spPr>
        <p:txBody>
          <a:bodyPr wrap="none" rtlCol="0">
            <a:spAutoFit/>
          </a:bodyPr>
          <a:lstStyle/>
          <a:p>
            <a:r>
              <a:rPr lang="en-US" dirty="0">
                <a:solidFill>
                  <a:schemeClr val="bg1"/>
                </a:solidFill>
              </a:rPr>
              <a:t>Sub-meter 3 Model Performance Metrics</a:t>
            </a:r>
          </a:p>
        </p:txBody>
      </p:sp>
      <p:sp>
        <p:nvSpPr>
          <p:cNvPr id="24" name="TextBox 23">
            <a:extLst>
              <a:ext uri="{FF2B5EF4-FFF2-40B4-BE49-F238E27FC236}">
                <a16:creationId xmlns:a16="http://schemas.microsoft.com/office/drawing/2014/main" id="{3E00812A-1E29-4C4E-823E-8F82ACF0D8E9}"/>
              </a:ext>
            </a:extLst>
          </p:cNvPr>
          <p:cNvSpPr txBox="1"/>
          <p:nvPr/>
        </p:nvSpPr>
        <p:spPr>
          <a:xfrm>
            <a:off x="6619988" y="2914698"/>
            <a:ext cx="4339650" cy="369332"/>
          </a:xfrm>
          <a:prstGeom prst="rect">
            <a:avLst/>
          </a:prstGeom>
          <a:noFill/>
        </p:spPr>
        <p:txBody>
          <a:bodyPr wrap="none" rtlCol="0">
            <a:spAutoFit/>
          </a:bodyPr>
          <a:lstStyle/>
          <a:p>
            <a:r>
              <a:rPr lang="en-US" dirty="0">
                <a:solidFill>
                  <a:schemeClr val="bg1"/>
                </a:solidFill>
              </a:rPr>
              <a:t>Sub-meter 2 Model Performance Metrics</a:t>
            </a:r>
          </a:p>
        </p:txBody>
      </p:sp>
      <p:sp>
        <p:nvSpPr>
          <p:cNvPr id="25" name="TextBox 24">
            <a:extLst>
              <a:ext uri="{FF2B5EF4-FFF2-40B4-BE49-F238E27FC236}">
                <a16:creationId xmlns:a16="http://schemas.microsoft.com/office/drawing/2014/main" id="{119415AF-5B28-4A25-AEDB-5F9BBE67F561}"/>
              </a:ext>
            </a:extLst>
          </p:cNvPr>
          <p:cNvSpPr txBox="1"/>
          <p:nvPr/>
        </p:nvSpPr>
        <p:spPr>
          <a:xfrm>
            <a:off x="6619988" y="4126444"/>
            <a:ext cx="4339650" cy="369332"/>
          </a:xfrm>
          <a:prstGeom prst="rect">
            <a:avLst/>
          </a:prstGeom>
          <a:noFill/>
        </p:spPr>
        <p:txBody>
          <a:bodyPr wrap="none" rtlCol="0">
            <a:spAutoFit/>
          </a:bodyPr>
          <a:lstStyle/>
          <a:p>
            <a:r>
              <a:rPr lang="en-US" dirty="0">
                <a:solidFill>
                  <a:schemeClr val="bg1"/>
                </a:solidFill>
              </a:rPr>
              <a:t>Sub-meter 1 Model Performance Metrics</a:t>
            </a:r>
          </a:p>
        </p:txBody>
      </p:sp>
    </p:spTree>
    <p:extLst>
      <p:ext uri="{BB962C8B-B14F-4D97-AF65-F5344CB8AC3E}">
        <p14:creationId xmlns:p14="http://schemas.microsoft.com/office/powerpoint/2010/main" val="250680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21435" y="19708"/>
            <a:ext cx="11562121" cy="667354"/>
          </a:xfrm>
        </p:spPr>
        <p:txBody>
          <a:bodyPr>
            <a:normAutofit fontScale="90000"/>
          </a:bodyPr>
          <a:lstStyle/>
          <a:p>
            <a:br>
              <a:rPr lang="en-US" sz="2400" b="1" dirty="0">
                <a:solidFill>
                  <a:schemeClr val="accent6">
                    <a:lumMod val="75000"/>
                  </a:schemeClr>
                </a:solidFill>
              </a:rPr>
            </a:br>
            <a:r>
              <a:rPr lang="en-US" sz="2400" b="1" dirty="0">
                <a:solidFill>
                  <a:schemeClr val="accent6">
                    <a:lumMod val="75000"/>
                  </a:schemeClr>
                </a:solidFill>
              </a:rPr>
              <a:t>3.1 Forecast from Linear regression Model of Sub-meter 3 - Visualizations with Analysis</a:t>
            </a:r>
            <a:br>
              <a:rPr lang="en-US" dirty="0">
                <a:solidFill>
                  <a:srgbClr val="0D386E"/>
                </a:solidFill>
              </a:rPr>
            </a:br>
            <a:endParaRPr lang="en-US" dirty="0">
              <a:solidFill>
                <a:srgbClr val="0D386E"/>
              </a:solidFill>
            </a:endParaRPr>
          </a:p>
        </p:txBody>
      </p:sp>
      <p:sp>
        <p:nvSpPr>
          <p:cNvPr id="3" name="Rectangle 2">
            <a:extLst>
              <a:ext uri="{FF2B5EF4-FFF2-40B4-BE49-F238E27FC236}">
                <a16:creationId xmlns:a16="http://schemas.microsoft.com/office/drawing/2014/main" id="{2DFA0DEC-1FAA-414E-9903-87D10573417C}"/>
              </a:ext>
            </a:extLst>
          </p:cNvPr>
          <p:cNvSpPr/>
          <p:nvPr/>
        </p:nvSpPr>
        <p:spPr>
          <a:xfrm>
            <a:off x="4548" y="651983"/>
            <a:ext cx="6602776" cy="6186309"/>
          </a:xfrm>
          <a:prstGeom prst="rect">
            <a:avLst/>
          </a:prstGeom>
        </p:spPr>
        <p:txBody>
          <a:bodyPr wrap="square">
            <a:spAutoFit/>
          </a:bodyPr>
          <a:lstStyle/>
          <a:p>
            <a:r>
              <a:rPr lang="en-US" b="1" dirty="0">
                <a:solidFill>
                  <a:schemeClr val="bg1"/>
                </a:solidFill>
              </a:rPr>
              <a:t>Insight Analysis:</a:t>
            </a:r>
          </a:p>
          <a:p>
            <a:pPr marL="342900" indent="-342900">
              <a:buFont typeface="+mj-lt"/>
              <a:buAutoNum type="arabicPeriod"/>
            </a:pPr>
            <a:r>
              <a:rPr lang="en-US" b="1" dirty="0">
                <a:solidFill>
                  <a:schemeClr val="bg1"/>
                </a:solidFill>
              </a:rPr>
              <a:t>To make a forecast with Sub-meter 3 linear model, we passed the model, the number of time periods, and the confidence level for the prediction interval.</a:t>
            </a:r>
          </a:p>
          <a:p>
            <a:pPr marL="342900" indent="-342900">
              <a:buFont typeface="+mj-lt"/>
              <a:buAutoNum type="arabicPeriod"/>
            </a:pPr>
            <a:r>
              <a:rPr lang="en-US" b="1" dirty="0">
                <a:solidFill>
                  <a:schemeClr val="bg1"/>
                </a:solidFill>
              </a:rPr>
              <a:t>The forecast plot to the right shows a trend line plot of the predicted values. The dark grey area is 80% prediction intervals and the light grey is the 90% prediction interval. The dark blue line is the average of the forecasted points. </a:t>
            </a:r>
          </a:p>
          <a:p>
            <a:pPr marL="342900" indent="-342900">
              <a:buFont typeface="+mj-lt"/>
              <a:buAutoNum type="arabicPeriod"/>
            </a:pPr>
            <a:r>
              <a:rPr lang="en-US" b="1" dirty="0">
                <a:solidFill>
                  <a:schemeClr val="bg1"/>
                </a:solidFill>
              </a:rPr>
              <a:t>Sub-meter 3 is predicted to continue with high energy peaks but lower energy consumption in the future. The trend shows skewed pattern from historical trends analyzed. </a:t>
            </a:r>
          </a:p>
          <a:p>
            <a:pPr marL="342900" indent="-342900">
              <a:buFont typeface="+mj-lt"/>
              <a:buAutoNum type="arabicPeriod"/>
            </a:pPr>
            <a:r>
              <a:rPr lang="en-US" b="1" dirty="0">
                <a:solidFill>
                  <a:schemeClr val="bg1"/>
                </a:solidFill>
              </a:rPr>
              <a:t>Interestingly, the R-squared:  0.392 is significantly very low, and the p-value: 0.1367 does not seem to signify that at least one of the predictors or predictors jointly are statistically significant. With a very low R-squared &gt;1, it could mean that the linear regression model was not a good fit.</a:t>
            </a:r>
          </a:p>
          <a:p>
            <a:pPr marL="342900" indent="-342900">
              <a:buFont typeface="+mj-lt"/>
              <a:buAutoNum type="arabicPeriod"/>
            </a:pPr>
            <a:r>
              <a:rPr lang="en-US" b="1" dirty="0">
                <a:solidFill>
                  <a:schemeClr val="bg1"/>
                </a:solidFill>
              </a:rPr>
              <a:t>However, this forecast shows this area of the house will continue with high energy consumption if no measure is taken to address it. </a:t>
            </a:r>
          </a:p>
        </p:txBody>
      </p:sp>
      <p:pic>
        <p:nvPicPr>
          <p:cNvPr id="7" name="Picture 6" descr="A close up of a logo&#10;&#10;Description automatically generated">
            <a:extLst>
              <a:ext uri="{FF2B5EF4-FFF2-40B4-BE49-F238E27FC236}">
                <a16:creationId xmlns:a16="http://schemas.microsoft.com/office/drawing/2014/main" id="{7DCE9F75-2E30-4CAC-A1FE-D68C6172F0AC}"/>
              </a:ext>
            </a:extLst>
          </p:cNvPr>
          <p:cNvPicPr>
            <a:picLocks noChangeAspect="1"/>
          </p:cNvPicPr>
          <p:nvPr/>
        </p:nvPicPr>
        <p:blipFill>
          <a:blip r:embed="rId2"/>
          <a:stretch>
            <a:fillRect/>
          </a:stretch>
        </p:blipFill>
        <p:spPr>
          <a:xfrm>
            <a:off x="6709272" y="1089556"/>
            <a:ext cx="5376232" cy="5355311"/>
          </a:xfrm>
          <a:prstGeom prst="rect">
            <a:avLst/>
          </a:prstGeom>
        </p:spPr>
      </p:pic>
    </p:spTree>
    <p:extLst>
      <p:ext uri="{BB962C8B-B14F-4D97-AF65-F5344CB8AC3E}">
        <p14:creationId xmlns:p14="http://schemas.microsoft.com/office/powerpoint/2010/main" val="360185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29657" y="121185"/>
            <a:ext cx="11332685" cy="727113"/>
          </a:xfrm>
        </p:spPr>
        <p:txBody>
          <a:bodyPr>
            <a:normAutofit/>
          </a:bodyPr>
          <a:lstStyle/>
          <a:p>
            <a:r>
              <a:rPr lang="en-US" sz="2400" b="1" dirty="0">
                <a:solidFill>
                  <a:schemeClr val="accent6">
                    <a:lumMod val="75000"/>
                  </a:schemeClr>
                </a:solidFill>
              </a:rPr>
              <a:t>3.2 Forecast from Linear regression Model of Sub-meter 2 - Visualizations with Analysis</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90B5D2A6-5708-4383-8D4B-A296BFDBBFEC}"/>
              </a:ext>
            </a:extLst>
          </p:cNvPr>
          <p:cNvSpPr/>
          <p:nvPr/>
        </p:nvSpPr>
        <p:spPr>
          <a:xfrm>
            <a:off x="326834" y="848298"/>
            <a:ext cx="5060414" cy="5078313"/>
          </a:xfrm>
          <a:prstGeom prst="rect">
            <a:avLst/>
          </a:prstGeom>
        </p:spPr>
        <p:txBody>
          <a:bodyPr wrap="square">
            <a:spAutoFit/>
          </a:bodyPr>
          <a:lstStyle/>
          <a:p>
            <a:r>
              <a:rPr lang="en-US" b="1" dirty="0">
                <a:solidFill>
                  <a:schemeClr val="bg1"/>
                </a:solidFill>
              </a:rPr>
              <a:t>Insight Analysis:</a:t>
            </a:r>
          </a:p>
          <a:p>
            <a:pPr marL="342900" indent="-342900">
              <a:buAutoNum type="arabicPeriod"/>
            </a:pPr>
            <a:r>
              <a:rPr lang="en-US" b="1" dirty="0">
                <a:solidFill>
                  <a:schemeClr val="bg1"/>
                </a:solidFill>
              </a:rPr>
              <a:t>Sub-meter 2 forecast plot shows a trend line plot of the predicted values with the 80 and 90% prediction intervals. </a:t>
            </a:r>
          </a:p>
          <a:p>
            <a:pPr marL="342900" indent="-342900">
              <a:buAutoNum type="arabicPeriod"/>
            </a:pPr>
            <a:r>
              <a:rPr lang="en-US" b="1" dirty="0">
                <a:solidFill>
                  <a:schemeClr val="bg1"/>
                </a:solidFill>
              </a:rPr>
              <a:t>Sub-meter 2 is predicted to continue low energy consumption in the future. The trend shows energy consumption will drop in the near future but steadily increases in later time. Similar pattern to the historical data visualization.</a:t>
            </a:r>
          </a:p>
          <a:p>
            <a:pPr marL="342900" indent="-342900">
              <a:buAutoNum type="arabicPeriod"/>
            </a:pPr>
            <a:r>
              <a:rPr lang="en-US" b="1" dirty="0">
                <a:solidFill>
                  <a:schemeClr val="bg1"/>
                </a:solidFill>
              </a:rPr>
              <a:t>R-squared:  0.31 is significantly very low, RMSE is 5.47, and the p-value: 0.62 does not seem to signify that at least one of the predictors or predictor(s) jointly are statistically significant.</a:t>
            </a:r>
          </a:p>
          <a:p>
            <a:pPr marL="342900" indent="-342900">
              <a:buAutoNum type="arabicPeriod"/>
            </a:pPr>
            <a:r>
              <a:rPr lang="en-US" b="1" dirty="0">
                <a:solidFill>
                  <a:schemeClr val="bg1"/>
                </a:solidFill>
              </a:rPr>
              <a:t>R-squared from Sub-meter 2 is lower than Sub-meter 3 linear regression model.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C1E8005A-72A8-4818-B921-99DF327ADC73}"/>
              </a:ext>
            </a:extLst>
          </p:cNvPr>
          <p:cNvPicPr>
            <a:picLocks noChangeAspect="1"/>
          </p:cNvPicPr>
          <p:nvPr/>
        </p:nvPicPr>
        <p:blipFill>
          <a:blip r:embed="rId2"/>
          <a:stretch>
            <a:fillRect/>
          </a:stretch>
        </p:blipFill>
        <p:spPr>
          <a:xfrm>
            <a:off x="5629841" y="848298"/>
            <a:ext cx="6235324" cy="5625833"/>
          </a:xfrm>
          <a:prstGeom prst="rect">
            <a:avLst/>
          </a:prstGeom>
        </p:spPr>
      </p:pic>
    </p:spTree>
    <p:extLst>
      <p:ext uri="{BB962C8B-B14F-4D97-AF65-F5344CB8AC3E}">
        <p14:creationId xmlns:p14="http://schemas.microsoft.com/office/powerpoint/2010/main" val="143846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3721" y="34262"/>
            <a:ext cx="7634689" cy="1069848"/>
          </a:xfrm>
        </p:spPr>
        <p:txBody>
          <a:bodyPr>
            <a:normAutofit fontScale="90000"/>
          </a:bodyPr>
          <a:lstStyle/>
          <a:p>
            <a:pPr marL="457200" marR="0">
              <a:lnSpc>
                <a:spcPct val="107000"/>
              </a:lnSpc>
              <a:spcBef>
                <a:spcPts val="1200"/>
              </a:spcBef>
              <a:spcAft>
                <a:spcPts val="800"/>
              </a:spcAft>
            </a:pPr>
            <a:br>
              <a:rPr lang="en-US" sz="3600" b="1" dirty="0">
                <a:solidFill>
                  <a:srgbClr val="002060"/>
                </a:solidFill>
              </a:rPr>
            </a:br>
            <a:br>
              <a:rPr lang="en-US" sz="3600" b="1" dirty="0">
                <a:solidFill>
                  <a:srgbClr val="002060"/>
                </a:solidFill>
              </a:rPr>
            </a:br>
            <a:r>
              <a:rPr lang="en-US" sz="3600" b="1" dirty="0">
                <a:solidFill>
                  <a:schemeClr val="accent6">
                    <a:lumMod val="75000"/>
                  </a:schemeClr>
                </a:solidFill>
              </a:rPr>
              <a:t>Report To Management  - Plan of Attack</a:t>
            </a:r>
            <a:br>
              <a:rPr lang="en-US" sz="3600" b="1" dirty="0">
                <a:solidFill>
                  <a:schemeClr val="accent6">
                    <a:lumMod val="75000"/>
                  </a:schemeClr>
                </a:solidFill>
              </a:rPr>
            </a:br>
            <a:br>
              <a:rPr lang="en-US" sz="3600" dirty="0">
                <a:ea typeface="Calibri" panose="020F0502020204030204" pitchFamily="34" charset="0"/>
                <a:cs typeface="Times New Roman" panose="02020603050405020304" pitchFamily="18" charset="0"/>
              </a:rPr>
            </a:br>
            <a:endParaRPr lang="en-US" sz="3600" b="1" dirty="0">
              <a:solidFill>
                <a:srgbClr val="002060"/>
              </a:solidFill>
            </a:endParaRPr>
          </a:p>
        </p:txBody>
      </p:sp>
      <p:sp>
        <p:nvSpPr>
          <p:cNvPr id="8" name="Content Placeholder 1"/>
          <p:cNvSpPr txBox="1">
            <a:spLocks/>
          </p:cNvSpPr>
          <p:nvPr/>
        </p:nvSpPr>
        <p:spPr>
          <a:xfrm>
            <a:off x="546985" y="1320989"/>
            <a:ext cx="11098029" cy="2443259"/>
          </a:xfrm>
          <a:prstGeom prst="rect">
            <a:avLst/>
          </a:prstGeom>
        </p:spPr>
        <p:txBody>
          <a:bodyPr vert="horz" lIns="91440" tIns="45720" rIns="91440" bIns="45720" rtlCol="0">
            <a:noAutofit/>
          </a:bodyPr>
          <a:lstStyle>
            <a:lvl1pPr marL="225425" indent="-225425" algn="l" defTabSz="457200" rtl="0" eaLnBrk="1" latinLnBrk="0" hangingPunct="1">
              <a:spcBef>
                <a:spcPct val="20000"/>
              </a:spcBef>
              <a:buFont typeface="Arial"/>
              <a:buChar char="•"/>
              <a:defRPr sz="2400" kern="1200">
                <a:solidFill>
                  <a:srgbClr val="084A7B"/>
                </a:solidFill>
                <a:latin typeface="Calibri" pitchFamily="34" charset="0"/>
                <a:ea typeface="+mn-ea"/>
                <a:cs typeface="Calibri" pitchFamily="34" charset="0"/>
              </a:defRPr>
            </a:lvl1pPr>
            <a:lvl2pPr marL="742950" indent="-285750" algn="l" defTabSz="457200" rtl="0" eaLnBrk="1" latinLnBrk="0" hangingPunct="1">
              <a:spcBef>
                <a:spcPts val="24"/>
              </a:spcBef>
              <a:buFont typeface="Arial"/>
              <a:buChar char="–"/>
              <a:defRPr sz="2100" kern="1200">
                <a:solidFill>
                  <a:schemeClr val="tx1">
                    <a:lumMod val="65000"/>
                    <a:lumOff val="35000"/>
                  </a:schemeClr>
                </a:solidFill>
                <a:latin typeface="Calibri" pitchFamily="34" charset="0"/>
                <a:ea typeface="+mn-ea"/>
                <a:cs typeface="Calibri"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a:solidFill>
                  <a:schemeClr val="bg1"/>
                </a:solidFill>
              </a:rPr>
              <a:t>Step One: Visualizations with Analysis Consisting of Day, Week and Minute Time</a:t>
            </a:r>
            <a:endParaRPr lang="en-US" sz="2200" dirty="0">
              <a:solidFill>
                <a:schemeClr val="bg1"/>
              </a:solidFill>
            </a:endParaRPr>
          </a:p>
          <a:p>
            <a:r>
              <a:rPr lang="en-US" sz="2000" b="1" dirty="0">
                <a:solidFill>
                  <a:schemeClr val="bg1"/>
                </a:solidFill>
              </a:rPr>
              <a:t>Step Two: Time Series Visualizations with Analysis of Sub-meters 1, 2 and 3.</a:t>
            </a:r>
          </a:p>
          <a:p>
            <a:r>
              <a:rPr lang="en-US" sz="2000" b="1" dirty="0">
                <a:solidFill>
                  <a:schemeClr val="bg1"/>
                </a:solidFill>
              </a:rPr>
              <a:t>Step Three: Linear Regression Forecast and Visualizations with Analysis of Sub-meters 1, 2 and 3. Including the Charts Built to Compare the R2 and RMSE of Each Model.</a:t>
            </a:r>
          </a:p>
          <a:p>
            <a:r>
              <a:rPr lang="en-US" sz="2000" b="1" dirty="0">
                <a:solidFill>
                  <a:schemeClr val="bg1"/>
                </a:solidFill>
              </a:rPr>
              <a:t>Step Four: Decomposition Visualizations with Analysis of Sub-meters 1, 2 and 3. Including the Charts Built to Compare the Summary Statistics for the Seasonal, Trend and Remainder Components from Each Decomposed Object.</a:t>
            </a:r>
          </a:p>
          <a:p>
            <a:r>
              <a:rPr lang="en-US" sz="2000" b="1" dirty="0">
                <a:solidFill>
                  <a:schemeClr val="bg1"/>
                </a:solidFill>
              </a:rPr>
              <a:t>Step Five: Holt Winters Forecasting and Analysis Consisting of Sub-meters 1, 2 and 3. Each Set is Composed from the Forecast Plot and Plot Containing Only the Forecasted Area.</a:t>
            </a:r>
          </a:p>
          <a:p>
            <a:r>
              <a:rPr lang="en-US" sz="2000" b="1" dirty="0">
                <a:solidFill>
                  <a:schemeClr val="bg1"/>
                </a:solidFill>
              </a:rPr>
              <a:t>Any Useful Correlations or Predictions you Gleaned from the Data. </a:t>
            </a:r>
          </a:p>
          <a:p>
            <a:r>
              <a:rPr lang="en-US" sz="2000" b="1" dirty="0">
                <a:solidFill>
                  <a:schemeClr val="bg1"/>
                </a:solidFill>
              </a:rPr>
              <a:t>A Summary Statement that Addresses the Goals of this Project. </a:t>
            </a:r>
          </a:p>
          <a:p>
            <a:r>
              <a:rPr lang="en-US" sz="2000" b="1" dirty="0">
                <a:solidFill>
                  <a:schemeClr val="bg1"/>
                </a:solidFill>
              </a:rPr>
              <a:t>High-Level Recommendations Based on Visualization and Analysis of the Power Consumption Data.</a:t>
            </a:r>
          </a:p>
          <a:p>
            <a:r>
              <a:rPr lang="en-US" sz="2000" b="1" dirty="0">
                <a:solidFill>
                  <a:schemeClr val="bg1"/>
                </a:solidFill>
              </a:rPr>
              <a:t>Lessons Learned.</a:t>
            </a:r>
          </a:p>
        </p:txBody>
      </p:sp>
    </p:spTree>
    <p:extLst>
      <p:ext uri="{BB962C8B-B14F-4D97-AF65-F5344CB8AC3E}">
        <p14:creationId xmlns:p14="http://schemas.microsoft.com/office/powerpoint/2010/main" val="3893601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29657" y="121185"/>
            <a:ext cx="11332685" cy="727113"/>
          </a:xfrm>
        </p:spPr>
        <p:txBody>
          <a:bodyPr>
            <a:normAutofit/>
          </a:bodyPr>
          <a:lstStyle/>
          <a:p>
            <a:r>
              <a:rPr lang="en-US" sz="2400" b="1" dirty="0">
                <a:solidFill>
                  <a:schemeClr val="accent6">
                    <a:lumMod val="75000"/>
                  </a:schemeClr>
                </a:solidFill>
              </a:rPr>
              <a:t>3.3 Forecast from Linear regression Model of Sub-meter 1 - Visualizations with Analysis</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9BC30D99-6239-4DAC-B64F-0C7C606C719A}"/>
              </a:ext>
            </a:extLst>
          </p:cNvPr>
          <p:cNvSpPr/>
          <p:nvPr/>
        </p:nvSpPr>
        <p:spPr>
          <a:xfrm>
            <a:off x="249715" y="1149540"/>
            <a:ext cx="5390921" cy="4247317"/>
          </a:xfrm>
          <a:prstGeom prst="rect">
            <a:avLst/>
          </a:prstGeom>
        </p:spPr>
        <p:txBody>
          <a:bodyPr wrap="square">
            <a:spAutoFit/>
          </a:bodyPr>
          <a:lstStyle/>
          <a:p>
            <a:r>
              <a:rPr lang="en-US" b="1" dirty="0">
                <a:solidFill>
                  <a:schemeClr val="bg1"/>
                </a:solidFill>
              </a:rPr>
              <a:t>Insight Analysis:</a:t>
            </a:r>
          </a:p>
          <a:p>
            <a:pPr marL="342900" indent="-342900">
              <a:buAutoNum type="arabicPeriod"/>
            </a:pPr>
            <a:r>
              <a:rPr lang="en-US" b="1" dirty="0">
                <a:solidFill>
                  <a:schemeClr val="bg1"/>
                </a:solidFill>
              </a:rPr>
              <a:t>Sub-meter 1 is predicted to continue lowest energy consumption in the future among the three Sub-meters. The trend shows similar pattern from historical trends analyzed.</a:t>
            </a:r>
          </a:p>
          <a:p>
            <a:pPr marL="342900" indent="-342900">
              <a:buAutoNum type="arabicPeriod"/>
            </a:pPr>
            <a:r>
              <a:rPr lang="en-US" b="1" dirty="0">
                <a:solidFill>
                  <a:schemeClr val="bg1"/>
                </a:solidFill>
              </a:rPr>
              <a:t>R-squared:  0.43 is low, RMSE is 5.47, and the p-value: 0.03 does seem to signify that at least one of the predictors or predictor(s) jointly are statistically significant. </a:t>
            </a:r>
          </a:p>
          <a:p>
            <a:pPr marL="342900" indent="-342900">
              <a:buAutoNum type="arabicPeriod"/>
            </a:pPr>
            <a:r>
              <a:rPr lang="en-US" b="1" dirty="0">
                <a:solidFill>
                  <a:schemeClr val="bg1"/>
                </a:solidFill>
              </a:rPr>
              <a:t>This model seems to fit better than models for Sub-meter 3 and 2. </a:t>
            </a:r>
          </a:p>
          <a:p>
            <a:pPr marL="342900" indent="-342900">
              <a:buAutoNum type="arabicPeriod"/>
            </a:pPr>
            <a:r>
              <a:rPr lang="en-US" b="1" dirty="0">
                <a:solidFill>
                  <a:schemeClr val="bg1"/>
                </a:solidFill>
              </a:rPr>
              <a:t>Actual energy consumption that falls outside of a predicted interval could alert of a potential issue with an appliances in the area.</a:t>
            </a:r>
          </a:p>
        </p:txBody>
      </p:sp>
      <p:pic>
        <p:nvPicPr>
          <p:cNvPr id="5" name="Picture 4" descr="A picture containing screenshot&#10;&#10;Description automatically generated">
            <a:extLst>
              <a:ext uri="{FF2B5EF4-FFF2-40B4-BE49-F238E27FC236}">
                <a16:creationId xmlns:a16="http://schemas.microsoft.com/office/drawing/2014/main" id="{3FDFB2DE-E72E-4D23-82B0-01ABFBA0C364}"/>
              </a:ext>
            </a:extLst>
          </p:cNvPr>
          <p:cNvPicPr>
            <a:picLocks noChangeAspect="1"/>
          </p:cNvPicPr>
          <p:nvPr/>
        </p:nvPicPr>
        <p:blipFill>
          <a:blip r:embed="rId2"/>
          <a:stretch>
            <a:fillRect/>
          </a:stretch>
        </p:blipFill>
        <p:spPr>
          <a:xfrm>
            <a:off x="6095999" y="1149540"/>
            <a:ext cx="5775396" cy="4931771"/>
          </a:xfrm>
          <a:prstGeom prst="rect">
            <a:avLst/>
          </a:prstGeom>
        </p:spPr>
      </p:pic>
    </p:spTree>
    <p:extLst>
      <p:ext uri="{BB962C8B-B14F-4D97-AF65-F5344CB8AC3E}">
        <p14:creationId xmlns:p14="http://schemas.microsoft.com/office/powerpoint/2010/main" val="284492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468694" y="156456"/>
            <a:ext cx="6773539" cy="727113"/>
          </a:xfrm>
        </p:spPr>
        <p:txBody>
          <a:bodyPr>
            <a:normAutofit fontScale="90000"/>
          </a:bodyPr>
          <a:lstStyle/>
          <a:p>
            <a:br>
              <a:rPr lang="en-US" sz="2400" b="1" dirty="0">
                <a:solidFill>
                  <a:srgbClr val="9BBB59">
                    <a:lumMod val="75000"/>
                  </a:srgbClr>
                </a:solidFill>
              </a:rPr>
            </a:br>
            <a:r>
              <a:rPr lang="en-US" sz="2400" b="1" dirty="0">
                <a:solidFill>
                  <a:schemeClr val="accent6">
                    <a:lumMod val="75000"/>
                  </a:schemeClr>
                </a:solidFill>
              </a:rPr>
              <a:t>STEP 4: DECOMPOSITION VISUALIZATION AND ANALYSIS</a:t>
            </a:r>
            <a:br>
              <a:rPr lang="en-US" sz="2400" b="1" dirty="0">
                <a:solidFill>
                  <a:schemeClr val="accent6">
                    <a:lumMod val="75000"/>
                  </a:schemeClr>
                </a:solidFill>
              </a:rPr>
            </a:br>
            <a:r>
              <a:rPr lang="en-US" sz="2400" b="1" dirty="0">
                <a:solidFill>
                  <a:schemeClr val="accent6">
                    <a:lumMod val="75000"/>
                  </a:schemeClr>
                </a:solidFill>
              </a:rPr>
              <a:t>OF SEASONAL TIME SERIES OF THE SUB-METERS</a:t>
            </a:r>
            <a:br>
              <a:rPr lang="en-US" sz="2400" b="1" dirty="0"/>
            </a:br>
            <a:r>
              <a:rPr lang="en-US" sz="2400" b="1" dirty="0"/>
              <a:t> </a:t>
            </a:r>
            <a:endParaRPr lang="en-US" dirty="0">
              <a:solidFill>
                <a:srgbClr val="0D386E"/>
              </a:solidFill>
            </a:endParaRPr>
          </a:p>
        </p:txBody>
      </p:sp>
      <p:sp>
        <p:nvSpPr>
          <p:cNvPr id="3" name="Rectangle 2">
            <a:extLst>
              <a:ext uri="{FF2B5EF4-FFF2-40B4-BE49-F238E27FC236}">
                <a16:creationId xmlns:a16="http://schemas.microsoft.com/office/drawing/2014/main" id="{D95CE1F6-7073-4BBE-BCA4-0E4F9D8BB3CA}"/>
              </a:ext>
            </a:extLst>
          </p:cNvPr>
          <p:cNvSpPr/>
          <p:nvPr/>
        </p:nvSpPr>
        <p:spPr>
          <a:xfrm>
            <a:off x="429658" y="1388745"/>
            <a:ext cx="11116019" cy="4247317"/>
          </a:xfrm>
          <a:prstGeom prst="rect">
            <a:avLst/>
          </a:prstGeom>
        </p:spPr>
        <p:txBody>
          <a:bodyPr wrap="square">
            <a:spAutoFit/>
          </a:bodyPr>
          <a:lstStyle/>
          <a:p>
            <a:r>
              <a:rPr lang="en-US" b="1" dirty="0">
                <a:solidFill>
                  <a:schemeClr val="bg1"/>
                </a:solidFill>
              </a:rPr>
              <a:t>According to The Little Book of R: “A seasonal time series consists of a trend component, a seasonal component and an irregular component. Decomposing the time series means separating the time series into these three components: that is, estimating these three components.”</a:t>
            </a:r>
          </a:p>
          <a:p>
            <a:r>
              <a:rPr lang="en-US" b="1" dirty="0">
                <a:solidFill>
                  <a:schemeClr val="bg1"/>
                </a:solidFill>
              </a:rPr>
              <a:t>When analyzing the trend of a time series independently of the seasonal components, seasonal adjustment method is used to remove the seasonal component of a time series that exhibits a seasonal pattern. </a:t>
            </a:r>
          </a:p>
          <a:p>
            <a:endParaRPr lang="en-US" b="1" dirty="0">
              <a:solidFill>
                <a:schemeClr val="bg1"/>
              </a:solidFill>
            </a:endParaRPr>
          </a:p>
          <a:p>
            <a:r>
              <a:rPr lang="en-US" b="1" dirty="0">
                <a:solidFill>
                  <a:schemeClr val="bg1"/>
                </a:solidFill>
              </a:rPr>
              <a:t>In order to correctly estimate any trend and seasonal components that might be in the time series, the decompose() function in the forecast package is used. This estimates:</a:t>
            </a:r>
          </a:p>
          <a:p>
            <a:pPr marL="285750" indent="-285750">
              <a:buFont typeface="Arial" panose="020B0604020202020204" pitchFamily="34" charset="0"/>
              <a:buChar char="•"/>
            </a:pPr>
            <a:r>
              <a:rPr lang="en-US" b="1" dirty="0">
                <a:solidFill>
                  <a:schemeClr val="bg1"/>
                </a:solidFill>
              </a:rPr>
              <a:t>the trend </a:t>
            </a:r>
          </a:p>
          <a:p>
            <a:pPr marL="285750" indent="-285750">
              <a:buFont typeface="Arial" panose="020B0604020202020204" pitchFamily="34" charset="0"/>
              <a:buChar char="•"/>
            </a:pPr>
            <a:r>
              <a:rPr lang="en-US" b="1" dirty="0">
                <a:solidFill>
                  <a:schemeClr val="bg1"/>
                </a:solidFill>
              </a:rPr>
              <a:t>seasonal </a:t>
            </a:r>
          </a:p>
          <a:p>
            <a:pPr marL="285750" indent="-285750">
              <a:buFont typeface="Arial" panose="020B0604020202020204" pitchFamily="34" charset="0"/>
              <a:buChar char="•"/>
            </a:pPr>
            <a:r>
              <a:rPr lang="en-US" b="1" dirty="0">
                <a:solidFill>
                  <a:schemeClr val="bg1"/>
                </a:solidFill>
              </a:rPr>
              <a:t>and irregular components of a time series.</a:t>
            </a:r>
          </a:p>
          <a:p>
            <a:endParaRPr lang="en-US" b="1" dirty="0">
              <a:solidFill>
                <a:schemeClr val="bg1"/>
              </a:solidFill>
            </a:endParaRPr>
          </a:p>
          <a:p>
            <a:r>
              <a:rPr lang="en-US" b="1" dirty="0">
                <a:solidFill>
                  <a:schemeClr val="bg1"/>
                </a:solidFill>
              </a:rPr>
              <a:t>When the decompose() function is used, three different objects (Seasonal component, Trend component, Random component) are created. </a:t>
            </a:r>
          </a:p>
        </p:txBody>
      </p:sp>
    </p:spTree>
    <p:extLst>
      <p:ext uri="{BB962C8B-B14F-4D97-AF65-F5344CB8AC3E}">
        <p14:creationId xmlns:p14="http://schemas.microsoft.com/office/powerpoint/2010/main" val="3822469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908348" y="110895"/>
            <a:ext cx="9419422" cy="627962"/>
          </a:xfrm>
        </p:spPr>
        <p:txBody>
          <a:bodyPr>
            <a:normAutofit fontScale="90000"/>
          </a:bodyPr>
          <a:lstStyle/>
          <a:p>
            <a:br>
              <a:rPr lang="en-US" sz="2400" b="1" dirty="0">
                <a:solidFill>
                  <a:srgbClr val="9BBB59">
                    <a:lumMod val="75000"/>
                  </a:srgbClr>
                </a:solidFill>
              </a:rPr>
            </a:br>
            <a:r>
              <a:rPr lang="en-US" sz="2400" b="1" dirty="0">
                <a:solidFill>
                  <a:schemeClr val="accent6">
                    <a:lumMod val="75000"/>
                  </a:schemeClr>
                </a:solidFill>
              </a:rPr>
              <a:t>4.1 Decomposition Analysis Chart Summary Statistics for Each Decomposed Object’s Seasonal, Trend and Random/Remainder components</a:t>
            </a:r>
            <a:br>
              <a:rPr lang="en-US" sz="2400" b="1" dirty="0">
                <a:solidFill>
                  <a:srgbClr val="9BBB59">
                    <a:lumMod val="75000"/>
                  </a:srgbClr>
                </a:solidFill>
              </a:rPr>
            </a:br>
            <a:endParaRPr lang="en-US" dirty="0">
              <a:solidFill>
                <a:srgbClr val="0D386E"/>
              </a:solidFill>
            </a:endParaRPr>
          </a:p>
        </p:txBody>
      </p:sp>
      <p:sp useBgFill="1">
        <p:nvSpPr>
          <p:cNvPr id="3" name="Rectangle 2">
            <a:extLst>
              <a:ext uri="{FF2B5EF4-FFF2-40B4-BE49-F238E27FC236}">
                <a16:creationId xmlns:a16="http://schemas.microsoft.com/office/drawing/2014/main" id="{3DD744F1-148A-4C10-B694-A83052DA3F69}"/>
              </a:ext>
            </a:extLst>
          </p:cNvPr>
          <p:cNvSpPr/>
          <p:nvPr/>
        </p:nvSpPr>
        <p:spPr>
          <a:xfrm>
            <a:off x="6528423" y="1552428"/>
            <a:ext cx="5060414" cy="2031325"/>
          </a:xfrm>
          <a:prstGeom prst="rect">
            <a:avLst/>
          </a:prstGeom>
        </p:spPr>
        <p:txBody>
          <a:bodyPr wrap="square">
            <a:spAutoFit/>
          </a:bodyPr>
          <a:lstStyle/>
          <a:p>
            <a:r>
              <a:rPr lang="en-US" dirty="0"/>
              <a:t> 		</a:t>
            </a:r>
            <a:r>
              <a:rPr lang="en-US" dirty="0">
                <a:solidFill>
                  <a:schemeClr val="bg1"/>
                </a:solidFill>
              </a:rPr>
              <a:t>Length 		Class  	Mode     </a:t>
            </a:r>
          </a:p>
          <a:p>
            <a:r>
              <a:rPr lang="en-US" dirty="0">
                <a:solidFill>
                  <a:schemeClr val="bg1"/>
                </a:solidFill>
              </a:rPr>
              <a:t>x        	 157    		</a:t>
            </a:r>
            <a:r>
              <a:rPr lang="en-US" dirty="0" err="1">
                <a:solidFill>
                  <a:schemeClr val="bg1"/>
                </a:solidFill>
              </a:rPr>
              <a:t>ts</a:t>
            </a:r>
            <a:r>
              <a:rPr lang="en-US" dirty="0">
                <a:solidFill>
                  <a:schemeClr val="bg1"/>
                </a:solidFill>
              </a:rPr>
              <a:t>     	numeric  </a:t>
            </a:r>
          </a:p>
          <a:p>
            <a:r>
              <a:rPr lang="en-US" dirty="0">
                <a:solidFill>
                  <a:schemeClr val="bg1"/>
                </a:solidFill>
              </a:rPr>
              <a:t>seasonal 157    		</a:t>
            </a:r>
            <a:r>
              <a:rPr lang="en-US" dirty="0" err="1">
                <a:solidFill>
                  <a:schemeClr val="bg1"/>
                </a:solidFill>
              </a:rPr>
              <a:t>ts</a:t>
            </a:r>
            <a:r>
              <a:rPr lang="en-US" dirty="0">
                <a:solidFill>
                  <a:schemeClr val="bg1"/>
                </a:solidFill>
              </a:rPr>
              <a:t>     	numeric  </a:t>
            </a:r>
          </a:p>
          <a:p>
            <a:r>
              <a:rPr lang="en-US" dirty="0">
                <a:solidFill>
                  <a:schemeClr val="bg1"/>
                </a:solidFill>
              </a:rPr>
              <a:t>trend    	 157    		</a:t>
            </a:r>
            <a:r>
              <a:rPr lang="en-US" dirty="0" err="1">
                <a:solidFill>
                  <a:schemeClr val="bg1"/>
                </a:solidFill>
              </a:rPr>
              <a:t>ts</a:t>
            </a:r>
            <a:r>
              <a:rPr lang="en-US" dirty="0">
                <a:solidFill>
                  <a:schemeClr val="bg1"/>
                </a:solidFill>
              </a:rPr>
              <a:t>     	numeric  </a:t>
            </a:r>
          </a:p>
          <a:p>
            <a:r>
              <a:rPr lang="en-US" dirty="0">
                <a:solidFill>
                  <a:schemeClr val="bg1"/>
                </a:solidFill>
              </a:rPr>
              <a:t>random   157    		</a:t>
            </a:r>
            <a:r>
              <a:rPr lang="en-US" dirty="0" err="1">
                <a:solidFill>
                  <a:schemeClr val="bg1"/>
                </a:solidFill>
              </a:rPr>
              <a:t>ts</a:t>
            </a:r>
            <a:r>
              <a:rPr lang="en-US" dirty="0">
                <a:solidFill>
                  <a:schemeClr val="bg1"/>
                </a:solidFill>
              </a:rPr>
              <a:t>     	numeric  </a:t>
            </a:r>
          </a:p>
          <a:p>
            <a:r>
              <a:rPr lang="en-US" dirty="0">
                <a:solidFill>
                  <a:schemeClr val="bg1"/>
                </a:solidFill>
              </a:rPr>
              <a:t>figure    	 52    		-none- 	numeric  </a:t>
            </a:r>
          </a:p>
          <a:p>
            <a:r>
              <a:rPr lang="en-US" dirty="0">
                <a:solidFill>
                  <a:schemeClr val="bg1"/>
                </a:solidFill>
              </a:rPr>
              <a:t>type        1    			-none- 	character</a:t>
            </a:r>
          </a:p>
        </p:txBody>
      </p:sp>
      <p:sp>
        <p:nvSpPr>
          <p:cNvPr id="4" name="Rectangle 3">
            <a:extLst>
              <a:ext uri="{FF2B5EF4-FFF2-40B4-BE49-F238E27FC236}">
                <a16:creationId xmlns:a16="http://schemas.microsoft.com/office/drawing/2014/main" id="{F41C6D71-0489-4B59-A710-361E2BB87060}"/>
              </a:ext>
            </a:extLst>
          </p:cNvPr>
          <p:cNvSpPr/>
          <p:nvPr/>
        </p:nvSpPr>
        <p:spPr>
          <a:xfrm>
            <a:off x="6528423" y="1183096"/>
            <a:ext cx="5198859" cy="369332"/>
          </a:xfrm>
          <a:prstGeom prst="rect">
            <a:avLst/>
          </a:prstGeom>
        </p:spPr>
        <p:txBody>
          <a:bodyPr wrap="none">
            <a:spAutoFit/>
          </a:bodyPr>
          <a:lstStyle/>
          <a:p>
            <a:r>
              <a:rPr lang="en-US" dirty="0">
                <a:solidFill>
                  <a:schemeClr val="bg1"/>
                </a:solidFill>
              </a:rPr>
              <a:t>Summary statistics for decomposed Sub-meter 2 </a:t>
            </a:r>
          </a:p>
        </p:txBody>
      </p:sp>
      <p:sp>
        <p:nvSpPr>
          <p:cNvPr id="7" name="Rectangle 6">
            <a:extLst>
              <a:ext uri="{FF2B5EF4-FFF2-40B4-BE49-F238E27FC236}">
                <a16:creationId xmlns:a16="http://schemas.microsoft.com/office/drawing/2014/main" id="{C1FEA340-B9FD-4552-8CF5-F03B5A90B293}"/>
              </a:ext>
            </a:extLst>
          </p:cNvPr>
          <p:cNvSpPr/>
          <p:nvPr/>
        </p:nvSpPr>
        <p:spPr>
          <a:xfrm>
            <a:off x="3087852" y="4500390"/>
            <a:ext cx="5060414" cy="2031325"/>
          </a:xfrm>
          <a:prstGeom prst="rect">
            <a:avLst/>
          </a:prstGeom>
        </p:spPr>
        <p:txBody>
          <a:bodyPr wrap="square">
            <a:spAutoFit/>
          </a:bodyPr>
          <a:lstStyle/>
          <a:p>
            <a:r>
              <a:rPr lang="en-US" dirty="0"/>
              <a:t> 		</a:t>
            </a:r>
            <a:r>
              <a:rPr lang="en-US" dirty="0">
                <a:solidFill>
                  <a:schemeClr val="bg1"/>
                </a:solidFill>
              </a:rPr>
              <a:t>Length 		Class  	Mode     </a:t>
            </a:r>
          </a:p>
          <a:p>
            <a:r>
              <a:rPr lang="en-US" dirty="0">
                <a:solidFill>
                  <a:schemeClr val="bg1"/>
                </a:solidFill>
              </a:rPr>
              <a:t>x        	 157    		</a:t>
            </a:r>
            <a:r>
              <a:rPr lang="en-US" dirty="0" err="1">
                <a:solidFill>
                  <a:schemeClr val="bg1"/>
                </a:solidFill>
              </a:rPr>
              <a:t>ts</a:t>
            </a:r>
            <a:r>
              <a:rPr lang="en-US" dirty="0">
                <a:solidFill>
                  <a:schemeClr val="bg1"/>
                </a:solidFill>
              </a:rPr>
              <a:t>     	numeric  </a:t>
            </a:r>
          </a:p>
          <a:p>
            <a:r>
              <a:rPr lang="en-US" dirty="0">
                <a:solidFill>
                  <a:schemeClr val="bg1"/>
                </a:solidFill>
              </a:rPr>
              <a:t>seasonal 157    		</a:t>
            </a:r>
            <a:r>
              <a:rPr lang="en-US" dirty="0" err="1">
                <a:solidFill>
                  <a:schemeClr val="bg1"/>
                </a:solidFill>
              </a:rPr>
              <a:t>ts</a:t>
            </a:r>
            <a:r>
              <a:rPr lang="en-US" dirty="0">
                <a:solidFill>
                  <a:schemeClr val="bg1"/>
                </a:solidFill>
              </a:rPr>
              <a:t>     	numeric  </a:t>
            </a:r>
          </a:p>
          <a:p>
            <a:r>
              <a:rPr lang="en-US" dirty="0">
                <a:solidFill>
                  <a:schemeClr val="bg1"/>
                </a:solidFill>
              </a:rPr>
              <a:t>trend    	 157    		</a:t>
            </a:r>
            <a:r>
              <a:rPr lang="en-US" dirty="0" err="1">
                <a:solidFill>
                  <a:schemeClr val="bg1"/>
                </a:solidFill>
              </a:rPr>
              <a:t>ts</a:t>
            </a:r>
            <a:r>
              <a:rPr lang="en-US" dirty="0">
                <a:solidFill>
                  <a:schemeClr val="bg1"/>
                </a:solidFill>
              </a:rPr>
              <a:t>     	numeric  </a:t>
            </a:r>
          </a:p>
          <a:p>
            <a:r>
              <a:rPr lang="en-US" dirty="0">
                <a:solidFill>
                  <a:schemeClr val="bg1"/>
                </a:solidFill>
              </a:rPr>
              <a:t>random   157    		</a:t>
            </a:r>
            <a:r>
              <a:rPr lang="en-US" dirty="0" err="1">
                <a:solidFill>
                  <a:schemeClr val="bg1"/>
                </a:solidFill>
              </a:rPr>
              <a:t>ts</a:t>
            </a:r>
            <a:r>
              <a:rPr lang="en-US" dirty="0">
                <a:solidFill>
                  <a:schemeClr val="bg1"/>
                </a:solidFill>
              </a:rPr>
              <a:t>     	numeric  </a:t>
            </a:r>
          </a:p>
          <a:p>
            <a:r>
              <a:rPr lang="en-US" dirty="0">
                <a:solidFill>
                  <a:schemeClr val="bg1"/>
                </a:solidFill>
              </a:rPr>
              <a:t>figure    	 52    		-none- 	numeric  </a:t>
            </a:r>
          </a:p>
          <a:p>
            <a:r>
              <a:rPr lang="en-US" dirty="0">
                <a:solidFill>
                  <a:schemeClr val="bg1"/>
                </a:solidFill>
              </a:rPr>
              <a:t>type        1    			-none- 	character</a:t>
            </a:r>
          </a:p>
        </p:txBody>
      </p:sp>
      <p:sp>
        <p:nvSpPr>
          <p:cNvPr id="8" name="Rectangle 7">
            <a:extLst>
              <a:ext uri="{FF2B5EF4-FFF2-40B4-BE49-F238E27FC236}">
                <a16:creationId xmlns:a16="http://schemas.microsoft.com/office/drawing/2014/main" id="{D07EB9F4-0163-47E0-B517-727C71D8B9D4}"/>
              </a:ext>
            </a:extLst>
          </p:cNvPr>
          <p:cNvSpPr/>
          <p:nvPr/>
        </p:nvSpPr>
        <p:spPr>
          <a:xfrm>
            <a:off x="3087852" y="4131058"/>
            <a:ext cx="5198859" cy="369332"/>
          </a:xfrm>
          <a:prstGeom prst="rect">
            <a:avLst/>
          </a:prstGeom>
        </p:spPr>
        <p:txBody>
          <a:bodyPr wrap="none">
            <a:spAutoFit/>
          </a:bodyPr>
          <a:lstStyle/>
          <a:p>
            <a:r>
              <a:rPr lang="en-US" dirty="0">
                <a:solidFill>
                  <a:schemeClr val="bg1"/>
                </a:solidFill>
              </a:rPr>
              <a:t>Summary statistics for decomposed Sub-meter 1 </a:t>
            </a:r>
          </a:p>
        </p:txBody>
      </p:sp>
      <p:sp>
        <p:nvSpPr>
          <p:cNvPr id="9" name="Rectangle 8">
            <a:extLst>
              <a:ext uri="{FF2B5EF4-FFF2-40B4-BE49-F238E27FC236}">
                <a16:creationId xmlns:a16="http://schemas.microsoft.com/office/drawing/2014/main" id="{E7ECE5C5-788F-4469-8AE5-8BB550CD0A53}"/>
              </a:ext>
            </a:extLst>
          </p:cNvPr>
          <p:cNvSpPr/>
          <p:nvPr/>
        </p:nvSpPr>
        <p:spPr>
          <a:xfrm>
            <a:off x="557645" y="1603961"/>
            <a:ext cx="5060414" cy="2031325"/>
          </a:xfrm>
          <a:prstGeom prst="rect">
            <a:avLst/>
          </a:prstGeom>
        </p:spPr>
        <p:txBody>
          <a:bodyPr wrap="square">
            <a:spAutoFit/>
          </a:bodyPr>
          <a:lstStyle/>
          <a:p>
            <a:r>
              <a:rPr lang="en-US" dirty="0"/>
              <a:t> 		</a:t>
            </a:r>
            <a:r>
              <a:rPr lang="en-US" dirty="0">
                <a:solidFill>
                  <a:schemeClr val="bg1"/>
                </a:solidFill>
              </a:rPr>
              <a:t>Length 		Class  	Mode     </a:t>
            </a:r>
          </a:p>
          <a:p>
            <a:r>
              <a:rPr lang="en-US" dirty="0">
                <a:solidFill>
                  <a:schemeClr val="bg1"/>
                </a:solidFill>
              </a:rPr>
              <a:t>x        	 157    		</a:t>
            </a:r>
            <a:r>
              <a:rPr lang="en-US" dirty="0" err="1">
                <a:solidFill>
                  <a:schemeClr val="bg1"/>
                </a:solidFill>
              </a:rPr>
              <a:t>ts</a:t>
            </a:r>
            <a:r>
              <a:rPr lang="en-US" dirty="0">
                <a:solidFill>
                  <a:schemeClr val="bg1"/>
                </a:solidFill>
              </a:rPr>
              <a:t>     	numeric  </a:t>
            </a:r>
          </a:p>
          <a:p>
            <a:r>
              <a:rPr lang="en-US" dirty="0">
                <a:solidFill>
                  <a:schemeClr val="bg1"/>
                </a:solidFill>
              </a:rPr>
              <a:t>seasonal 157    		</a:t>
            </a:r>
            <a:r>
              <a:rPr lang="en-US" dirty="0" err="1">
                <a:solidFill>
                  <a:schemeClr val="bg1"/>
                </a:solidFill>
              </a:rPr>
              <a:t>ts</a:t>
            </a:r>
            <a:r>
              <a:rPr lang="en-US" dirty="0">
                <a:solidFill>
                  <a:schemeClr val="bg1"/>
                </a:solidFill>
              </a:rPr>
              <a:t>     	numeric  </a:t>
            </a:r>
          </a:p>
          <a:p>
            <a:r>
              <a:rPr lang="en-US" dirty="0">
                <a:solidFill>
                  <a:schemeClr val="bg1"/>
                </a:solidFill>
              </a:rPr>
              <a:t>trend    	 157    		</a:t>
            </a:r>
            <a:r>
              <a:rPr lang="en-US" dirty="0" err="1">
                <a:solidFill>
                  <a:schemeClr val="bg1"/>
                </a:solidFill>
              </a:rPr>
              <a:t>ts</a:t>
            </a:r>
            <a:r>
              <a:rPr lang="en-US" dirty="0">
                <a:solidFill>
                  <a:schemeClr val="bg1"/>
                </a:solidFill>
              </a:rPr>
              <a:t>     	numeric  </a:t>
            </a:r>
          </a:p>
          <a:p>
            <a:r>
              <a:rPr lang="en-US" dirty="0">
                <a:solidFill>
                  <a:schemeClr val="bg1"/>
                </a:solidFill>
              </a:rPr>
              <a:t>random   157    		</a:t>
            </a:r>
            <a:r>
              <a:rPr lang="en-US" dirty="0" err="1">
                <a:solidFill>
                  <a:schemeClr val="bg1"/>
                </a:solidFill>
              </a:rPr>
              <a:t>ts</a:t>
            </a:r>
            <a:r>
              <a:rPr lang="en-US" dirty="0">
                <a:solidFill>
                  <a:schemeClr val="bg1"/>
                </a:solidFill>
              </a:rPr>
              <a:t>     	numeric  </a:t>
            </a:r>
          </a:p>
          <a:p>
            <a:r>
              <a:rPr lang="en-US" dirty="0">
                <a:solidFill>
                  <a:schemeClr val="bg1"/>
                </a:solidFill>
              </a:rPr>
              <a:t>figure    	 52    		-none- 	numeric  </a:t>
            </a:r>
          </a:p>
          <a:p>
            <a:r>
              <a:rPr lang="en-US" dirty="0">
                <a:solidFill>
                  <a:schemeClr val="bg1"/>
                </a:solidFill>
              </a:rPr>
              <a:t>type        1    			-none- 	character</a:t>
            </a:r>
          </a:p>
        </p:txBody>
      </p:sp>
      <p:sp>
        <p:nvSpPr>
          <p:cNvPr id="10" name="Rectangle 9">
            <a:extLst>
              <a:ext uri="{FF2B5EF4-FFF2-40B4-BE49-F238E27FC236}">
                <a16:creationId xmlns:a16="http://schemas.microsoft.com/office/drawing/2014/main" id="{B561A182-567C-4C11-8A30-B71E4D34B597}"/>
              </a:ext>
            </a:extLst>
          </p:cNvPr>
          <p:cNvSpPr/>
          <p:nvPr/>
        </p:nvSpPr>
        <p:spPr>
          <a:xfrm>
            <a:off x="557645" y="1234629"/>
            <a:ext cx="5198859" cy="369332"/>
          </a:xfrm>
          <a:prstGeom prst="rect">
            <a:avLst/>
          </a:prstGeom>
        </p:spPr>
        <p:txBody>
          <a:bodyPr wrap="none">
            <a:spAutoFit/>
          </a:bodyPr>
          <a:lstStyle/>
          <a:p>
            <a:r>
              <a:rPr lang="en-US" dirty="0">
                <a:solidFill>
                  <a:schemeClr val="bg1"/>
                </a:solidFill>
              </a:rPr>
              <a:t>Summary statistics for decomposed Sub-meter 3 </a:t>
            </a:r>
          </a:p>
        </p:txBody>
      </p:sp>
    </p:spTree>
    <p:extLst>
      <p:ext uri="{BB962C8B-B14F-4D97-AF65-F5344CB8AC3E}">
        <p14:creationId xmlns:p14="http://schemas.microsoft.com/office/powerpoint/2010/main" val="48889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487278" y="165253"/>
            <a:ext cx="8042314" cy="727113"/>
          </a:xfrm>
        </p:spPr>
        <p:txBody>
          <a:bodyPr>
            <a:normAutofit/>
          </a:bodyPr>
          <a:lstStyle/>
          <a:p>
            <a:r>
              <a:rPr lang="en-US" sz="2400" b="1" dirty="0">
                <a:solidFill>
                  <a:schemeClr val="accent6">
                    <a:lumMod val="75000"/>
                  </a:schemeClr>
                </a:solidFill>
              </a:rPr>
              <a:t>4.2 Decomposition Visualizations with Analysis – Sub-meter 3</a:t>
            </a:r>
            <a:endParaRPr lang="en-US"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888E5CEC-B8D9-4911-9140-EC01D86F9B4A}"/>
              </a:ext>
            </a:extLst>
          </p:cNvPr>
          <p:cNvPicPr>
            <a:picLocks noChangeAspect="1"/>
          </p:cNvPicPr>
          <p:nvPr/>
        </p:nvPicPr>
        <p:blipFill>
          <a:blip r:embed="rId2"/>
          <a:stretch>
            <a:fillRect/>
          </a:stretch>
        </p:blipFill>
        <p:spPr>
          <a:xfrm>
            <a:off x="7524520" y="1652218"/>
            <a:ext cx="4059605" cy="3935404"/>
          </a:xfrm>
          <a:prstGeom prst="rect">
            <a:avLst/>
          </a:prstGeom>
        </p:spPr>
      </p:pic>
      <p:sp>
        <p:nvSpPr>
          <p:cNvPr id="5" name="Rectangle 4">
            <a:extLst>
              <a:ext uri="{FF2B5EF4-FFF2-40B4-BE49-F238E27FC236}">
                <a16:creationId xmlns:a16="http://schemas.microsoft.com/office/drawing/2014/main" id="{883A711E-7FEC-45E1-AD28-C87CB60EA814}"/>
              </a:ext>
            </a:extLst>
          </p:cNvPr>
          <p:cNvSpPr/>
          <p:nvPr/>
        </p:nvSpPr>
        <p:spPr>
          <a:xfrm>
            <a:off x="279541" y="1060436"/>
            <a:ext cx="6892440" cy="5632311"/>
          </a:xfrm>
          <a:prstGeom prst="rect">
            <a:avLst/>
          </a:prstGeom>
        </p:spPr>
        <p:txBody>
          <a:bodyPr wrap="square">
            <a:spAutoFit/>
          </a:bodyPr>
          <a:lstStyle/>
          <a:p>
            <a:r>
              <a:rPr lang="en-US" b="1" dirty="0">
                <a:solidFill>
                  <a:schemeClr val="bg1"/>
                </a:solidFill>
              </a:rPr>
              <a:t>Decomposition Insights:</a:t>
            </a:r>
          </a:p>
          <a:p>
            <a:r>
              <a:rPr lang="en-US" b="1" dirty="0">
                <a:solidFill>
                  <a:schemeClr val="bg1"/>
                </a:solidFill>
              </a:rPr>
              <a:t>The plot shows the original time series (observed), the estimated trend component (trend), the estimated seasonal component (seasonal), and the estimated irregular component (random). </a:t>
            </a:r>
          </a:p>
          <a:p>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We can see that the estimated trend component shows a huge decrease from about 5.0 in 2007 to 2.5 in mid 2008. Followed by gradual but zig zag increase around 3rd quarter of 2008 to about mid of 2009. </a:t>
            </a:r>
          </a:p>
          <a:p>
            <a:pPr marL="285750" indent="-285750">
              <a:buFont typeface="Arial" panose="020B0604020202020204" pitchFamily="34" charset="0"/>
              <a:buChar char="•"/>
            </a:pPr>
            <a:r>
              <a:rPr lang="en-US" b="1" dirty="0">
                <a:solidFill>
                  <a:schemeClr val="bg1"/>
                </a:solidFill>
              </a:rPr>
              <a:t>This information will be important to a homeowner trying to understand their power consumption trends. </a:t>
            </a:r>
          </a:p>
          <a:p>
            <a:pPr marL="285750" indent="-285750">
              <a:buFont typeface="Arial" panose="020B0604020202020204" pitchFamily="34" charset="0"/>
              <a:buChar char="•"/>
            </a:pPr>
            <a:r>
              <a:rPr lang="en-US" b="1" dirty="0">
                <a:solidFill>
                  <a:schemeClr val="bg1"/>
                </a:solidFill>
              </a:rPr>
              <a:t>The estimated seasonal factors are given for the period 2007 to 2010 and are the same for each year. The largest seasonal factor is (about 15.59), and the lowest is (about -4.54), indicating that there seems to be a peak and a trough in power consumption during this period. </a:t>
            </a:r>
          </a:p>
          <a:p>
            <a:pPr marL="285750" indent="-285750">
              <a:buFont typeface="Arial" panose="020B0604020202020204" pitchFamily="34" charset="0"/>
              <a:buChar char="•"/>
            </a:pPr>
            <a:r>
              <a:rPr lang="en-US" b="1" dirty="0">
                <a:solidFill>
                  <a:schemeClr val="bg1"/>
                </a:solidFill>
              </a:rPr>
              <a:t>The drop-in energy consumption may be caused by a change in the homeowner energy usage behavior or activities in Sub-meter 3 area.</a:t>
            </a:r>
          </a:p>
        </p:txBody>
      </p:sp>
    </p:spTree>
    <p:extLst>
      <p:ext uri="{BB962C8B-B14F-4D97-AF65-F5344CB8AC3E}">
        <p14:creationId xmlns:p14="http://schemas.microsoft.com/office/powerpoint/2010/main" val="314665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390660" y="121185"/>
            <a:ext cx="8075365" cy="727113"/>
          </a:xfrm>
        </p:spPr>
        <p:txBody>
          <a:bodyPr>
            <a:normAutofit/>
          </a:bodyPr>
          <a:lstStyle/>
          <a:p>
            <a:r>
              <a:rPr lang="en-US" sz="2400" b="1" dirty="0">
                <a:solidFill>
                  <a:schemeClr val="accent6">
                    <a:lumMod val="75000"/>
                  </a:schemeClr>
                </a:solidFill>
              </a:rPr>
              <a:t>4.3 Decomposition Visualizations with Analysis – Sub-meter 2</a:t>
            </a:r>
            <a:endParaRPr lang="en-US"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8F64C7AD-6D7D-48C9-8023-79A557942406}"/>
              </a:ext>
            </a:extLst>
          </p:cNvPr>
          <p:cNvPicPr>
            <a:picLocks noChangeAspect="1"/>
          </p:cNvPicPr>
          <p:nvPr/>
        </p:nvPicPr>
        <p:blipFill>
          <a:blip r:embed="rId2"/>
          <a:stretch>
            <a:fillRect/>
          </a:stretch>
        </p:blipFill>
        <p:spPr>
          <a:xfrm>
            <a:off x="6428342" y="1371312"/>
            <a:ext cx="5442109" cy="4831183"/>
          </a:xfrm>
          <a:prstGeom prst="rect">
            <a:avLst/>
          </a:prstGeom>
        </p:spPr>
      </p:pic>
      <p:sp>
        <p:nvSpPr>
          <p:cNvPr id="5" name="Rectangle 4">
            <a:extLst>
              <a:ext uri="{FF2B5EF4-FFF2-40B4-BE49-F238E27FC236}">
                <a16:creationId xmlns:a16="http://schemas.microsoft.com/office/drawing/2014/main" id="{341A02B8-6BE1-4166-8ADF-DE6DF06E272A}"/>
              </a:ext>
            </a:extLst>
          </p:cNvPr>
          <p:cNvSpPr/>
          <p:nvPr/>
        </p:nvSpPr>
        <p:spPr>
          <a:xfrm>
            <a:off x="249715" y="2004137"/>
            <a:ext cx="6096000" cy="3139321"/>
          </a:xfrm>
          <a:prstGeom prst="rect">
            <a:avLst/>
          </a:prstGeom>
        </p:spPr>
        <p:txBody>
          <a:bodyPr>
            <a:spAutoFit/>
          </a:bodyPr>
          <a:lstStyle/>
          <a:p>
            <a:r>
              <a:rPr lang="en-US" b="1" dirty="0">
                <a:solidFill>
                  <a:schemeClr val="bg1"/>
                </a:solidFill>
              </a:rPr>
              <a:t>Decomposition Insights:</a:t>
            </a:r>
          </a:p>
          <a:p>
            <a:pPr marL="285750" indent="-285750">
              <a:buFont typeface="Arial" panose="020B0604020202020204" pitchFamily="34" charset="0"/>
              <a:buChar char="•"/>
            </a:pPr>
            <a:r>
              <a:rPr lang="en-US" b="1" dirty="0">
                <a:solidFill>
                  <a:schemeClr val="bg1"/>
                </a:solidFill>
              </a:rPr>
              <a:t>Sub-meter 2 shows unclear trend in energy usage.</a:t>
            </a:r>
          </a:p>
          <a:p>
            <a:pPr marL="285750" indent="-285750">
              <a:buFont typeface="Arial" panose="020B0604020202020204" pitchFamily="34" charset="0"/>
              <a:buChar char="•"/>
            </a:pPr>
            <a:r>
              <a:rPr lang="en-US" b="1" dirty="0">
                <a:solidFill>
                  <a:schemeClr val="bg1"/>
                </a:solidFill>
              </a:rPr>
              <a:t>Power usage seem to peak at end of 2007 but drastically decreased and remained constantly low most part of 2008. </a:t>
            </a:r>
          </a:p>
          <a:p>
            <a:pPr marL="285750" indent="-285750">
              <a:buFont typeface="Arial" panose="020B0604020202020204" pitchFamily="34" charset="0"/>
              <a:buChar char="•"/>
            </a:pPr>
            <a:r>
              <a:rPr lang="en-US" b="1" dirty="0">
                <a:solidFill>
                  <a:schemeClr val="bg1"/>
                </a:solidFill>
              </a:rPr>
              <a:t>Energy usage rapidly increased at beginning of 2009. This could be caused by any factor like removal of energy-saving appliance from the laundry area. </a:t>
            </a:r>
          </a:p>
          <a:p>
            <a:pPr marL="285750" indent="-285750">
              <a:buFont typeface="Arial" panose="020B0604020202020204" pitchFamily="34" charset="0"/>
              <a:buChar char="•"/>
            </a:pPr>
            <a:r>
              <a:rPr lang="en-US" b="1" dirty="0">
                <a:solidFill>
                  <a:schemeClr val="bg1"/>
                </a:solidFill>
              </a:rPr>
              <a:t>Sub-meter 2 shows seasonal effects on power usage during middle of each year. </a:t>
            </a:r>
          </a:p>
        </p:txBody>
      </p:sp>
    </p:spTree>
    <p:extLst>
      <p:ext uri="{BB962C8B-B14F-4D97-AF65-F5344CB8AC3E}">
        <p14:creationId xmlns:p14="http://schemas.microsoft.com/office/powerpoint/2010/main" val="284612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036284" y="170760"/>
            <a:ext cx="8119432" cy="727113"/>
          </a:xfrm>
        </p:spPr>
        <p:txBody>
          <a:bodyPr>
            <a:normAutofit/>
          </a:bodyPr>
          <a:lstStyle/>
          <a:p>
            <a:r>
              <a:rPr lang="en-US" sz="2400" b="1" dirty="0">
                <a:solidFill>
                  <a:schemeClr val="accent6">
                    <a:lumMod val="75000"/>
                  </a:schemeClr>
                </a:solidFill>
              </a:rPr>
              <a:t>4.4 Decomposition Visualizations with Analysis – Sub-meter 1</a:t>
            </a:r>
            <a:endParaRPr lang="en-US" dirty="0">
              <a:solidFill>
                <a:schemeClr val="accent6">
                  <a:lumMod val="75000"/>
                </a:schemeClr>
              </a:solidFill>
            </a:endParaRPr>
          </a:p>
        </p:txBody>
      </p:sp>
      <p:pic>
        <p:nvPicPr>
          <p:cNvPr id="4" name="Picture 3" descr="A screenshot of a social media post&#10;&#10;Description automatically generated">
            <a:extLst>
              <a:ext uri="{FF2B5EF4-FFF2-40B4-BE49-F238E27FC236}">
                <a16:creationId xmlns:a16="http://schemas.microsoft.com/office/drawing/2014/main" id="{EC3166EB-A5CB-4714-9DDE-D3AB87858C0D}"/>
              </a:ext>
            </a:extLst>
          </p:cNvPr>
          <p:cNvPicPr>
            <a:picLocks noChangeAspect="1"/>
          </p:cNvPicPr>
          <p:nvPr/>
        </p:nvPicPr>
        <p:blipFill>
          <a:blip r:embed="rId2"/>
          <a:stretch>
            <a:fillRect/>
          </a:stretch>
        </p:blipFill>
        <p:spPr>
          <a:xfrm>
            <a:off x="6731307" y="986008"/>
            <a:ext cx="5185272" cy="5238808"/>
          </a:xfrm>
          <a:prstGeom prst="rect">
            <a:avLst/>
          </a:prstGeom>
        </p:spPr>
      </p:pic>
      <p:sp>
        <p:nvSpPr>
          <p:cNvPr id="5" name="Rectangle 4">
            <a:extLst>
              <a:ext uri="{FF2B5EF4-FFF2-40B4-BE49-F238E27FC236}">
                <a16:creationId xmlns:a16="http://schemas.microsoft.com/office/drawing/2014/main" id="{810FCD44-864B-494D-B210-114958E95D75}"/>
              </a:ext>
            </a:extLst>
          </p:cNvPr>
          <p:cNvSpPr/>
          <p:nvPr/>
        </p:nvSpPr>
        <p:spPr>
          <a:xfrm>
            <a:off x="275421" y="1066255"/>
            <a:ext cx="6096000" cy="5078313"/>
          </a:xfrm>
          <a:prstGeom prst="rect">
            <a:avLst/>
          </a:prstGeom>
        </p:spPr>
        <p:txBody>
          <a:bodyPr>
            <a:spAutoFit/>
          </a:bodyPr>
          <a:lstStyle/>
          <a:p>
            <a:pPr marL="285750" indent="-285750">
              <a:buFont typeface="Arial" panose="020B0604020202020204" pitchFamily="34" charset="0"/>
              <a:buChar char="•"/>
            </a:pPr>
            <a:r>
              <a:rPr lang="en-US" b="1" dirty="0">
                <a:solidFill>
                  <a:schemeClr val="bg1"/>
                </a:solidFill>
              </a:rPr>
              <a:t>As shown in the plot, Sub-meter 1 also show a trend in energy usage. </a:t>
            </a:r>
          </a:p>
          <a:p>
            <a:pPr marL="285750" indent="-285750">
              <a:buFont typeface="Arial" panose="020B0604020202020204" pitchFamily="34" charset="0"/>
              <a:buChar char="•"/>
            </a:pPr>
            <a:r>
              <a:rPr lang="en-US" b="1" dirty="0">
                <a:solidFill>
                  <a:schemeClr val="bg1"/>
                </a:solidFill>
              </a:rPr>
              <a:t>Power usage increases from early 2008 to end of 2009. Interestingly, power usage holds constantly high for the first half of 2009.</a:t>
            </a:r>
          </a:p>
          <a:p>
            <a:pPr marL="285750" indent="-285750">
              <a:buFont typeface="Arial" panose="020B0604020202020204" pitchFamily="34" charset="0"/>
              <a:buChar char="•"/>
            </a:pPr>
            <a:r>
              <a:rPr lang="en-US" b="1" dirty="0">
                <a:solidFill>
                  <a:schemeClr val="bg1"/>
                </a:solidFill>
              </a:rPr>
              <a:t>Not surprisingly, Sub-meter 1 does not show seasonal effects on power usage because kitchen activities my not be affected by seasonal factors like weather. </a:t>
            </a:r>
          </a:p>
          <a:p>
            <a:pPr marL="285750" indent="-285750">
              <a:buFont typeface="Arial" panose="020B0604020202020204" pitchFamily="34" charset="0"/>
              <a:buChar char="•"/>
            </a:pPr>
            <a:r>
              <a:rPr lang="en-US" b="1" dirty="0">
                <a:solidFill>
                  <a:schemeClr val="bg1"/>
                </a:solidFill>
              </a:rPr>
              <a:t>Unlike Sub-meter 3 area, energy consumption in the kitchen area seems to increase from the lowest point in late 2007 to its peak in early 2009. </a:t>
            </a:r>
          </a:p>
          <a:p>
            <a:pPr marL="285750" indent="-285750">
              <a:buFont typeface="Arial" panose="020B0604020202020204" pitchFamily="34" charset="0"/>
              <a:buChar char="•"/>
            </a:pPr>
            <a:r>
              <a:rPr lang="en-US" b="1" dirty="0">
                <a:solidFill>
                  <a:schemeClr val="bg1"/>
                </a:solidFill>
              </a:rPr>
              <a:t>Number of home occupants may have increased hence more usage of the kitchen appliances for cooking.</a:t>
            </a:r>
          </a:p>
          <a:p>
            <a:pPr marL="285750" indent="-285750">
              <a:buFont typeface="Arial" panose="020B0604020202020204" pitchFamily="34" charset="0"/>
              <a:buChar char="•"/>
            </a:pPr>
            <a:r>
              <a:rPr lang="en-US" b="1" dirty="0">
                <a:solidFill>
                  <a:schemeClr val="bg1"/>
                </a:solidFill>
              </a:rPr>
              <a:t>Energy consumption is clearly trending high in the kitchen area. </a:t>
            </a:r>
          </a:p>
          <a:p>
            <a:pPr marL="285750" indent="-285750">
              <a:buFont typeface="Arial" panose="020B0604020202020204" pitchFamily="34" charset="0"/>
              <a:buChar char="•"/>
            </a:pPr>
            <a:r>
              <a:rPr lang="en-US" b="1" dirty="0">
                <a:solidFill>
                  <a:schemeClr val="bg1"/>
                </a:solidFill>
              </a:rPr>
              <a:t>Energy saving appliances are recommended.</a:t>
            </a:r>
          </a:p>
        </p:txBody>
      </p:sp>
    </p:spTree>
    <p:extLst>
      <p:ext uri="{BB962C8B-B14F-4D97-AF65-F5344CB8AC3E}">
        <p14:creationId xmlns:p14="http://schemas.microsoft.com/office/powerpoint/2010/main" val="379512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200839" y="594910"/>
            <a:ext cx="10532126" cy="870333"/>
          </a:xfrm>
        </p:spPr>
        <p:txBody>
          <a:bodyPr>
            <a:normAutofit fontScale="90000"/>
          </a:bodyPr>
          <a:lstStyle/>
          <a:p>
            <a:r>
              <a:rPr lang="en-US" sz="2700" b="1" dirty="0">
                <a:solidFill>
                  <a:schemeClr val="accent6">
                    <a:lumMod val="75000"/>
                  </a:schemeClr>
                </a:solidFill>
              </a:rPr>
              <a:t>STEP 5: HOLT WINTERS FORCASTING AND ANALYSIS</a:t>
            </a:r>
            <a:br>
              <a:rPr lang="en-US" sz="2700" b="1" dirty="0">
                <a:solidFill>
                  <a:schemeClr val="accent6">
                    <a:lumMod val="75000"/>
                  </a:schemeClr>
                </a:solidFill>
              </a:rPr>
            </a:br>
            <a:br>
              <a:rPr lang="en-US" sz="2700" b="1" dirty="0">
                <a:solidFill>
                  <a:schemeClr val="accent6">
                    <a:lumMod val="75000"/>
                  </a:schemeClr>
                </a:solidFill>
              </a:rPr>
            </a:br>
            <a:r>
              <a:rPr lang="en-US" sz="2400" b="1" dirty="0">
                <a:solidFill>
                  <a:schemeClr val="bg1"/>
                </a:solidFill>
              </a:rPr>
              <a:t>Holt Winters forecast of 3 sets consisting of sub-meters 1, 2 and 3. </a:t>
            </a:r>
            <a:br>
              <a:rPr lang="en-US" sz="2400" b="1" dirty="0">
                <a:solidFill>
                  <a:schemeClr val="bg1"/>
                </a:solidFill>
              </a:rPr>
            </a:br>
            <a:r>
              <a:rPr lang="en-US" sz="2400" b="1" dirty="0">
                <a:solidFill>
                  <a:schemeClr val="bg1"/>
                </a:solidFill>
              </a:rPr>
              <a:t>Each set is composed from the forecast plot and plot containing only the forecasted area.</a:t>
            </a:r>
            <a:br>
              <a:rPr lang="en-US" sz="2400" b="1" dirty="0">
                <a:solidFill>
                  <a:schemeClr val="bg1"/>
                </a:solidFill>
              </a:rPr>
            </a:br>
            <a:r>
              <a:rPr lang="en-US" sz="2400" b="1" dirty="0">
                <a:solidFill>
                  <a:srgbClr val="9BBB59">
                    <a:lumMod val="75000"/>
                  </a:srgbClr>
                </a:solidFill>
              </a:rPr>
              <a:t> </a:t>
            </a:r>
            <a:endParaRPr lang="en-US" dirty="0">
              <a:solidFill>
                <a:srgbClr val="0D386E"/>
              </a:solidFill>
            </a:endParaRPr>
          </a:p>
        </p:txBody>
      </p:sp>
      <p:sp>
        <p:nvSpPr>
          <p:cNvPr id="3" name="Rectangle 2">
            <a:extLst>
              <a:ext uri="{FF2B5EF4-FFF2-40B4-BE49-F238E27FC236}">
                <a16:creationId xmlns:a16="http://schemas.microsoft.com/office/drawing/2014/main" id="{31FB959A-CAA7-4B5C-9C68-9B6A9DE32D13}"/>
              </a:ext>
            </a:extLst>
          </p:cNvPr>
          <p:cNvSpPr/>
          <p:nvPr/>
        </p:nvSpPr>
        <p:spPr>
          <a:xfrm>
            <a:off x="429657" y="2136339"/>
            <a:ext cx="10532126" cy="3970318"/>
          </a:xfrm>
          <a:prstGeom prst="rect">
            <a:avLst/>
          </a:prstGeom>
        </p:spPr>
        <p:txBody>
          <a:bodyPr wrap="square">
            <a:spAutoFit/>
          </a:bodyPr>
          <a:lstStyle/>
          <a:p>
            <a:pPr marL="285750" indent="-285750">
              <a:buFont typeface="Wingdings" panose="05000000000000000000" pitchFamily="2" charset="2"/>
              <a:buChar char="Ø"/>
            </a:pPr>
            <a:r>
              <a:rPr lang="en-US" sz="2800" b="1" dirty="0">
                <a:solidFill>
                  <a:schemeClr val="bg1"/>
                </a:solidFill>
              </a:rPr>
              <a:t>Holt Winters function is used to remove seasonal components of the forecast.</a:t>
            </a:r>
          </a:p>
          <a:p>
            <a:pPr marL="285750" indent="-285750">
              <a:buFont typeface="Wingdings" panose="05000000000000000000" pitchFamily="2" charset="2"/>
              <a:buChar char="Ø"/>
            </a:pPr>
            <a:r>
              <a:rPr lang="en-US" sz="2800" b="1" dirty="0" err="1">
                <a:solidFill>
                  <a:schemeClr val="bg1"/>
                </a:solidFill>
              </a:rPr>
              <a:t>HoltWinters</a:t>
            </a:r>
            <a:r>
              <a:rPr lang="en-US" sz="2800" b="1" dirty="0">
                <a:solidFill>
                  <a:schemeClr val="bg1"/>
                </a:solidFill>
              </a:rPr>
              <a:t>() function from the stats package helps to make forecasts more realistic.</a:t>
            </a:r>
          </a:p>
          <a:p>
            <a:pPr marL="285750" indent="-285750">
              <a:buFont typeface="Wingdings" panose="05000000000000000000" pitchFamily="2" charset="2"/>
              <a:buChar char="Ø"/>
            </a:pPr>
            <a:r>
              <a:rPr lang="en-US" sz="2800" b="1" dirty="0">
                <a:solidFill>
                  <a:schemeClr val="bg1"/>
                </a:solidFill>
              </a:rPr>
              <a:t>We can fit a simple exponential smoothing predictive model using </a:t>
            </a:r>
            <a:r>
              <a:rPr lang="en-US" sz="2800" b="1" dirty="0" err="1">
                <a:solidFill>
                  <a:schemeClr val="bg1"/>
                </a:solidFill>
              </a:rPr>
              <a:t>HoltWinters</a:t>
            </a:r>
            <a:r>
              <a:rPr lang="en-US" sz="2800" b="1" dirty="0">
                <a:solidFill>
                  <a:schemeClr val="bg1"/>
                </a:solidFill>
              </a:rPr>
              <a:t>(). </a:t>
            </a:r>
          </a:p>
          <a:p>
            <a:pPr marL="285750" indent="-285750">
              <a:buFont typeface="Wingdings" panose="05000000000000000000" pitchFamily="2" charset="2"/>
              <a:buChar char="Ø"/>
            </a:pPr>
            <a:r>
              <a:rPr lang="en-US" sz="2800" b="1" dirty="0">
                <a:solidFill>
                  <a:schemeClr val="bg1"/>
                </a:solidFill>
              </a:rPr>
              <a:t>To use </a:t>
            </a:r>
            <a:r>
              <a:rPr lang="en-US" sz="2800" b="1" dirty="0" err="1">
                <a:solidFill>
                  <a:schemeClr val="bg1"/>
                </a:solidFill>
              </a:rPr>
              <a:t>HoltWinters</a:t>
            </a:r>
            <a:r>
              <a:rPr lang="en-US" sz="2800" b="1" dirty="0">
                <a:solidFill>
                  <a:schemeClr val="bg1"/>
                </a:solidFill>
              </a:rPr>
              <a:t>() for forecasting, seasonal component that was identified from decomposition must first need to be removed by using Seasonal adjusting.</a:t>
            </a:r>
          </a:p>
        </p:txBody>
      </p:sp>
    </p:spTree>
    <p:extLst>
      <p:ext uri="{BB962C8B-B14F-4D97-AF65-F5344CB8AC3E}">
        <p14:creationId xmlns:p14="http://schemas.microsoft.com/office/powerpoint/2010/main" val="682196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467339" y="-64413"/>
            <a:ext cx="4572001" cy="727113"/>
          </a:xfrm>
        </p:spPr>
        <p:txBody>
          <a:bodyPr>
            <a:normAutofit fontScale="90000"/>
          </a:bodyPr>
          <a:lstStyle/>
          <a:p>
            <a:r>
              <a:rPr lang="en-US" sz="2400" b="1" dirty="0">
                <a:solidFill>
                  <a:schemeClr val="accent6">
                    <a:lumMod val="75000"/>
                  </a:schemeClr>
                </a:solidFill>
              </a:rPr>
              <a:t>5.1 Seasonal Adjusting Sub-meter 3</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C77259E8-7225-4285-8503-3AE6AEE065AE}"/>
              </a:ext>
            </a:extLst>
          </p:cNvPr>
          <p:cNvSpPr/>
          <p:nvPr/>
        </p:nvSpPr>
        <p:spPr>
          <a:xfrm>
            <a:off x="6630320" y="1108359"/>
            <a:ext cx="5356033" cy="923330"/>
          </a:xfrm>
          <a:prstGeom prst="rect">
            <a:avLst/>
          </a:prstGeom>
        </p:spPr>
        <p:txBody>
          <a:bodyPr wrap="square">
            <a:spAutoFit/>
          </a:bodyPr>
          <a:lstStyle/>
          <a:p>
            <a:r>
              <a:rPr lang="en-US" dirty="0">
                <a:solidFill>
                  <a:schemeClr val="bg1"/>
                </a:solidFill>
              </a:rPr>
              <a:t>The plot shows the Seasonal Adjustment of Sub-meter 3 by subtracting the seasonal component before plotting</a:t>
            </a:r>
          </a:p>
        </p:txBody>
      </p:sp>
      <p:sp>
        <p:nvSpPr>
          <p:cNvPr id="4" name="Rectangle 3">
            <a:extLst>
              <a:ext uri="{FF2B5EF4-FFF2-40B4-BE49-F238E27FC236}">
                <a16:creationId xmlns:a16="http://schemas.microsoft.com/office/drawing/2014/main" id="{4BA87E58-A743-41FC-821C-D47D26BE50DA}"/>
              </a:ext>
            </a:extLst>
          </p:cNvPr>
          <p:cNvSpPr/>
          <p:nvPr/>
        </p:nvSpPr>
        <p:spPr>
          <a:xfrm>
            <a:off x="238116" y="4392132"/>
            <a:ext cx="6096000" cy="2308324"/>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To confirm removal of seasonal component, we decomposed again to test Seasonal Adjustment. </a:t>
            </a:r>
          </a:p>
          <a:p>
            <a:pPr marL="285750" indent="-285750">
              <a:buFont typeface="Arial" panose="020B0604020202020204" pitchFamily="34" charset="0"/>
              <a:buChar char="•"/>
            </a:pPr>
            <a:r>
              <a:rPr lang="en-US" dirty="0">
                <a:solidFill>
                  <a:schemeClr val="bg1"/>
                </a:solidFill>
              </a:rPr>
              <a:t>Note the very, very small scale for Seasonal. </a:t>
            </a:r>
          </a:p>
          <a:p>
            <a:pPr marL="285750" indent="-285750">
              <a:buFont typeface="Arial" panose="020B0604020202020204" pitchFamily="34" charset="0"/>
              <a:buChar char="•"/>
            </a:pPr>
            <a:r>
              <a:rPr lang="en-US" dirty="0">
                <a:solidFill>
                  <a:schemeClr val="bg1"/>
                </a:solidFill>
              </a:rPr>
              <a:t>Although, there is a seasonal line, however we verify removal of seasonality by looking at the scale for the seasonal section. -1.0e-15 through 1.0e-12.5 indicate a decimal with very small number. This confirms the seasonality removal. </a:t>
            </a:r>
          </a:p>
        </p:txBody>
      </p:sp>
      <p:pic>
        <p:nvPicPr>
          <p:cNvPr id="6" name="Picture 5" descr="A close up of a plant&#10;&#10;Description automatically generated">
            <a:extLst>
              <a:ext uri="{FF2B5EF4-FFF2-40B4-BE49-F238E27FC236}">
                <a16:creationId xmlns:a16="http://schemas.microsoft.com/office/drawing/2014/main" id="{8714ED8D-9197-4288-9CA8-481BDB305CD2}"/>
              </a:ext>
            </a:extLst>
          </p:cNvPr>
          <p:cNvPicPr>
            <a:picLocks noChangeAspect="1"/>
          </p:cNvPicPr>
          <p:nvPr/>
        </p:nvPicPr>
        <p:blipFill>
          <a:blip r:embed="rId2"/>
          <a:stretch>
            <a:fillRect/>
          </a:stretch>
        </p:blipFill>
        <p:spPr>
          <a:xfrm>
            <a:off x="428047" y="662700"/>
            <a:ext cx="5133635" cy="2737979"/>
          </a:xfrm>
          <a:prstGeom prst="rect">
            <a:avLst/>
          </a:prstGeom>
        </p:spPr>
      </p:pic>
      <p:pic>
        <p:nvPicPr>
          <p:cNvPr id="8" name="Picture 7" descr="A close up of a logo&#10;&#10;Description automatically generated">
            <a:extLst>
              <a:ext uri="{FF2B5EF4-FFF2-40B4-BE49-F238E27FC236}">
                <a16:creationId xmlns:a16="http://schemas.microsoft.com/office/drawing/2014/main" id="{031493D8-DFD9-4D27-A3A8-3A0B264EE328}"/>
              </a:ext>
            </a:extLst>
          </p:cNvPr>
          <p:cNvPicPr>
            <a:picLocks noChangeAspect="1"/>
          </p:cNvPicPr>
          <p:nvPr/>
        </p:nvPicPr>
        <p:blipFill>
          <a:blip r:embed="rId3"/>
          <a:stretch>
            <a:fillRect/>
          </a:stretch>
        </p:blipFill>
        <p:spPr>
          <a:xfrm>
            <a:off x="6793355" y="2233500"/>
            <a:ext cx="5255046" cy="3928347"/>
          </a:xfrm>
          <a:prstGeom prst="rect">
            <a:avLst/>
          </a:prstGeom>
        </p:spPr>
      </p:pic>
      <p:sp>
        <p:nvSpPr>
          <p:cNvPr id="9" name="TextBox 8">
            <a:extLst>
              <a:ext uri="{FF2B5EF4-FFF2-40B4-BE49-F238E27FC236}">
                <a16:creationId xmlns:a16="http://schemas.microsoft.com/office/drawing/2014/main" id="{23E49453-4D84-4D29-92BE-B1DA875558D2}"/>
              </a:ext>
            </a:extLst>
          </p:cNvPr>
          <p:cNvSpPr txBox="1"/>
          <p:nvPr/>
        </p:nvSpPr>
        <p:spPr>
          <a:xfrm>
            <a:off x="7403336" y="6161847"/>
            <a:ext cx="3969228" cy="338554"/>
          </a:xfrm>
          <a:prstGeom prst="rect">
            <a:avLst/>
          </a:prstGeom>
          <a:noFill/>
        </p:spPr>
        <p:txBody>
          <a:bodyPr wrap="none" rtlCol="0">
            <a:spAutoFit/>
          </a:bodyPr>
          <a:lstStyle/>
          <a:p>
            <a:r>
              <a:rPr lang="en-US" sz="1600" dirty="0">
                <a:solidFill>
                  <a:schemeClr val="bg1"/>
                </a:solidFill>
              </a:rPr>
              <a:t>Plot Confirmation of Seasonal Adjustment</a:t>
            </a:r>
          </a:p>
        </p:txBody>
      </p:sp>
      <p:sp>
        <p:nvSpPr>
          <p:cNvPr id="10" name="TextBox 9">
            <a:extLst>
              <a:ext uri="{FF2B5EF4-FFF2-40B4-BE49-F238E27FC236}">
                <a16:creationId xmlns:a16="http://schemas.microsoft.com/office/drawing/2014/main" id="{33E25D01-A7A4-4A4D-BFCF-9CDE2FD3B83B}"/>
              </a:ext>
            </a:extLst>
          </p:cNvPr>
          <p:cNvSpPr txBox="1"/>
          <p:nvPr/>
        </p:nvSpPr>
        <p:spPr>
          <a:xfrm>
            <a:off x="766078" y="3388574"/>
            <a:ext cx="4672583" cy="338554"/>
          </a:xfrm>
          <a:prstGeom prst="rect">
            <a:avLst/>
          </a:prstGeom>
          <a:noFill/>
        </p:spPr>
        <p:txBody>
          <a:bodyPr wrap="square" rtlCol="0">
            <a:spAutoFit/>
          </a:bodyPr>
          <a:lstStyle/>
          <a:p>
            <a:r>
              <a:rPr lang="en-US" sz="1600" dirty="0">
                <a:solidFill>
                  <a:schemeClr val="bg1"/>
                </a:solidFill>
              </a:rPr>
              <a:t>Plot Showing Removal of Seasonal Component</a:t>
            </a:r>
          </a:p>
        </p:txBody>
      </p:sp>
      <p:sp>
        <p:nvSpPr>
          <p:cNvPr id="11" name="Arrow: Right 10">
            <a:extLst>
              <a:ext uri="{FF2B5EF4-FFF2-40B4-BE49-F238E27FC236}">
                <a16:creationId xmlns:a16="http://schemas.microsoft.com/office/drawing/2014/main" id="{894B9246-0EE5-4B4A-A542-73F338F6407E}"/>
              </a:ext>
            </a:extLst>
          </p:cNvPr>
          <p:cNvSpPr/>
          <p:nvPr/>
        </p:nvSpPr>
        <p:spPr>
          <a:xfrm rot="10800000">
            <a:off x="5606797" y="132770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D5D2D29-6A54-46CC-8700-90B8415E7B69}"/>
              </a:ext>
            </a:extLst>
          </p:cNvPr>
          <p:cNvSpPr/>
          <p:nvPr/>
        </p:nvSpPr>
        <p:spPr>
          <a:xfrm rot="20224438">
            <a:off x="5759197" y="45839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14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142343" y="106765"/>
            <a:ext cx="8170057" cy="727113"/>
          </a:xfrm>
        </p:spPr>
        <p:txBody>
          <a:bodyPr>
            <a:normAutofit/>
          </a:bodyPr>
          <a:lstStyle/>
          <a:p>
            <a:r>
              <a:rPr lang="en-US" sz="2400" b="1" dirty="0">
                <a:solidFill>
                  <a:schemeClr val="accent6">
                    <a:lumMod val="75000"/>
                  </a:schemeClr>
                </a:solidFill>
              </a:rPr>
              <a:t>5.1.1 Holt Winters Exponential Smoothing &amp; Plot - Sub-meter 3</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406AA366-6FF1-4F2A-BACC-BE3B122A9623}"/>
              </a:ext>
            </a:extLst>
          </p:cNvPr>
          <p:cNvSpPr/>
          <p:nvPr/>
        </p:nvSpPr>
        <p:spPr>
          <a:xfrm>
            <a:off x="273576" y="1032366"/>
            <a:ext cx="5323114" cy="535531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bg1"/>
                </a:solidFill>
              </a:rPr>
              <a:t>In this plot the exponentially smooth fitted line is plotted in red along with the original data points. </a:t>
            </a:r>
          </a:p>
          <a:p>
            <a:pPr marL="285750" indent="-285750">
              <a:buFont typeface="Arial" panose="020B0604020202020204" pitchFamily="34" charset="0"/>
              <a:buChar char="•"/>
            </a:pPr>
            <a:r>
              <a:rPr lang="en-US" b="1" dirty="0">
                <a:solidFill>
                  <a:schemeClr val="bg1"/>
                </a:solidFill>
              </a:rPr>
              <a:t>To understand how does exponential smoothing help, we consider the outliers. Here, all the information or data removed when we subset millions of data points to just 52 observations per year.</a:t>
            </a:r>
          </a:p>
          <a:p>
            <a:pPr marL="285750" indent="-285750">
              <a:buFont typeface="Arial" panose="020B0604020202020204" pitchFamily="34" charset="0"/>
              <a:buChar char="•"/>
            </a:pPr>
            <a:r>
              <a:rPr lang="en-US" b="1" dirty="0">
                <a:solidFill>
                  <a:schemeClr val="bg1"/>
                </a:solidFill>
              </a:rPr>
              <a:t>This plot shows the original time series in black, and the forecasts as a red line. </a:t>
            </a:r>
          </a:p>
          <a:p>
            <a:pPr marL="285750" indent="-285750">
              <a:buFont typeface="Arial" panose="020B0604020202020204" pitchFamily="34" charset="0"/>
              <a:buChar char="•"/>
            </a:pPr>
            <a:r>
              <a:rPr lang="en-US" b="1" dirty="0">
                <a:solidFill>
                  <a:schemeClr val="bg1"/>
                </a:solidFill>
              </a:rPr>
              <a:t>The time series of forecasts is much smoother than the time series of the original data.</a:t>
            </a:r>
          </a:p>
          <a:p>
            <a:endParaRPr lang="en-US" b="1" dirty="0">
              <a:solidFill>
                <a:schemeClr val="bg1"/>
              </a:solidFill>
            </a:endParaRPr>
          </a:p>
          <a:p>
            <a:r>
              <a:rPr lang="en-US" b="1" dirty="0">
                <a:solidFill>
                  <a:schemeClr val="bg1"/>
                </a:solidFill>
              </a:rPr>
              <a:t>As a measure of the accuracy of the forecasts, we calculate the sum of squared errors for the in-sample forecast errors, that is, the forecast errors for the time period covered by our original time series. </a:t>
            </a:r>
          </a:p>
        </p:txBody>
      </p:sp>
      <p:sp>
        <p:nvSpPr>
          <p:cNvPr id="4" name="Rectangle 3">
            <a:extLst>
              <a:ext uri="{FF2B5EF4-FFF2-40B4-BE49-F238E27FC236}">
                <a16:creationId xmlns:a16="http://schemas.microsoft.com/office/drawing/2014/main" id="{F262D389-7FDA-495A-9C76-2BBA44F1D3B9}"/>
              </a:ext>
            </a:extLst>
          </p:cNvPr>
          <p:cNvSpPr/>
          <p:nvPr/>
        </p:nvSpPr>
        <p:spPr>
          <a:xfrm>
            <a:off x="6767199" y="5472640"/>
            <a:ext cx="4557658" cy="369332"/>
          </a:xfrm>
          <a:prstGeom prst="rect">
            <a:avLst/>
          </a:prstGeom>
        </p:spPr>
        <p:txBody>
          <a:bodyPr wrap="none">
            <a:spAutoFit/>
          </a:bodyPr>
          <a:lstStyle/>
          <a:p>
            <a:r>
              <a:rPr lang="en-US" dirty="0">
                <a:solidFill>
                  <a:schemeClr val="bg1"/>
                </a:solidFill>
              </a:rPr>
              <a:t>Holt Winters Exponential Smoothing &amp; Plot</a:t>
            </a:r>
          </a:p>
        </p:txBody>
      </p:sp>
      <p:pic>
        <p:nvPicPr>
          <p:cNvPr id="6" name="Picture 5" descr="A screenshot of a cell phone&#10;&#10;Description automatically generated">
            <a:extLst>
              <a:ext uri="{FF2B5EF4-FFF2-40B4-BE49-F238E27FC236}">
                <a16:creationId xmlns:a16="http://schemas.microsoft.com/office/drawing/2014/main" id="{0A70A416-AC7E-494A-843B-61AB6E7045CB}"/>
              </a:ext>
            </a:extLst>
          </p:cNvPr>
          <p:cNvPicPr>
            <a:picLocks noChangeAspect="1"/>
          </p:cNvPicPr>
          <p:nvPr/>
        </p:nvPicPr>
        <p:blipFill>
          <a:blip r:embed="rId2"/>
          <a:stretch>
            <a:fillRect/>
          </a:stretch>
        </p:blipFill>
        <p:spPr>
          <a:xfrm>
            <a:off x="5919697" y="1016028"/>
            <a:ext cx="6032967" cy="4542518"/>
          </a:xfrm>
          <a:prstGeom prst="rect">
            <a:avLst/>
          </a:prstGeom>
        </p:spPr>
      </p:pic>
      <p:cxnSp>
        <p:nvCxnSpPr>
          <p:cNvPr id="9" name="Straight Arrow Connector 8">
            <a:extLst>
              <a:ext uri="{FF2B5EF4-FFF2-40B4-BE49-F238E27FC236}">
                <a16:creationId xmlns:a16="http://schemas.microsoft.com/office/drawing/2014/main" id="{A191EC11-2E6E-4026-8155-5F3E17A5C60B}"/>
              </a:ext>
            </a:extLst>
          </p:cNvPr>
          <p:cNvCxnSpPr>
            <a:cxnSpLocks/>
          </p:cNvCxnSpPr>
          <p:nvPr/>
        </p:nvCxnSpPr>
        <p:spPr>
          <a:xfrm>
            <a:off x="5159829" y="3694952"/>
            <a:ext cx="1781542" cy="71906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1976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110343" y="142074"/>
            <a:ext cx="4985657" cy="727113"/>
          </a:xfrm>
        </p:spPr>
        <p:txBody>
          <a:bodyPr>
            <a:noAutofit/>
          </a:bodyPr>
          <a:lstStyle/>
          <a:p>
            <a:r>
              <a:rPr lang="en-US" sz="2800" b="1" dirty="0">
                <a:solidFill>
                  <a:schemeClr val="accent6">
                    <a:lumMod val="75000"/>
                  </a:schemeClr>
                </a:solidFill>
              </a:rPr>
              <a:t>5.1.2 Holt Winters Forecast</a:t>
            </a:r>
            <a:endParaRPr lang="en-US" sz="2800" dirty="0">
              <a:solidFill>
                <a:schemeClr val="accent6">
                  <a:lumMod val="75000"/>
                </a:schemeClr>
              </a:solidFill>
            </a:endParaRPr>
          </a:p>
        </p:txBody>
      </p:sp>
      <p:sp>
        <p:nvSpPr>
          <p:cNvPr id="3" name="Rectangle 2">
            <a:extLst>
              <a:ext uri="{FF2B5EF4-FFF2-40B4-BE49-F238E27FC236}">
                <a16:creationId xmlns:a16="http://schemas.microsoft.com/office/drawing/2014/main" id="{10B6CF14-0D37-4E44-A6E7-62A5B57E5BDF}"/>
              </a:ext>
            </a:extLst>
          </p:cNvPr>
          <p:cNvSpPr/>
          <p:nvPr/>
        </p:nvSpPr>
        <p:spPr>
          <a:xfrm>
            <a:off x="664028" y="1133554"/>
            <a:ext cx="5431972" cy="1200329"/>
          </a:xfrm>
          <a:prstGeom prst="rect">
            <a:avLst/>
          </a:prstGeom>
        </p:spPr>
        <p:txBody>
          <a:bodyPr wrap="square">
            <a:spAutoFit/>
          </a:bodyPr>
          <a:lstStyle/>
          <a:p>
            <a:r>
              <a:rPr lang="en-US" b="1" dirty="0">
                <a:solidFill>
                  <a:schemeClr val="bg1"/>
                </a:solidFill>
              </a:rPr>
              <a:t>Run another Forecast after creating a time series object that contains exponentially smoothed data with no seasonality as shown on the grey area of the plot.</a:t>
            </a:r>
          </a:p>
        </p:txBody>
      </p:sp>
      <p:pic>
        <p:nvPicPr>
          <p:cNvPr id="5" name="Picture 4">
            <a:extLst>
              <a:ext uri="{FF2B5EF4-FFF2-40B4-BE49-F238E27FC236}">
                <a16:creationId xmlns:a16="http://schemas.microsoft.com/office/drawing/2014/main" id="{5DD52F27-A7D0-4A04-881E-25DC5AD28196}"/>
              </a:ext>
            </a:extLst>
          </p:cNvPr>
          <p:cNvPicPr>
            <a:picLocks noChangeAspect="1"/>
          </p:cNvPicPr>
          <p:nvPr/>
        </p:nvPicPr>
        <p:blipFill>
          <a:blip r:embed="rId2"/>
          <a:stretch>
            <a:fillRect/>
          </a:stretch>
        </p:blipFill>
        <p:spPr>
          <a:xfrm>
            <a:off x="6672941" y="177917"/>
            <a:ext cx="5192488" cy="311160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5C989B6-ABD8-4F59-AA28-136E0C6D3487}"/>
              </a:ext>
            </a:extLst>
          </p:cNvPr>
          <p:cNvPicPr>
            <a:picLocks noChangeAspect="1"/>
          </p:cNvPicPr>
          <p:nvPr/>
        </p:nvPicPr>
        <p:blipFill>
          <a:blip r:embed="rId3"/>
          <a:stretch>
            <a:fillRect/>
          </a:stretch>
        </p:blipFill>
        <p:spPr>
          <a:xfrm>
            <a:off x="6672943" y="3559628"/>
            <a:ext cx="5192488" cy="3204506"/>
          </a:xfrm>
          <a:prstGeom prst="rect">
            <a:avLst/>
          </a:prstGeom>
        </p:spPr>
      </p:pic>
      <p:sp>
        <p:nvSpPr>
          <p:cNvPr id="8" name="Rectangle 7">
            <a:extLst>
              <a:ext uri="{FF2B5EF4-FFF2-40B4-BE49-F238E27FC236}">
                <a16:creationId xmlns:a16="http://schemas.microsoft.com/office/drawing/2014/main" id="{74E6F99D-FB06-4353-AAAF-0C183458F798}"/>
              </a:ext>
            </a:extLst>
          </p:cNvPr>
          <p:cNvSpPr/>
          <p:nvPr/>
        </p:nvSpPr>
        <p:spPr>
          <a:xfrm>
            <a:off x="332014" y="3730720"/>
            <a:ext cx="6096000" cy="2862322"/>
          </a:xfrm>
          <a:prstGeom prst="rect">
            <a:avLst/>
          </a:prstGeom>
        </p:spPr>
        <p:txBody>
          <a:bodyPr>
            <a:spAutoFit/>
          </a:bodyPr>
          <a:lstStyle/>
          <a:p>
            <a:pPr marL="285750" indent="-285750">
              <a:buFont typeface="Wingdings" panose="05000000000000000000" pitchFamily="2" charset="2"/>
              <a:buChar char="Ø"/>
            </a:pPr>
            <a:r>
              <a:rPr lang="en-US" b="1" dirty="0">
                <a:solidFill>
                  <a:schemeClr val="bg1"/>
                </a:solidFill>
              </a:rPr>
              <a:t>Fine tune by changing the confidence levels and then plot only the forecasted area. </a:t>
            </a:r>
          </a:p>
          <a:p>
            <a:pPr marL="285750" indent="-285750">
              <a:buFont typeface="Wingdings" panose="05000000000000000000" pitchFamily="2" charset="2"/>
              <a:buChar char="Ø"/>
            </a:pPr>
            <a:r>
              <a:rPr lang="en-US" b="1" dirty="0">
                <a:solidFill>
                  <a:schemeClr val="bg1"/>
                </a:solidFill>
              </a:rPr>
              <a:t>The plot to the right shows only the energy consumption forecast for Sub-meter 3 area after removing seasonality and historical trend.</a:t>
            </a:r>
          </a:p>
          <a:p>
            <a:pPr marL="285750" indent="-285750">
              <a:buFont typeface="Wingdings" panose="05000000000000000000" pitchFamily="2" charset="2"/>
              <a:buChar char="Ø"/>
            </a:pPr>
            <a:r>
              <a:rPr lang="en-US" b="1" dirty="0">
                <a:solidFill>
                  <a:schemeClr val="bg1"/>
                </a:solidFill>
              </a:rPr>
              <a:t>Approaching from a weatherperson perspective: The preceding years, weeks and days are not usually included in the weather forecast. </a:t>
            </a:r>
          </a:p>
          <a:p>
            <a:pPr marL="285750" indent="-285750">
              <a:buFont typeface="Wingdings" panose="05000000000000000000" pitchFamily="2" charset="2"/>
              <a:buChar char="Ø"/>
            </a:pPr>
            <a:r>
              <a:rPr lang="en-US" b="1" dirty="0">
                <a:solidFill>
                  <a:schemeClr val="bg1"/>
                </a:solidFill>
              </a:rPr>
              <a:t>This shows a very consistent forecast for sub-meter 3</a:t>
            </a:r>
          </a:p>
        </p:txBody>
      </p:sp>
      <p:cxnSp>
        <p:nvCxnSpPr>
          <p:cNvPr id="9" name="Straight Arrow Connector 8">
            <a:extLst>
              <a:ext uri="{FF2B5EF4-FFF2-40B4-BE49-F238E27FC236}">
                <a16:creationId xmlns:a16="http://schemas.microsoft.com/office/drawing/2014/main" id="{9B4D0DB0-60A4-469E-BD30-9BDC9A0018FE}"/>
              </a:ext>
            </a:extLst>
          </p:cNvPr>
          <p:cNvCxnSpPr>
            <a:cxnSpLocks/>
          </p:cNvCxnSpPr>
          <p:nvPr/>
        </p:nvCxnSpPr>
        <p:spPr>
          <a:xfrm flipH="1">
            <a:off x="11441804" y="242835"/>
            <a:ext cx="500745" cy="143277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9485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7A0D-2A99-45DF-9E4F-CD1BEAA94E1F}"/>
              </a:ext>
            </a:extLst>
          </p:cNvPr>
          <p:cNvSpPr>
            <a:spLocks noGrp="1"/>
          </p:cNvSpPr>
          <p:nvPr>
            <p:ph type="title"/>
          </p:nvPr>
        </p:nvSpPr>
        <p:spPr>
          <a:xfrm>
            <a:off x="1301444" y="160834"/>
            <a:ext cx="7820524" cy="1198219"/>
          </a:xfrm>
        </p:spPr>
        <p:txBody>
          <a:bodyPr>
            <a:normAutofit fontScale="90000"/>
          </a:bodyPr>
          <a:lstStyle/>
          <a:p>
            <a:br>
              <a:rPr lang="en-US" b="1" dirty="0"/>
            </a:br>
            <a:r>
              <a:rPr lang="en-US" b="1" dirty="0">
                <a:solidFill>
                  <a:schemeClr val="accent6">
                    <a:lumMod val="75000"/>
                  </a:schemeClr>
                </a:solidFill>
              </a:rPr>
              <a:t>STEP ONE: VISUALIZATIONS WITH ANALYSIS OF </a:t>
            </a:r>
            <a:br>
              <a:rPr lang="en-US" b="1" dirty="0">
                <a:solidFill>
                  <a:schemeClr val="accent6">
                    <a:lumMod val="75000"/>
                  </a:schemeClr>
                </a:solidFill>
              </a:rPr>
            </a:br>
            <a:r>
              <a:rPr lang="en-US" b="1" dirty="0">
                <a:solidFill>
                  <a:schemeClr val="accent6">
                    <a:lumMod val="75000"/>
                  </a:schemeClr>
                </a:solidFill>
              </a:rPr>
              <a:t>WEEK, DAY, AND MINUTE TIME PERIODS </a:t>
            </a:r>
            <a:br>
              <a:rPr lang="en-US" sz="3600" dirty="0"/>
            </a:br>
            <a:endParaRPr lang="en-US" dirty="0">
              <a:solidFill>
                <a:schemeClr val="accent1"/>
              </a:solidFill>
            </a:endParaRPr>
          </a:p>
        </p:txBody>
      </p:sp>
      <p:sp>
        <p:nvSpPr>
          <p:cNvPr id="3" name="Rectangle 2">
            <a:extLst>
              <a:ext uri="{FF2B5EF4-FFF2-40B4-BE49-F238E27FC236}">
                <a16:creationId xmlns:a16="http://schemas.microsoft.com/office/drawing/2014/main" id="{0D186FDA-14F4-4EDD-A602-6C03AC934E18}"/>
              </a:ext>
            </a:extLst>
          </p:cNvPr>
          <p:cNvSpPr/>
          <p:nvPr/>
        </p:nvSpPr>
        <p:spPr>
          <a:xfrm>
            <a:off x="609600" y="3132690"/>
            <a:ext cx="10972800" cy="646331"/>
          </a:xfrm>
          <a:prstGeom prst="rect">
            <a:avLst/>
          </a:prstGeom>
        </p:spPr>
        <p:txBody>
          <a:bodyPr wrap="square">
            <a:spAutoFit/>
          </a:bodyPr>
          <a:lstStyle/>
          <a:p>
            <a:pPr algn="ctr"/>
            <a:br>
              <a:rPr lang="en-US" dirty="0"/>
            </a:br>
            <a:endParaRPr lang="en-US" dirty="0">
              <a:solidFill>
                <a:srgbClr val="231F20"/>
              </a:solidFill>
              <a:latin typeface="Arial" panose="020B06040202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478435E2-E7BA-43C8-9CE4-CA4AC38F00B7}"/>
              </a:ext>
            </a:extLst>
          </p:cNvPr>
          <p:cNvSpPr/>
          <p:nvPr/>
        </p:nvSpPr>
        <p:spPr>
          <a:xfrm>
            <a:off x="326066" y="1359053"/>
            <a:ext cx="11114566" cy="4555093"/>
          </a:xfrm>
          <a:prstGeom prst="rect">
            <a:avLst/>
          </a:prstGeom>
        </p:spPr>
        <p:txBody>
          <a:bodyPr wrap="square">
            <a:spAutoFit/>
          </a:bodyPr>
          <a:lstStyle/>
          <a:p>
            <a:pPr marL="342900" indent="-342900">
              <a:buAutoNum type="arabicPeriod"/>
            </a:pPr>
            <a:r>
              <a:rPr lang="en-US" b="1" dirty="0">
                <a:solidFill>
                  <a:srgbClr val="0D386E"/>
                </a:solidFill>
              </a:rPr>
              <a:t>SUBSET, VISUALIZE AND ANALYZE THE DATA</a:t>
            </a:r>
          </a:p>
          <a:p>
            <a:r>
              <a:rPr lang="en-US" sz="2000" b="1" dirty="0">
                <a:solidFill>
                  <a:schemeClr val="bg1"/>
                </a:solidFill>
              </a:rPr>
              <a:t>Key Points To Consider:</a:t>
            </a:r>
          </a:p>
          <a:p>
            <a:pPr marL="285750" indent="-285750">
              <a:buFont typeface="Wingdings" panose="05000000000000000000" pitchFamily="2" charset="2"/>
              <a:buChar char="Ø"/>
            </a:pPr>
            <a:r>
              <a:rPr lang="en-US" b="1" dirty="0">
                <a:solidFill>
                  <a:schemeClr val="bg1"/>
                </a:solidFill>
              </a:rPr>
              <a:t>Keeping the business objectives in mind, we  look for any trends or patterns in energy consumption data that would be of any value. </a:t>
            </a:r>
          </a:p>
          <a:p>
            <a:pPr marL="285750" indent="-285750">
              <a:buFont typeface="Wingdings" panose="05000000000000000000" pitchFamily="2" charset="2"/>
              <a:buChar char="Ø"/>
            </a:pPr>
            <a:r>
              <a:rPr lang="en-US" b="1" dirty="0">
                <a:solidFill>
                  <a:schemeClr val="bg1"/>
                </a:solidFill>
              </a:rPr>
              <a:t>To gain detailed insights through exploratory analysis of over 1.5 million observations after our initial data munging. </a:t>
            </a:r>
          </a:p>
          <a:p>
            <a:pPr marL="285750" indent="-285750">
              <a:buFont typeface="Wingdings" panose="05000000000000000000" pitchFamily="2" charset="2"/>
              <a:buChar char="Ø"/>
            </a:pPr>
            <a:r>
              <a:rPr lang="en-US" b="1" dirty="0">
                <a:solidFill>
                  <a:schemeClr val="bg1"/>
                </a:solidFill>
              </a:rPr>
              <a:t>Data needs to be subset into meaningful time periods for better visualizations and insight analysis.</a:t>
            </a:r>
          </a:p>
          <a:p>
            <a:endParaRPr lang="en-US" b="1" dirty="0">
              <a:solidFill>
                <a:schemeClr val="bg1"/>
              </a:solidFill>
            </a:endParaRPr>
          </a:p>
          <a:p>
            <a:r>
              <a:rPr lang="en-US" sz="2000" b="1" dirty="0">
                <a:solidFill>
                  <a:schemeClr val="bg1"/>
                </a:solidFill>
              </a:rPr>
              <a:t>1.1 Subset Time Periods</a:t>
            </a:r>
          </a:p>
          <a:p>
            <a:r>
              <a:rPr lang="en-US" b="1" dirty="0">
                <a:solidFill>
                  <a:schemeClr val="bg1"/>
                </a:solidFill>
              </a:rPr>
              <a:t>From the data description we know the observations were taken once per minute over period of almost 4 years. From this information, data sets of subset time periods can be generated for more in-depth time series analysis. One of the goals of sub-setting for visualization is to adjust granularity to maximize the information to be uncovered. Granularity describes the frequency of observations within a time series data set. </a:t>
            </a:r>
          </a:p>
          <a:p>
            <a:endParaRPr lang="en-US" dirty="0"/>
          </a:p>
        </p:txBody>
      </p:sp>
    </p:spTree>
    <p:extLst>
      <p:ext uri="{BB962C8B-B14F-4D97-AF65-F5344CB8AC3E}">
        <p14:creationId xmlns:p14="http://schemas.microsoft.com/office/powerpoint/2010/main" val="227484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29658" y="121185"/>
            <a:ext cx="5992914" cy="727113"/>
          </a:xfrm>
        </p:spPr>
        <p:txBody>
          <a:bodyPr>
            <a:normAutofit/>
          </a:bodyPr>
          <a:lstStyle/>
          <a:p>
            <a:r>
              <a:rPr lang="en-US" sz="2400" b="1" dirty="0">
                <a:solidFill>
                  <a:schemeClr val="accent6">
                    <a:lumMod val="75000"/>
                  </a:schemeClr>
                </a:solidFill>
              </a:rPr>
              <a:t>5.2 Seasonal Adjusting Sub-meter 1</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B584CDF8-B9ED-4433-BF3B-CC801F5F1F9D}"/>
              </a:ext>
            </a:extLst>
          </p:cNvPr>
          <p:cNvSpPr/>
          <p:nvPr/>
        </p:nvSpPr>
        <p:spPr>
          <a:xfrm>
            <a:off x="429657" y="1016357"/>
            <a:ext cx="4588657" cy="923330"/>
          </a:xfrm>
          <a:prstGeom prst="rect">
            <a:avLst/>
          </a:prstGeom>
        </p:spPr>
        <p:txBody>
          <a:bodyPr wrap="square">
            <a:spAutoFit/>
          </a:bodyPr>
          <a:lstStyle/>
          <a:p>
            <a:r>
              <a:rPr lang="en-US" b="1" dirty="0">
                <a:solidFill>
                  <a:schemeClr val="bg1"/>
                </a:solidFill>
              </a:rPr>
              <a:t>Further </a:t>
            </a:r>
            <a:r>
              <a:rPr lang="en-US" b="1" dirty="0" err="1">
                <a:solidFill>
                  <a:schemeClr val="bg1"/>
                </a:solidFill>
              </a:rPr>
              <a:t>HoltWinters</a:t>
            </a:r>
            <a:r>
              <a:rPr lang="en-US" b="1" dirty="0">
                <a:solidFill>
                  <a:schemeClr val="bg1"/>
                </a:solidFill>
              </a:rPr>
              <a:t> Visualizations with Analysis Sub-meters 1 and 2 Using Same Frequency and Time Period</a:t>
            </a:r>
          </a:p>
        </p:txBody>
      </p:sp>
      <p:pic>
        <p:nvPicPr>
          <p:cNvPr id="5" name="Picture 4" descr="A picture containing photo, indoor&#10;&#10;Description automatically generated">
            <a:extLst>
              <a:ext uri="{FF2B5EF4-FFF2-40B4-BE49-F238E27FC236}">
                <a16:creationId xmlns:a16="http://schemas.microsoft.com/office/drawing/2014/main" id="{5D31FF16-8FFB-4711-ABCB-B695DA6697DD}"/>
              </a:ext>
            </a:extLst>
          </p:cNvPr>
          <p:cNvPicPr>
            <a:picLocks noChangeAspect="1"/>
          </p:cNvPicPr>
          <p:nvPr/>
        </p:nvPicPr>
        <p:blipFill>
          <a:blip r:embed="rId2"/>
          <a:stretch>
            <a:fillRect/>
          </a:stretch>
        </p:blipFill>
        <p:spPr>
          <a:xfrm>
            <a:off x="7028040" y="126415"/>
            <a:ext cx="4598231" cy="283776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37814B6-E59C-4ECB-B06F-E725795E3C17}"/>
              </a:ext>
            </a:extLst>
          </p:cNvPr>
          <p:cNvPicPr>
            <a:picLocks noChangeAspect="1"/>
          </p:cNvPicPr>
          <p:nvPr/>
        </p:nvPicPr>
        <p:blipFill>
          <a:blip r:embed="rId3"/>
          <a:stretch>
            <a:fillRect/>
          </a:stretch>
        </p:blipFill>
        <p:spPr>
          <a:xfrm>
            <a:off x="6891968" y="3362489"/>
            <a:ext cx="4870374" cy="3059173"/>
          </a:xfrm>
          <a:prstGeom prst="rect">
            <a:avLst/>
          </a:prstGeom>
        </p:spPr>
      </p:pic>
      <p:sp>
        <p:nvSpPr>
          <p:cNvPr id="8" name="Rectangle 7">
            <a:extLst>
              <a:ext uri="{FF2B5EF4-FFF2-40B4-BE49-F238E27FC236}">
                <a16:creationId xmlns:a16="http://schemas.microsoft.com/office/drawing/2014/main" id="{1CA8E523-7B92-48BB-87A6-A13D3197ADDA}"/>
              </a:ext>
            </a:extLst>
          </p:cNvPr>
          <p:cNvSpPr/>
          <p:nvPr/>
        </p:nvSpPr>
        <p:spPr>
          <a:xfrm>
            <a:off x="429657" y="2142502"/>
            <a:ext cx="5992914" cy="923330"/>
          </a:xfrm>
          <a:prstGeom prst="rect">
            <a:avLst/>
          </a:prstGeom>
        </p:spPr>
        <p:txBody>
          <a:bodyPr wrap="square">
            <a:spAutoFit/>
          </a:bodyPr>
          <a:lstStyle/>
          <a:p>
            <a:r>
              <a:rPr lang="en-US" b="1" dirty="0">
                <a:solidFill>
                  <a:schemeClr val="bg1"/>
                </a:solidFill>
              </a:rPr>
              <a:t>The plot shows the Seasonal Adjustment of Sub-meter 3 by subtracting the seasonal component before plotting</a:t>
            </a:r>
          </a:p>
        </p:txBody>
      </p:sp>
      <p:sp>
        <p:nvSpPr>
          <p:cNvPr id="9" name="Arrow: Right 8">
            <a:extLst>
              <a:ext uri="{FF2B5EF4-FFF2-40B4-BE49-F238E27FC236}">
                <a16:creationId xmlns:a16="http://schemas.microsoft.com/office/drawing/2014/main" id="{9BE5C4F7-EE90-4A98-B860-B7BD6F1C4353}"/>
              </a:ext>
            </a:extLst>
          </p:cNvPr>
          <p:cNvSpPr/>
          <p:nvPr/>
        </p:nvSpPr>
        <p:spPr>
          <a:xfrm rot="20506055">
            <a:off x="5874392" y="216330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745B0A4-35B1-436D-8822-E305290A2450}"/>
              </a:ext>
            </a:extLst>
          </p:cNvPr>
          <p:cNvSpPr txBox="1"/>
          <p:nvPr/>
        </p:nvSpPr>
        <p:spPr>
          <a:xfrm>
            <a:off x="7450235" y="2911226"/>
            <a:ext cx="4176036" cy="307777"/>
          </a:xfrm>
          <a:prstGeom prst="rect">
            <a:avLst/>
          </a:prstGeom>
          <a:noFill/>
        </p:spPr>
        <p:txBody>
          <a:bodyPr wrap="square" rtlCol="0">
            <a:spAutoFit/>
          </a:bodyPr>
          <a:lstStyle/>
          <a:p>
            <a:r>
              <a:rPr lang="en-US" sz="1400" dirty="0">
                <a:solidFill>
                  <a:schemeClr val="bg1"/>
                </a:solidFill>
              </a:rPr>
              <a:t>Plot Showing Removal of Seasonal Component</a:t>
            </a:r>
          </a:p>
        </p:txBody>
      </p:sp>
      <p:sp>
        <p:nvSpPr>
          <p:cNvPr id="11" name="TextBox 10">
            <a:extLst>
              <a:ext uri="{FF2B5EF4-FFF2-40B4-BE49-F238E27FC236}">
                <a16:creationId xmlns:a16="http://schemas.microsoft.com/office/drawing/2014/main" id="{998CF1B4-4341-495F-A2AD-E3E4A264289C}"/>
              </a:ext>
            </a:extLst>
          </p:cNvPr>
          <p:cNvSpPr txBox="1"/>
          <p:nvPr/>
        </p:nvSpPr>
        <p:spPr>
          <a:xfrm>
            <a:off x="7450235" y="6421662"/>
            <a:ext cx="3969228" cy="338554"/>
          </a:xfrm>
          <a:prstGeom prst="rect">
            <a:avLst/>
          </a:prstGeom>
          <a:noFill/>
        </p:spPr>
        <p:txBody>
          <a:bodyPr wrap="none" rtlCol="0">
            <a:spAutoFit/>
          </a:bodyPr>
          <a:lstStyle/>
          <a:p>
            <a:r>
              <a:rPr lang="en-US" sz="1600" dirty="0">
                <a:solidFill>
                  <a:schemeClr val="bg1"/>
                </a:solidFill>
              </a:rPr>
              <a:t>Plot Confirmation of Seasonal Adjustment</a:t>
            </a:r>
          </a:p>
        </p:txBody>
      </p:sp>
      <p:sp>
        <p:nvSpPr>
          <p:cNvPr id="12" name="Rectangle 11">
            <a:extLst>
              <a:ext uri="{FF2B5EF4-FFF2-40B4-BE49-F238E27FC236}">
                <a16:creationId xmlns:a16="http://schemas.microsoft.com/office/drawing/2014/main" id="{191D0419-82ED-4729-8B00-CC8F7EC20C79}"/>
              </a:ext>
            </a:extLst>
          </p:cNvPr>
          <p:cNvSpPr/>
          <p:nvPr/>
        </p:nvSpPr>
        <p:spPr>
          <a:xfrm>
            <a:off x="68389" y="4083037"/>
            <a:ext cx="6096000" cy="2031325"/>
          </a:xfrm>
          <a:prstGeom prst="rect">
            <a:avLst/>
          </a:prstGeom>
        </p:spPr>
        <p:txBody>
          <a:bodyPr>
            <a:spAutoFit/>
          </a:bodyPr>
          <a:lstStyle/>
          <a:p>
            <a:pPr marL="285750" indent="-285750">
              <a:buFont typeface="Arial" panose="020B0604020202020204" pitchFamily="34" charset="0"/>
              <a:buChar char="•"/>
            </a:pPr>
            <a:r>
              <a:rPr lang="en-US" b="1" dirty="0">
                <a:solidFill>
                  <a:schemeClr val="bg1"/>
                </a:solidFill>
              </a:rPr>
              <a:t>To confirm removal of seasonal component, we decomposed again to test Seasonal Adjustment. . </a:t>
            </a:r>
          </a:p>
          <a:p>
            <a:pPr marL="285750" indent="-285750">
              <a:buFont typeface="Arial" panose="020B0604020202020204" pitchFamily="34" charset="0"/>
              <a:buChar char="•"/>
            </a:pPr>
            <a:r>
              <a:rPr lang="en-US" b="1" dirty="0">
                <a:solidFill>
                  <a:schemeClr val="bg1"/>
                </a:solidFill>
              </a:rPr>
              <a:t>Although, there is a seasonal line, however we verify removal of seasonality by looking at the scale for the seasonal section. -5.0e-15 through 1.0e-10.5 indicate a decimal with very small number. This confirms the seasonality removal. </a:t>
            </a:r>
          </a:p>
        </p:txBody>
      </p:sp>
      <p:sp>
        <p:nvSpPr>
          <p:cNvPr id="13" name="Arrow: Right 12">
            <a:extLst>
              <a:ext uri="{FF2B5EF4-FFF2-40B4-BE49-F238E27FC236}">
                <a16:creationId xmlns:a16="http://schemas.microsoft.com/office/drawing/2014/main" id="{FAF26843-969C-42AA-BFCE-CEE85C0435DA}"/>
              </a:ext>
            </a:extLst>
          </p:cNvPr>
          <p:cNvSpPr/>
          <p:nvPr/>
        </p:nvSpPr>
        <p:spPr>
          <a:xfrm>
            <a:off x="5855797" y="491152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817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29657" y="121185"/>
            <a:ext cx="8328753" cy="727113"/>
          </a:xfrm>
        </p:spPr>
        <p:txBody>
          <a:bodyPr>
            <a:normAutofit/>
          </a:bodyPr>
          <a:lstStyle/>
          <a:p>
            <a:r>
              <a:rPr lang="en-US" sz="2400" b="1" dirty="0">
                <a:solidFill>
                  <a:schemeClr val="accent6">
                    <a:lumMod val="75000"/>
                  </a:schemeClr>
                </a:solidFill>
              </a:rPr>
              <a:t>5.2.1 Holt Winters Exponential Smoothing &amp; Plot - Sub-meter 1</a:t>
            </a:r>
            <a:endParaRPr lang="en-US" dirty="0">
              <a:solidFill>
                <a:schemeClr val="accent6">
                  <a:lumMod val="75000"/>
                </a:schemeClr>
              </a:solidFill>
            </a:endParaRPr>
          </a:p>
        </p:txBody>
      </p:sp>
      <p:pic>
        <p:nvPicPr>
          <p:cNvPr id="4" name="Picture 3">
            <a:extLst>
              <a:ext uri="{FF2B5EF4-FFF2-40B4-BE49-F238E27FC236}">
                <a16:creationId xmlns:a16="http://schemas.microsoft.com/office/drawing/2014/main" id="{AAA679F6-1B7A-404C-8535-403DD3BEE184}"/>
              </a:ext>
            </a:extLst>
          </p:cNvPr>
          <p:cNvPicPr>
            <a:picLocks noChangeAspect="1"/>
          </p:cNvPicPr>
          <p:nvPr/>
        </p:nvPicPr>
        <p:blipFill>
          <a:blip r:embed="rId2"/>
          <a:stretch>
            <a:fillRect/>
          </a:stretch>
        </p:blipFill>
        <p:spPr>
          <a:xfrm>
            <a:off x="6215742" y="1001486"/>
            <a:ext cx="5546599" cy="5192485"/>
          </a:xfrm>
          <a:prstGeom prst="rect">
            <a:avLst/>
          </a:prstGeom>
        </p:spPr>
      </p:pic>
      <p:sp>
        <p:nvSpPr>
          <p:cNvPr id="7" name="Rectangle 6">
            <a:extLst>
              <a:ext uri="{FF2B5EF4-FFF2-40B4-BE49-F238E27FC236}">
                <a16:creationId xmlns:a16="http://schemas.microsoft.com/office/drawing/2014/main" id="{C13B89E4-FFCD-4C3A-A3B4-76687BE4AC68}"/>
              </a:ext>
            </a:extLst>
          </p:cNvPr>
          <p:cNvSpPr/>
          <p:nvPr/>
        </p:nvSpPr>
        <p:spPr>
          <a:xfrm>
            <a:off x="273576" y="1582340"/>
            <a:ext cx="5323114" cy="4062651"/>
          </a:xfrm>
          <a:prstGeom prst="rect">
            <a:avLst/>
          </a:prstGeom>
        </p:spPr>
        <p:txBody>
          <a:bodyPr wrap="square">
            <a:spAutoFit/>
          </a:bodyPr>
          <a:lstStyle/>
          <a:p>
            <a:pPr marL="285750" indent="-285750">
              <a:buFont typeface="Arial" panose="020B0604020202020204" pitchFamily="34" charset="0"/>
              <a:buChar char="•"/>
            </a:pPr>
            <a:r>
              <a:rPr lang="en-US" sz="2400" b="1" dirty="0">
                <a:solidFill>
                  <a:schemeClr val="bg1"/>
                </a:solidFill>
              </a:rPr>
              <a:t>In this plot, the exponentially smooth fitted line is plotted in red along with the original data points. </a:t>
            </a:r>
          </a:p>
          <a:p>
            <a:pPr marL="285750" indent="-285750">
              <a:buFont typeface="Arial" panose="020B0604020202020204" pitchFamily="34" charset="0"/>
              <a:buChar char="•"/>
            </a:pPr>
            <a:r>
              <a:rPr lang="en-US" sz="2400" b="1" dirty="0">
                <a:solidFill>
                  <a:schemeClr val="bg1"/>
                </a:solidFill>
              </a:rPr>
              <a:t>The plot shows the original time series in black, and the forecasts as a red line. </a:t>
            </a:r>
          </a:p>
          <a:p>
            <a:pPr marL="285750" indent="-285750">
              <a:buFont typeface="Arial" panose="020B0604020202020204" pitchFamily="34" charset="0"/>
              <a:buChar char="•"/>
            </a:pPr>
            <a:r>
              <a:rPr lang="en-US" sz="2400" b="1" dirty="0">
                <a:solidFill>
                  <a:schemeClr val="bg1"/>
                </a:solidFill>
              </a:rPr>
              <a:t>The time series of forecast is much smoother than the time series of the original data.</a:t>
            </a:r>
          </a:p>
          <a:p>
            <a:endParaRPr lang="en-US" dirty="0"/>
          </a:p>
        </p:txBody>
      </p:sp>
      <p:cxnSp>
        <p:nvCxnSpPr>
          <p:cNvPr id="8" name="Straight Arrow Connector 7">
            <a:extLst>
              <a:ext uri="{FF2B5EF4-FFF2-40B4-BE49-F238E27FC236}">
                <a16:creationId xmlns:a16="http://schemas.microsoft.com/office/drawing/2014/main" id="{A781713D-59D7-43DE-9F5E-B4C668CD10D9}"/>
              </a:ext>
            </a:extLst>
          </p:cNvPr>
          <p:cNvCxnSpPr>
            <a:cxnSpLocks/>
          </p:cNvCxnSpPr>
          <p:nvPr/>
        </p:nvCxnSpPr>
        <p:spPr>
          <a:xfrm>
            <a:off x="5596690" y="4376057"/>
            <a:ext cx="1422737" cy="397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314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4140762" y="0"/>
            <a:ext cx="4186410" cy="727113"/>
          </a:xfrm>
        </p:spPr>
        <p:txBody>
          <a:bodyPr>
            <a:normAutofit/>
          </a:bodyPr>
          <a:lstStyle/>
          <a:p>
            <a:r>
              <a:rPr lang="en-US" sz="2400" b="1" dirty="0">
                <a:solidFill>
                  <a:schemeClr val="accent6">
                    <a:lumMod val="75000"/>
                  </a:schemeClr>
                </a:solidFill>
              </a:rPr>
              <a:t>5.2.2 Holt Winters Forecast</a:t>
            </a:r>
            <a:endParaRPr lang="en-US"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FF307BC8-F124-4A9B-8AD1-91A8CE5F0E85}"/>
              </a:ext>
            </a:extLst>
          </p:cNvPr>
          <p:cNvPicPr>
            <a:picLocks noChangeAspect="1"/>
          </p:cNvPicPr>
          <p:nvPr/>
        </p:nvPicPr>
        <p:blipFill>
          <a:blip r:embed="rId2"/>
          <a:stretch>
            <a:fillRect/>
          </a:stretch>
        </p:blipFill>
        <p:spPr>
          <a:xfrm>
            <a:off x="6499429" y="3092421"/>
            <a:ext cx="5546470" cy="3278777"/>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27137D6F-CE1E-47A7-9E2D-0CAA475C19A6}"/>
              </a:ext>
            </a:extLst>
          </p:cNvPr>
          <p:cNvPicPr>
            <a:picLocks noChangeAspect="1"/>
          </p:cNvPicPr>
          <p:nvPr/>
        </p:nvPicPr>
        <p:blipFill>
          <a:blip r:embed="rId3"/>
          <a:stretch>
            <a:fillRect/>
          </a:stretch>
        </p:blipFill>
        <p:spPr>
          <a:xfrm>
            <a:off x="478315" y="876850"/>
            <a:ext cx="5431573" cy="2923414"/>
          </a:xfrm>
          <a:prstGeom prst="rect">
            <a:avLst/>
          </a:prstGeom>
        </p:spPr>
      </p:pic>
      <p:sp>
        <p:nvSpPr>
          <p:cNvPr id="6" name="Rectangle 5">
            <a:extLst>
              <a:ext uri="{FF2B5EF4-FFF2-40B4-BE49-F238E27FC236}">
                <a16:creationId xmlns:a16="http://schemas.microsoft.com/office/drawing/2014/main" id="{55C65A00-1C79-4EC3-8C4B-06F69D0050A7}"/>
              </a:ext>
            </a:extLst>
          </p:cNvPr>
          <p:cNvSpPr/>
          <p:nvPr/>
        </p:nvSpPr>
        <p:spPr>
          <a:xfrm>
            <a:off x="6233967" y="912348"/>
            <a:ext cx="5431972" cy="1200329"/>
          </a:xfrm>
          <a:prstGeom prst="rect">
            <a:avLst/>
          </a:prstGeom>
        </p:spPr>
        <p:txBody>
          <a:bodyPr wrap="square">
            <a:spAutoFit/>
          </a:bodyPr>
          <a:lstStyle/>
          <a:p>
            <a:r>
              <a:rPr lang="en-US" b="1" dirty="0">
                <a:solidFill>
                  <a:schemeClr val="bg1"/>
                </a:solidFill>
              </a:rPr>
              <a:t>Run another Forecast after creating a time series object that contains exponentially smoothed data with no seasonality as shown on the grey area of the plot.</a:t>
            </a:r>
          </a:p>
        </p:txBody>
      </p:sp>
      <p:sp>
        <p:nvSpPr>
          <p:cNvPr id="7" name="Rectangle 6">
            <a:extLst>
              <a:ext uri="{FF2B5EF4-FFF2-40B4-BE49-F238E27FC236}">
                <a16:creationId xmlns:a16="http://schemas.microsoft.com/office/drawing/2014/main" id="{AD9C76C9-5F90-453F-912D-91D23CA09F00}"/>
              </a:ext>
            </a:extLst>
          </p:cNvPr>
          <p:cNvSpPr/>
          <p:nvPr/>
        </p:nvSpPr>
        <p:spPr>
          <a:xfrm>
            <a:off x="284068" y="4188172"/>
            <a:ext cx="5949899" cy="2031325"/>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Fine tune by changing the confidence levels and then plot only the forecasted area. </a:t>
            </a:r>
          </a:p>
          <a:p>
            <a:pPr marL="285750" indent="-285750">
              <a:buFont typeface="Wingdings" panose="05000000000000000000" pitchFamily="2" charset="2"/>
              <a:buChar char="Ø"/>
            </a:pPr>
            <a:r>
              <a:rPr lang="en-US" b="1" dirty="0">
                <a:solidFill>
                  <a:schemeClr val="bg1"/>
                </a:solidFill>
              </a:rPr>
              <a:t>The plot to the right shows only the energy consumption forecast for Sub-meter 1 area after removing seasonality and historical trend.</a:t>
            </a:r>
          </a:p>
          <a:p>
            <a:pPr marL="285750" indent="-285750">
              <a:buFont typeface="Wingdings" panose="05000000000000000000" pitchFamily="2" charset="2"/>
              <a:buChar char="Ø"/>
            </a:pPr>
            <a:r>
              <a:rPr lang="en-US" b="1" dirty="0">
                <a:solidFill>
                  <a:schemeClr val="bg1"/>
                </a:solidFill>
              </a:rPr>
              <a:t>The plot to the right shows a very consistent forecast for Sub-meter 1</a:t>
            </a:r>
          </a:p>
        </p:txBody>
      </p:sp>
      <p:cxnSp>
        <p:nvCxnSpPr>
          <p:cNvPr id="8" name="Straight Arrow Connector 7">
            <a:extLst>
              <a:ext uri="{FF2B5EF4-FFF2-40B4-BE49-F238E27FC236}">
                <a16:creationId xmlns:a16="http://schemas.microsoft.com/office/drawing/2014/main" id="{3139B931-A906-4EE7-9E12-34CEB38C0787}"/>
              </a:ext>
            </a:extLst>
          </p:cNvPr>
          <p:cNvCxnSpPr>
            <a:cxnSpLocks/>
          </p:cNvCxnSpPr>
          <p:nvPr/>
        </p:nvCxnSpPr>
        <p:spPr>
          <a:xfrm flipH="1">
            <a:off x="5510628" y="1115021"/>
            <a:ext cx="585372" cy="121521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61402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278035" y="110619"/>
            <a:ext cx="5341688" cy="727113"/>
          </a:xfrm>
        </p:spPr>
        <p:txBody>
          <a:bodyPr>
            <a:normAutofit/>
          </a:bodyPr>
          <a:lstStyle/>
          <a:p>
            <a:r>
              <a:rPr lang="en-US" sz="2400" b="1" dirty="0">
                <a:solidFill>
                  <a:schemeClr val="accent6">
                    <a:lumMod val="75000"/>
                  </a:schemeClr>
                </a:solidFill>
              </a:rPr>
              <a:t>5.3 Seasonal Adjusting Sub-meter 2</a:t>
            </a:r>
            <a:endParaRPr lang="en-US" dirty="0">
              <a:solidFill>
                <a:schemeClr val="accent6">
                  <a:lumMod val="75000"/>
                </a:schemeClr>
              </a:solidFill>
            </a:endParaRPr>
          </a:p>
        </p:txBody>
      </p:sp>
      <p:pic>
        <p:nvPicPr>
          <p:cNvPr id="5" name="Picture 4" descr="A picture containing photo&#10;&#10;Description automatically generated">
            <a:extLst>
              <a:ext uri="{FF2B5EF4-FFF2-40B4-BE49-F238E27FC236}">
                <a16:creationId xmlns:a16="http://schemas.microsoft.com/office/drawing/2014/main" id="{67F7931F-C24C-4707-BACD-E43E206A5E04}"/>
              </a:ext>
            </a:extLst>
          </p:cNvPr>
          <p:cNvPicPr>
            <a:picLocks noChangeAspect="1"/>
          </p:cNvPicPr>
          <p:nvPr/>
        </p:nvPicPr>
        <p:blipFill>
          <a:blip r:embed="rId2"/>
          <a:stretch>
            <a:fillRect/>
          </a:stretch>
        </p:blipFill>
        <p:spPr>
          <a:xfrm>
            <a:off x="6701461" y="245752"/>
            <a:ext cx="5045187" cy="28677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6A3AF0E-6FC1-4077-88F5-4CC863FE4BFE}"/>
              </a:ext>
            </a:extLst>
          </p:cNvPr>
          <p:cNvPicPr>
            <a:picLocks noChangeAspect="1"/>
          </p:cNvPicPr>
          <p:nvPr/>
        </p:nvPicPr>
        <p:blipFill>
          <a:blip r:embed="rId3"/>
          <a:stretch>
            <a:fillRect/>
          </a:stretch>
        </p:blipFill>
        <p:spPr>
          <a:xfrm>
            <a:off x="352088" y="3048911"/>
            <a:ext cx="5538284" cy="3299290"/>
          </a:xfrm>
          <a:prstGeom prst="rect">
            <a:avLst/>
          </a:prstGeom>
        </p:spPr>
      </p:pic>
      <p:sp>
        <p:nvSpPr>
          <p:cNvPr id="8" name="Rectangle 7">
            <a:extLst>
              <a:ext uri="{FF2B5EF4-FFF2-40B4-BE49-F238E27FC236}">
                <a16:creationId xmlns:a16="http://schemas.microsoft.com/office/drawing/2014/main" id="{E4790ACB-322D-491E-A6F1-82F995D5C4CE}"/>
              </a:ext>
            </a:extLst>
          </p:cNvPr>
          <p:cNvSpPr/>
          <p:nvPr/>
        </p:nvSpPr>
        <p:spPr>
          <a:xfrm>
            <a:off x="352087" y="942134"/>
            <a:ext cx="4588657" cy="923330"/>
          </a:xfrm>
          <a:prstGeom prst="rect">
            <a:avLst/>
          </a:prstGeom>
        </p:spPr>
        <p:txBody>
          <a:bodyPr wrap="square">
            <a:spAutoFit/>
          </a:bodyPr>
          <a:lstStyle/>
          <a:p>
            <a:r>
              <a:rPr lang="en-US" b="1" dirty="0">
                <a:solidFill>
                  <a:schemeClr val="bg1"/>
                </a:solidFill>
              </a:rPr>
              <a:t>Further </a:t>
            </a:r>
            <a:r>
              <a:rPr lang="en-US" b="1" dirty="0" err="1">
                <a:solidFill>
                  <a:schemeClr val="bg1"/>
                </a:solidFill>
              </a:rPr>
              <a:t>HoltWinters</a:t>
            </a:r>
            <a:r>
              <a:rPr lang="en-US" b="1" dirty="0">
                <a:solidFill>
                  <a:schemeClr val="bg1"/>
                </a:solidFill>
              </a:rPr>
              <a:t> Visualizations with Analysis Sub-meters 2 Using Same Frequency and Time Period as 3 and 1</a:t>
            </a:r>
          </a:p>
        </p:txBody>
      </p:sp>
      <p:sp>
        <p:nvSpPr>
          <p:cNvPr id="9" name="Rectangle 8">
            <a:extLst>
              <a:ext uri="{FF2B5EF4-FFF2-40B4-BE49-F238E27FC236}">
                <a16:creationId xmlns:a16="http://schemas.microsoft.com/office/drawing/2014/main" id="{9993EA02-4947-49AD-A274-FB6CA0FF7672}"/>
              </a:ext>
            </a:extLst>
          </p:cNvPr>
          <p:cNvSpPr/>
          <p:nvPr/>
        </p:nvSpPr>
        <p:spPr>
          <a:xfrm>
            <a:off x="352088" y="1872533"/>
            <a:ext cx="5992914" cy="923330"/>
          </a:xfrm>
          <a:prstGeom prst="rect">
            <a:avLst/>
          </a:prstGeom>
        </p:spPr>
        <p:txBody>
          <a:bodyPr wrap="square">
            <a:spAutoFit/>
          </a:bodyPr>
          <a:lstStyle/>
          <a:p>
            <a:r>
              <a:rPr lang="en-US" b="1" dirty="0">
                <a:solidFill>
                  <a:schemeClr val="bg1"/>
                </a:solidFill>
              </a:rPr>
              <a:t>The plot shows the Seasonal Adjustment of Sub-meter 2 by subtracting the seasonal component before plotting</a:t>
            </a:r>
          </a:p>
        </p:txBody>
      </p:sp>
      <p:sp>
        <p:nvSpPr>
          <p:cNvPr id="10" name="Arrow: Right 9">
            <a:extLst>
              <a:ext uri="{FF2B5EF4-FFF2-40B4-BE49-F238E27FC236}">
                <a16:creationId xmlns:a16="http://schemas.microsoft.com/office/drawing/2014/main" id="{F4BFBF57-ED8B-4A1B-BF18-D6771C7401EC}"/>
              </a:ext>
            </a:extLst>
          </p:cNvPr>
          <p:cNvSpPr/>
          <p:nvPr/>
        </p:nvSpPr>
        <p:spPr>
          <a:xfrm>
            <a:off x="5401167" y="143732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20A572-3195-43DE-A5BE-C5B46F11D47C}"/>
              </a:ext>
            </a:extLst>
          </p:cNvPr>
          <p:cNvSpPr/>
          <p:nvPr/>
        </p:nvSpPr>
        <p:spPr>
          <a:xfrm>
            <a:off x="6701461" y="3720253"/>
            <a:ext cx="4954385" cy="286232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bg1"/>
                </a:solidFill>
              </a:rPr>
              <a:t>To confirm removal of seasonal component, we decomposed again to test Seasonal Adjustment. . </a:t>
            </a:r>
          </a:p>
          <a:p>
            <a:pPr marL="285750" indent="-285750">
              <a:buFont typeface="Arial" panose="020B0604020202020204" pitchFamily="34" charset="0"/>
              <a:buChar char="•"/>
            </a:pPr>
            <a:r>
              <a:rPr lang="en-US" b="1" dirty="0">
                <a:solidFill>
                  <a:schemeClr val="bg1"/>
                </a:solidFill>
              </a:rPr>
              <a:t>Although, there is a seasonal line, however we verify removal of seasonality by looking at the scale for the seasonal section. -5.0e-16 through 5.0e-16 indicate a decimal with very small number. This also confirms the seasonality removal. </a:t>
            </a:r>
          </a:p>
        </p:txBody>
      </p:sp>
      <p:sp>
        <p:nvSpPr>
          <p:cNvPr id="12" name="Arrow: Right 11">
            <a:extLst>
              <a:ext uri="{FF2B5EF4-FFF2-40B4-BE49-F238E27FC236}">
                <a16:creationId xmlns:a16="http://schemas.microsoft.com/office/drawing/2014/main" id="{DFD0E538-DBAC-4E33-89BD-06D07F2D6A3E}"/>
              </a:ext>
            </a:extLst>
          </p:cNvPr>
          <p:cNvSpPr/>
          <p:nvPr/>
        </p:nvSpPr>
        <p:spPr>
          <a:xfrm rot="10800000">
            <a:off x="5976441" y="4765199"/>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A2944E-4BFB-44E5-84DA-574A78788F57}"/>
              </a:ext>
            </a:extLst>
          </p:cNvPr>
          <p:cNvSpPr txBox="1"/>
          <p:nvPr/>
        </p:nvSpPr>
        <p:spPr>
          <a:xfrm>
            <a:off x="7450235" y="3113524"/>
            <a:ext cx="4176036" cy="307777"/>
          </a:xfrm>
          <a:prstGeom prst="rect">
            <a:avLst/>
          </a:prstGeom>
          <a:noFill/>
        </p:spPr>
        <p:txBody>
          <a:bodyPr wrap="square" rtlCol="0">
            <a:spAutoFit/>
          </a:bodyPr>
          <a:lstStyle/>
          <a:p>
            <a:r>
              <a:rPr lang="en-US" sz="1400" dirty="0">
                <a:solidFill>
                  <a:schemeClr val="bg1"/>
                </a:solidFill>
              </a:rPr>
              <a:t>Plot Showing Removal of Seasonal Component</a:t>
            </a:r>
          </a:p>
        </p:txBody>
      </p:sp>
      <p:sp>
        <p:nvSpPr>
          <p:cNvPr id="14" name="TextBox 13">
            <a:extLst>
              <a:ext uri="{FF2B5EF4-FFF2-40B4-BE49-F238E27FC236}">
                <a16:creationId xmlns:a16="http://schemas.microsoft.com/office/drawing/2014/main" id="{51AEEE48-D1CD-4767-AE03-5D748E66E9E1}"/>
              </a:ext>
            </a:extLst>
          </p:cNvPr>
          <p:cNvSpPr txBox="1"/>
          <p:nvPr/>
        </p:nvSpPr>
        <p:spPr>
          <a:xfrm>
            <a:off x="1278035" y="6343693"/>
            <a:ext cx="3969228" cy="338554"/>
          </a:xfrm>
          <a:prstGeom prst="rect">
            <a:avLst/>
          </a:prstGeom>
          <a:noFill/>
        </p:spPr>
        <p:txBody>
          <a:bodyPr wrap="none" rtlCol="0">
            <a:spAutoFit/>
          </a:bodyPr>
          <a:lstStyle/>
          <a:p>
            <a:r>
              <a:rPr lang="en-US" sz="1600" dirty="0">
                <a:solidFill>
                  <a:schemeClr val="bg1"/>
                </a:solidFill>
              </a:rPr>
              <a:t>Plot Confirmation of Seasonal Adjustment</a:t>
            </a:r>
          </a:p>
        </p:txBody>
      </p:sp>
    </p:spTree>
    <p:extLst>
      <p:ext uri="{BB962C8B-B14F-4D97-AF65-F5344CB8AC3E}">
        <p14:creationId xmlns:p14="http://schemas.microsoft.com/office/powerpoint/2010/main" val="197260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258458" y="121185"/>
            <a:ext cx="8295702" cy="727113"/>
          </a:xfrm>
        </p:spPr>
        <p:txBody>
          <a:bodyPr>
            <a:normAutofit/>
          </a:bodyPr>
          <a:lstStyle/>
          <a:p>
            <a:r>
              <a:rPr lang="en-US" sz="2400" b="1" dirty="0">
                <a:solidFill>
                  <a:schemeClr val="accent6">
                    <a:lumMod val="75000"/>
                  </a:schemeClr>
                </a:solidFill>
              </a:rPr>
              <a:t>5.3.1 Holt Winters Exponential Smoothing &amp; Plot - Sub-meter 2</a:t>
            </a:r>
            <a:endParaRPr lang="en-US"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B2AEB3AC-BC5A-4BFD-9EE8-9BAB450FA046}"/>
              </a:ext>
            </a:extLst>
          </p:cNvPr>
          <p:cNvPicPr>
            <a:picLocks noChangeAspect="1"/>
          </p:cNvPicPr>
          <p:nvPr/>
        </p:nvPicPr>
        <p:blipFill>
          <a:blip r:embed="rId2"/>
          <a:stretch>
            <a:fillRect/>
          </a:stretch>
        </p:blipFill>
        <p:spPr>
          <a:xfrm>
            <a:off x="5523569" y="1240684"/>
            <a:ext cx="6088209" cy="4115374"/>
          </a:xfrm>
          <a:prstGeom prst="rect">
            <a:avLst/>
          </a:prstGeom>
        </p:spPr>
      </p:pic>
      <p:sp>
        <p:nvSpPr>
          <p:cNvPr id="5" name="Rectangle 4">
            <a:extLst>
              <a:ext uri="{FF2B5EF4-FFF2-40B4-BE49-F238E27FC236}">
                <a16:creationId xmlns:a16="http://schemas.microsoft.com/office/drawing/2014/main" id="{A463AD85-48B2-4DF2-85A2-F262E539A712}"/>
              </a:ext>
            </a:extLst>
          </p:cNvPr>
          <p:cNvSpPr/>
          <p:nvPr/>
        </p:nvSpPr>
        <p:spPr>
          <a:xfrm>
            <a:off x="88519" y="1582340"/>
            <a:ext cx="5323114" cy="3785652"/>
          </a:xfrm>
          <a:prstGeom prst="rect">
            <a:avLst/>
          </a:prstGeom>
        </p:spPr>
        <p:txBody>
          <a:bodyPr wrap="square">
            <a:spAutoFit/>
          </a:bodyPr>
          <a:lstStyle/>
          <a:p>
            <a:pPr marL="285750" indent="-285750">
              <a:buFont typeface="Arial" panose="020B0604020202020204" pitchFamily="34" charset="0"/>
              <a:buChar char="•"/>
            </a:pPr>
            <a:r>
              <a:rPr lang="en-US" sz="2400" b="1" dirty="0">
                <a:solidFill>
                  <a:schemeClr val="bg1"/>
                </a:solidFill>
              </a:rPr>
              <a:t>In this plot the exponentially smooth fitted line is plotted in red along with the original data points. </a:t>
            </a:r>
          </a:p>
          <a:p>
            <a:pPr marL="285750" indent="-285750">
              <a:buFont typeface="Arial" panose="020B0604020202020204" pitchFamily="34" charset="0"/>
              <a:buChar char="•"/>
            </a:pPr>
            <a:r>
              <a:rPr lang="en-US" sz="2400" b="1" dirty="0">
                <a:solidFill>
                  <a:schemeClr val="bg1"/>
                </a:solidFill>
              </a:rPr>
              <a:t>This plot shows the original time series in black, and the forecasts as a red line. </a:t>
            </a:r>
          </a:p>
          <a:p>
            <a:pPr marL="285750" indent="-285750">
              <a:buFont typeface="Arial" panose="020B0604020202020204" pitchFamily="34" charset="0"/>
              <a:buChar char="•"/>
            </a:pPr>
            <a:r>
              <a:rPr lang="en-US" sz="2400" b="1" dirty="0">
                <a:solidFill>
                  <a:schemeClr val="bg1"/>
                </a:solidFill>
              </a:rPr>
              <a:t>The time series of forecasts is smoother than time series and shows a straight horizontal line.</a:t>
            </a:r>
            <a:endParaRPr lang="en-US" b="1" dirty="0">
              <a:solidFill>
                <a:schemeClr val="bg1"/>
              </a:solidFill>
            </a:endParaRPr>
          </a:p>
        </p:txBody>
      </p:sp>
      <p:cxnSp>
        <p:nvCxnSpPr>
          <p:cNvPr id="6" name="Straight Arrow Connector 5">
            <a:extLst>
              <a:ext uri="{FF2B5EF4-FFF2-40B4-BE49-F238E27FC236}">
                <a16:creationId xmlns:a16="http://schemas.microsoft.com/office/drawing/2014/main" id="{9DA793B1-F573-4141-9F53-830676D27F26}"/>
              </a:ext>
            </a:extLst>
          </p:cNvPr>
          <p:cNvCxnSpPr>
            <a:cxnSpLocks/>
          </p:cNvCxnSpPr>
          <p:nvPr/>
        </p:nvCxnSpPr>
        <p:spPr>
          <a:xfrm flipV="1">
            <a:off x="6799829" y="4246839"/>
            <a:ext cx="0" cy="13704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414679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344058" y="121185"/>
            <a:ext cx="5881296" cy="727113"/>
          </a:xfrm>
        </p:spPr>
        <p:txBody>
          <a:bodyPr>
            <a:normAutofit/>
          </a:bodyPr>
          <a:lstStyle/>
          <a:p>
            <a:r>
              <a:rPr lang="en-US" sz="2400" b="1" dirty="0">
                <a:solidFill>
                  <a:schemeClr val="accent6">
                    <a:lumMod val="75000"/>
                  </a:schemeClr>
                </a:solidFill>
              </a:rPr>
              <a:t>5.3.2 </a:t>
            </a:r>
            <a:r>
              <a:rPr lang="en-US" sz="2400" b="1" dirty="0" err="1">
                <a:solidFill>
                  <a:schemeClr val="accent6">
                    <a:lumMod val="75000"/>
                  </a:schemeClr>
                </a:solidFill>
              </a:rPr>
              <a:t>HoltWinters</a:t>
            </a:r>
            <a:r>
              <a:rPr lang="en-US" sz="2400" b="1" dirty="0">
                <a:solidFill>
                  <a:schemeClr val="accent6">
                    <a:lumMod val="75000"/>
                  </a:schemeClr>
                </a:solidFill>
              </a:rPr>
              <a:t> Forecast</a:t>
            </a:r>
            <a:endParaRPr lang="en-US" dirty="0">
              <a:solidFill>
                <a:schemeClr val="accent6">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4E8F970-4955-4BD9-8892-38E6997CE8BF}"/>
              </a:ext>
            </a:extLst>
          </p:cNvPr>
          <p:cNvPicPr>
            <a:picLocks noChangeAspect="1"/>
          </p:cNvPicPr>
          <p:nvPr/>
        </p:nvPicPr>
        <p:blipFill>
          <a:blip r:embed="rId2"/>
          <a:stretch>
            <a:fillRect/>
          </a:stretch>
        </p:blipFill>
        <p:spPr>
          <a:xfrm>
            <a:off x="6768153" y="3661513"/>
            <a:ext cx="5272924" cy="30216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CB95972-5B86-4FFA-9A10-D09FA1DB9738}"/>
              </a:ext>
            </a:extLst>
          </p:cNvPr>
          <p:cNvPicPr>
            <a:picLocks noChangeAspect="1"/>
          </p:cNvPicPr>
          <p:nvPr/>
        </p:nvPicPr>
        <p:blipFill>
          <a:blip r:embed="rId3"/>
          <a:stretch>
            <a:fillRect/>
          </a:stretch>
        </p:blipFill>
        <p:spPr>
          <a:xfrm>
            <a:off x="6768153" y="174853"/>
            <a:ext cx="5272924" cy="3021632"/>
          </a:xfrm>
          <a:prstGeom prst="rect">
            <a:avLst/>
          </a:prstGeom>
        </p:spPr>
      </p:pic>
      <p:sp>
        <p:nvSpPr>
          <p:cNvPr id="9" name="Rectangle 8">
            <a:extLst>
              <a:ext uri="{FF2B5EF4-FFF2-40B4-BE49-F238E27FC236}">
                <a16:creationId xmlns:a16="http://schemas.microsoft.com/office/drawing/2014/main" id="{9CCF6E94-D684-453B-BB0B-0CCF457EC6D1}"/>
              </a:ext>
            </a:extLst>
          </p:cNvPr>
          <p:cNvSpPr/>
          <p:nvPr/>
        </p:nvSpPr>
        <p:spPr>
          <a:xfrm>
            <a:off x="429657" y="4156668"/>
            <a:ext cx="6270830" cy="2031325"/>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Fine tune by changing the confidence levels and then plot only the forecasted area. </a:t>
            </a:r>
          </a:p>
          <a:p>
            <a:pPr marL="285750" indent="-285750">
              <a:buFont typeface="Wingdings" panose="05000000000000000000" pitchFamily="2" charset="2"/>
              <a:buChar char="Ø"/>
            </a:pPr>
            <a:r>
              <a:rPr lang="en-US" b="1" dirty="0">
                <a:solidFill>
                  <a:schemeClr val="bg1"/>
                </a:solidFill>
              </a:rPr>
              <a:t>The plot to the right shows only the energy consumption forecast for Sub-meter 2 area after removing seasonality and historical trend.</a:t>
            </a:r>
          </a:p>
          <a:p>
            <a:pPr marL="285750" indent="-285750">
              <a:buFont typeface="Wingdings" panose="05000000000000000000" pitchFamily="2" charset="2"/>
              <a:buChar char="Ø"/>
            </a:pPr>
            <a:r>
              <a:rPr lang="en-US" b="1" dirty="0">
                <a:solidFill>
                  <a:schemeClr val="bg1"/>
                </a:solidFill>
              </a:rPr>
              <a:t>The plot to the right shows a very consistent forecast for Sub-meter 2</a:t>
            </a:r>
          </a:p>
        </p:txBody>
      </p:sp>
      <p:sp>
        <p:nvSpPr>
          <p:cNvPr id="10" name="Rectangle 9">
            <a:extLst>
              <a:ext uri="{FF2B5EF4-FFF2-40B4-BE49-F238E27FC236}">
                <a16:creationId xmlns:a16="http://schemas.microsoft.com/office/drawing/2014/main" id="{E0B1E5B6-0AF8-47FA-867D-5BF2A53A507B}"/>
              </a:ext>
            </a:extLst>
          </p:cNvPr>
          <p:cNvSpPr/>
          <p:nvPr/>
        </p:nvSpPr>
        <p:spPr>
          <a:xfrm>
            <a:off x="849086" y="1085504"/>
            <a:ext cx="5431972" cy="1200329"/>
          </a:xfrm>
          <a:prstGeom prst="rect">
            <a:avLst/>
          </a:prstGeom>
        </p:spPr>
        <p:txBody>
          <a:bodyPr wrap="square">
            <a:spAutoFit/>
          </a:bodyPr>
          <a:lstStyle/>
          <a:p>
            <a:r>
              <a:rPr lang="en-US" b="1" dirty="0">
                <a:solidFill>
                  <a:schemeClr val="bg1"/>
                </a:solidFill>
              </a:rPr>
              <a:t>Run another Forecast after creating a time series object that contains exponentially smoothed data with no seasonality as shown on the grey area of the plot.</a:t>
            </a:r>
          </a:p>
        </p:txBody>
      </p:sp>
      <p:cxnSp>
        <p:nvCxnSpPr>
          <p:cNvPr id="11" name="Straight Arrow Connector 10">
            <a:extLst>
              <a:ext uri="{FF2B5EF4-FFF2-40B4-BE49-F238E27FC236}">
                <a16:creationId xmlns:a16="http://schemas.microsoft.com/office/drawing/2014/main" id="{A8CBDDC6-85A7-470D-8A1D-49C6382D8C5F}"/>
              </a:ext>
            </a:extLst>
          </p:cNvPr>
          <p:cNvCxnSpPr>
            <a:cxnSpLocks/>
          </p:cNvCxnSpPr>
          <p:nvPr/>
        </p:nvCxnSpPr>
        <p:spPr>
          <a:xfrm>
            <a:off x="11583876" y="484741"/>
            <a:ext cx="0" cy="10338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86560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344057" y="131283"/>
            <a:ext cx="7952343" cy="727113"/>
          </a:xfrm>
        </p:spPr>
        <p:txBody>
          <a:bodyPr>
            <a:normAutofit/>
          </a:bodyPr>
          <a:lstStyle/>
          <a:p>
            <a:r>
              <a:rPr lang="en-US" sz="2400" b="1" dirty="0">
                <a:solidFill>
                  <a:schemeClr val="accent6">
                    <a:lumMod val="75000"/>
                  </a:schemeClr>
                </a:solidFill>
              </a:rPr>
              <a:t>6. ANY USEFUL CORRELATIONS OR PREDICTIONS FROM DATA</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CA2BBC46-9C97-4F89-853F-095FEFD61E0F}"/>
              </a:ext>
            </a:extLst>
          </p:cNvPr>
          <p:cNvSpPr/>
          <p:nvPr/>
        </p:nvSpPr>
        <p:spPr>
          <a:xfrm>
            <a:off x="1012370" y="1705451"/>
            <a:ext cx="9274630" cy="3447098"/>
          </a:xfrm>
          <a:prstGeom prst="rect">
            <a:avLst/>
          </a:prstGeom>
        </p:spPr>
        <p:txBody>
          <a:bodyPr wrap="square">
            <a:spAutoFit/>
          </a:bodyPr>
          <a:lstStyle/>
          <a:p>
            <a:pPr marL="285750" indent="-285750">
              <a:buFont typeface="Wingdings" panose="05000000000000000000" pitchFamily="2" charset="2"/>
              <a:buChar char="Ø"/>
            </a:pPr>
            <a:r>
              <a:rPr lang="en-US" sz="2000" b="1" dirty="0" err="1">
                <a:solidFill>
                  <a:schemeClr val="bg1"/>
                </a:solidFill>
              </a:rPr>
              <a:t>HoltWinters</a:t>
            </a:r>
            <a:r>
              <a:rPr lang="en-US" sz="2000" b="1" dirty="0">
                <a:solidFill>
                  <a:schemeClr val="bg1"/>
                </a:solidFill>
              </a:rPr>
              <a:t> forecast for Sub-meters 1 and 2 seem to be correlated.</a:t>
            </a:r>
          </a:p>
          <a:p>
            <a:pPr marL="285750" indent="-285750">
              <a:buFont typeface="Wingdings" panose="05000000000000000000" pitchFamily="2" charset="2"/>
              <a:buChar char="Ø"/>
            </a:pPr>
            <a:r>
              <a:rPr lang="en-US" sz="2000" b="1" dirty="0">
                <a:solidFill>
                  <a:schemeClr val="bg1"/>
                </a:solidFill>
              </a:rPr>
              <a:t> The forecast for Sub-meter 3 area energy consumption looks different from other areas. Again, this could be due to high energy consumption in Sub-meter 3 area and low performance matric obtained from the linear regression model.</a:t>
            </a:r>
          </a:p>
          <a:p>
            <a:pPr marL="285750" indent="-285750">
              <a:buFont typeface="Wingdings" panose="05000000000000000000" pitchFamily="2" charset="2"/>
              <a:buChar char="Ø"/>
            </a:pPr>
            <a:r>
              <a:rPr lang="en-US" sz="2000" b="1" dirty="0">
                <a:solidFill>
                  <a:schemeClr val="bg1"/>
                </a:solidFill>
              </a:rPr>
              <a:t>The relationship between these forecast is not certain. </a:t>
            </a:r>
          </a:p>
          <a:p>
            <a:pPr marL="285750" indent="-285750">
              <a:buFont typeface="Wingdings" panose="05000000000000000000" pitchFamily="2" charset="2"/>
              <a:buChar char="Ø"/>
            </a:pPr>
            <a:r>
              <a:rPr lang="en-US" sz="2000" b="1" dirty="0">
                <a:solidFill>
                  <a:schemeClr val="bg1"/>
                </a:solidFill>
              </a:rPr>
              <a:t>More analysis will be required to separate water heater energy consumption from AC. Having higher energy consumption in the winter months in Sub-meter 3 area seems unreal. </a:t>
            </a:r>
          </a:p>
          <a:p>
            <a:pPr marL="285750" indent="-285750">
              <a:buFont typeface="Wingdings" panose="05000000000000000000" pitchFamily="2" charset="2"/>
              <a:buChar char="Ø"/>
            </a:pPr>
            <a:r>
              <a:rPr lang="en-US" sz="2000" b="1" dirty="0">
                <a:solidFill>
                  <a:schemeClr val="bg1"/>
                </a:solidFill>
              </a:rPr>
              <a:t>Could there be a central Heat/AC system in the house?</a:t>
            </a:r>
          </a:p>
          <a:p>
            <a:endParaRPr lang="en-US" b="1" dirty="0"/>
          </a:p>
        </p:txBody>
      </p:sp>
    </p:spTree>
    <p:extLst>
      <p:ext uri="{BB962C8B-B14F-4D97-AF65-F5344CB8AC3E}">
        <p14:creationId xmlns:p14="http://schemas.microsoft.com/office/powerpoint/2010/main" val="1853364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174258" y="121185"/>
            <a:ext cx="3489200" cy="727113"/>
          </a:xfrm>
        </p:spPr>
        <p:txBody>
          <a:bodyPr>
            <a:normAutofit/>
          </a:bodyPr>
          <a:lstStyle/>
          <a:p>
            <a:r>
              <a:rPr lang="en-US" sz="2400" b="1" dirty="0">
                <a:solidFill>
                  <a:schemeClr val="accent6">
                    <a:lumMod val="75000"/>
                  </a:schemeClr>
                </a:solidFill>
              </a:rPr>
              <a:t>7. SUMMARY STATEMENT</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5E4F007B-7693-42F0-B611-B7426A04D85F}"/>
              </a:ext>
            </a:extLst>
          </p:cNvPr>
          <p:cNvSpPr/>
          <p:nvPr/>
        </p:nvSpPr>
        <p:spPr>
          <a:xfrm>
            <a:off x="347330" y="763237"/>
            <a:ext cx="11190514" cy="5386090"/>
          </a:xfrm>
          <a:prstGeom prst="rect">
            <a:avLst/>
          </a:prstGeom>
        </p:spPr>
        <p:txBody>
          <a:bodyPr wrap="square">
            <a:spAutoFit/>
          </a:bodyPr>
          <a:lstStyle/>
          <a:p>
            <a:r>
              <a:rPr lang="en-US" b="1" dirty="0">
                <a:solidFill>
                  <a:schemeClr val="bg1"/>
                </a:solidFill>
              </a:rPr>
              <a:t>The main goals of this project was to determine what kind of analytics and visualizations that would empower Smart Home owners with greater understanding and control of their power usage. Considering the objective of our potential client, which is to offer highly efficient Smart Homes that provide their customers with power usage analytics. </a:t>
            </a:r>
          </a:p>
          <a:p>
            <a:endParaRPr lang="en-US" b="1" dirty="0">
              <a:solidFill>
                <a:schemeClr val="bg1"/>
              </a:solidFill>
            </a:endParaRPr>
          </a:p>
          <a:p>
            <a:r>
              <a:rPr lang="en-US" b="1" dirty="0">
                <a:solidFill>
                  <a:schemeClr val="bg1"/>
                </a:solidFill>
              </a:rPr>
              <a:t>As a data analyst working with a potential real estate developer client, this project was approached hoping that the analytics on these sub-meters will provide insights that would encourage homeowners to install sub-meters in their homes. As a result would help our client grow their business. This summary is based on the results of these objectives mind.</a:t>
            </a:r>
          </a:p>
          <a:p>
            <a:endParaRPr lang="en-US" b="1" dirty="0">
              <a:solidFill>
                <a:schemeClr val="bg1"/>
              </a:solidFill>
            </a:endParaRPr>
          </a:p>
          <a:p>
            <a:r>
              <a:rPr lang="en-US" sz="2000" b="1" dirty="0">
                <a:solidFill>
                  <a:schemeClr val="bg1"/>
                </a:solidFill>
              </a:rPr>
              <a:t>Sub-metered Energy Consumption Data</a:t>
            </a:r>
            <a:r>
              <a:rPr lang="en-US" sz="2000" b="1" i="1" dirty="0">
                <a:solidFill>
                  <a:schemeClr val="bg1"/>
                </a:solidFill>
              </a:rPr>
              <a:t>.</a:t>
            </a:r>
          </a:p>
          <a:p>
            <a:pPr marL="285750" indent="-285750">
              <a:buFont typeface="Wingdings" panose="05000000000000000000" pitchFamily="2" charset="2"/>
              <a:buChar char="Ø"/>
            </a:pPr>
            <a:r>
              <a:rPr lang="en-US" b="1" dirty="0">
                <a:solidFill>
                  <a:schemeClr val="bg1"/>
                </a:solidFill>
              </a:rPr>
              <a:t>Valuable insights were uncovered when sub-setting the data into months, weeks, days, weekdays, hours and minutes of the day. With adjusted granularity, we were able to uncover trends in behavior or appliances’ performance</a:t>
            </a:r>
            <a:r>
              <a:rPr lang="en-US" b="1" i="1" dirty="0">
                <a:solidFill>
                  <a:schemeClr val="bg1"/>
                </a:solidFill>
              </a:rPr>
              <a:t>.</a:t>
            </a:r>
            <a:r>
              <a:rPr lang="en-US" b="1" dirty="0">
                <a:solidFill>
                  <a:schemeClr val="bg1"/>
                </a:solidFill>
              </a:rPr>
              <a:t> For instance, visualization of energy consumption on 10 minutes intervals of a day of the week during winter months, we were able to determine that the Sub-meter 3 (water-heater and AC) area used most of the energy in the early morning hours. A surprising behavior considering the expectation that  there should be little or no activities in the house during this period. </a:t>
            </a:r>
          </a:p>
          <a:p>
            <a:endParaRPr lang="en-US" dirty="0"/>
          </a:p>
        </p:txBody>
      </p:sp>
    </p:spTree>
    <p:extLst>
      <p:ext uri="{BB962C8B-B14F-4D97-AF65-F5344CB8AC3E}">
        <p14:creationId xmlns:p14="http://schemas.microsoft.com/office/powerpoint/2010/main" val="1945032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071171" y="-55422"/>
            <a:ext cx="3489200" cy="727113"/>
          </a:xfrm>
        </p:spPr>
        <p:txBody>
          <a:bodyPr>
            <a:normAutofit/>
          </a:bodyPr>
          <a:lstStyle/>
          <a:p>
            <a:r>
              <a:rPr lang="en-US" sz="2400" b="1" dirty="0">
                <a:solidFill>
                  <a:schemeClr val="accent6">
                    <a:lumMod val="75000"/>
                  </a:schemeClr>
                </a:solidFill>
              </a:rPr>
              <a:t>7. SUMMARY STATEMENT</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5E4F007B-7693-42F0-B611-B7426A04D85F}"/>
              </a:ext>
            </a:extLst>
          </p:cNvPr>
          <p:cNvSpPr/>
          <p:nvPr/>
        </p:nvSpPr>
        <p:spPr>
          <a:xfrm>
            <a:off x="347330" y="671691"/>
            <a:ext cx="11190514" cy="6217087"/>
          </a:xfrm>
          <a:prstGeom prst="rect">
            <a:avLst/>
          </a:prstGeom>
        </p:spPr>
        <p:txBody>
          <a:bodyPr wrap="square">
            <a:spAutoFit/>
          </a:bodyPr>
          <a:lstStyle/>
          <a:p>
            <a:r>
              <a:rPr lang="en-US" b="1" dirty="0">
                <a:solidFill>
                  <a:schemeClr val="bg1"/>
                </a:solidFill>
              </a:rPr>
              <a:t>Concentrating of our analysis on Sub-meter 3 which accounted for most of the high energy usage. The yearly, quarterly, and monthly comparison plots of energy usage showed period of noticeable troughs and peaks in this area. However, the interesting insight on the trends of energy usage and appliance performance in submeter 3 area during winter is counterintuitive as the AC system would not be used in the winter. This led us to believe that, the water heater might have been faulty and working overtime to maintain the temperature set point if it’s in a poorly insulated space. This insight could be highlighted to a homeowner as an opportunity for cost savings by simply insulating the water heater.</a:t>
            </a:r>
          </a:p>
          <a:p>
            <a:endParaRPr lang="en-US" b="1" dirty="0">
              <a:solidFill>
                <a:schemeClr val="bg1"/>
              </a:solidFill>
            </a:endParaRPr>
          </a:p>
          <a:p>
            <a:r>
              <a:rPr lang="en-US" sz="2000" b="1" dirty="0">
                <a:solidFill>
                  <a:schemeClr val="bg1"/>
                </a:solidFill>
              </a:rPr>
              <a:t>Identification of Energy Usage Trends and Forecast</a:t>
            </a:r>
          </a:p>
          <a:p>
            <a:r>
              <a:rPr lang="en-US" b="1" dirty="0">
                <a:solidFill>
                  <a:schemeClr val="bg1"/>
                </a:solidFill>
              </a:rPr>
              <a:t>The decomposition visualizations provided valuable insights on energy usage trends in different monitored areas of the house. The visualizations after separation of the original time series (observed), the estimated trend component (trend), the estimated seasonal component (seasonal), and the estimated irregular component (random) is very informative and could be used to modify energy usage behaviors. </a:t>
            </a:r>
          </a:p>
          <a:p>
            <a:pPr marL="285750" indent="-285750">
              <a:buFont typeface="Arial" panose="020B0604020202020204" pitchFamily="34" charset="0"/>
              <a:buChar char="•"/>
            </a:pPr>
            <a:r>
              <a:rPr lang="en-US" b="1" dirty="0">
                <a:solidFill>
                  <a:schemeClr val="bg1"/>
                </a:solidFill>
              </a:rPr>
              <a:t>We can see how the estimated trend component showed a huge decrease in energy usage in Sub-meter 3 area from high peaks in 2007 to troughs in mid 2008. Followed by gradual but zig zag increase around 3rd quarter of 2008 to about mid of 2009. </a:t>
            </a:r>
          </a:p>
          <a:p>
            <a:pPr marL="285750" indent="-285750">
              <a:buFont typeface="Arial" panose="020B0604020202020204" pitchFamily="34" charset="0"/>
              <a:buChar char="•"/>
            </a:pPr>
            <a:r>
              <a:rPr lang="en-US" b="1" dirty="0">
                <a:solidFill>
                  <a:schemeClr val="bg1"/>
                </a:solidFill>
              </a:rPr>
              <a:t>This information will be important to a homeowner trying to understand their power consumption trend. </a:t>
            </a:r>
          </a:p>
          <a:p>
            <a:endParaRPr lang="en-US" dirty="0"/>
          </a:p>
          <a:p>
            <a:endParaRPr lang="en-US" dirty="0"/>
          </a:p>
        </p:txBody>
      </p:sp>
    </p:spTree>
    <p:extLst>
      <p:ext uri="{BB962C8B-B14F-4D97-AF65-F5344CB8AC3E}">
        <p14:creationId xmlns:p14="http://schemas.microsoft.com/office/powerpoint/2010/main" val="1167217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754217" y="121185"/>
            <a:ext cx="3489200" cy="727113"/>
          </a:xfrm>
        </p:spPr>
        <p:txBody>
          <a:bodyPr>
            <a:normAutofit/>
          </a:bodyPr>
          <a:lstStyle/>
          <a:p>
            <a:r>
              <a:rPr lang="en-US" sz="2400" b="1" dirty="0">
                <a:solidFill>
                  <a:schemeClr val="accent6">
                    <a:lumMod val="75000"/>
                  </a:schemeClr>
                </a:solidFill>
              </a:rPr>
              <a:t>7. SUMMARY STATEMENT</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5E4F007B-7693-42F0-B611-B7426A04D85F}"/>
              </a:ext>
            </a:extLst>
          </p:cNvPr>
          <p:cNvSpPr/>
          <p:nvPr/>
        </p:nvSpPr>
        <p:spPr>
          <a:xfrm>
            <a:off x="347330" y="763237"/>
            <a:ext cx="11190514" cy="3693319"/>
          </a:xfrm>
          <a:prstGeom prst="rect">
            <a:avLst/>
          </a:prstGeom>
        </p:spPr>
        <p:txBody>
          <a:bodyPr wrap="square">
            <a:spAutoFit/>
          </a:bodyPr>
          <a:lstStyle/>
          <a:p>
            <a:r>
              <a:rPr lang="en-US" b="1" dirty="0">
                <a:solidFill>
                  <a:schemeClr val="bg1"/>
                </a:solidFill>
              </a:rPr>
              <a:t>Visualization and Identification of Potential Energy Savings. </a:t>
            </a:r>
          </a:p>
          <a:p>
            <a:r>
              <a:rPr lang="en-US" b="1" dirty="0">
                <a:solidFill>
                  <a:schemeClr val="bg1"/>
                </a:solidFill>
              </a:rPr>
              <a:t> Deeper analysis and visualization of energy consumption by minutes and hours of the day showed noticeable periods of peak and low usage. This insight provides an opportunity for possible energy cost savings if the local electric company decides to offer peak and off-peak rates.</a:t>
            </a:r>
          </a:p>
          <a:p>
            <a:endParaRPr lang="en-US" b="1" i="1" dirty="0"/>
          </a:p>
          <a:p>
            <a:r>
              <a:rPr lang="en-US" b="1" dirty="0">
                <a:solidFill>
                  <a:schemeClr val="bg1"/>
                </a:solidFill>
              </a:rPr>
              <a:t>Prediction and Forecast of Patterns of Energy Usage</a:t>
            </a:r>
          </a:p>
          <a:p>
            <a:r>
              <a:rPr lang="en-US" b="1" dirty="0">
                <a:solidFill>
                  <a:schemeClr val="bg1"/>
                </a:solidFill>
              </a:rPr>
              <a:t>Still focusing on Sub-meter 3, We use Linear Regression model for prediction and forecasting of future consumption trends. Linear regression models were fit to weekly time series data for all three sub-meters and future energy consumption were predicted.</a:t>
            </a:r>
          </a:p>
          <a:p>
            <a:r>
              <a:rPr lang="en-US" b="1" dirty="0">
                <a:solidFill>
                  <a:schemeClr val="bg1"/>
                </a:solidFill>
              </a:rPr>
              <a:t>Created three different time series linear models for three different time periods using the </a:t>
            </a:r>
            <a:r>
              <a:rPr lang="en-US" b="1" dirty="0" err="1">
                <a:solidFill>
                  <a:schemeClr val="bg1"/>
                </a:solidFill>
              </a:rPr>
              <a:t>tslm</a:t>
            </a:r>
            <a:r>
              <a:rPr lang="en-US" b="1" dirty="0">
                <a:solidFill>
                  <a:schemeClr val="bg1"/>
                </a:solidFill>
              </a:rPr>
              <a:t> and forecast functions. The trend of each time series model was forecasted.</a:t>
            </a:r>
          </a:p>
          <a:p>
            <a:r>
              <a:rPr lang="en-US" b="1" dirty="0">
                <a:solidFill>
                  <a:schemeClr val="bg1"/>
                </a:solidFill>
              </a:rPr>
              <a:t>A quick assessment of the model using glance() function provided easy to read tabular outputs of the model performance metrics.</a:t>
            </a:r>
          </a:p>
        </p:txBody>
      </p:sp>
    </p:spTree>
    <p:extLst>
      <p:ext uri="{BB962C8B-B14F-4D97-AF65-F5344CB8AC3E}">
        <p14:creationId xmlns:p14="http://schemas.microsoft.com/office/powerpoint/2010/main" val="20372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010578" y="228159"/>
            <a:ext cx="8170844" cy="1069848"/>
          </a:xfrm>
        </p:spPr>
        <p:txBody>
          <a:bodyPr>
            <a:normAutofit/>
          </a:bodyPr>
          <a:lstStyle/>
          <a:p>
            <a:r>
              <a:rPr lang="en-US" sz="2800" b="1" dirty="0">
                <a:solidFill>
                  <a:schemeClr val="accent6">
                    <a:lumMod val="75000"/>
                  </a:schemeClr>
                </a:solidFill>
              </a:rPr>
              <a:t>Visualizations with Analysis of Winter Week 2008</a:t>
            </a:r>
            <a:br>
              <a:rPr lang="en-US" dirty="0">
                <a:solidFill>
                  <a:srgbClr val="0D386E"/>
                </a:solidFill>
              </a:rPr>
            </a:br>
            <a:endParaRPr lang="en-US" dirty="0">
              <a:solidFill>
                <a:srgbClr val="0D386E"/>
              </a:solidFill>
            </a:endParaRPr>
          </a:p>
        </p:txBody>
      </p:sp>
      <p:pic>
        <p:nvPicPr>
          <p:cNvPr id="9" name="Picture 8">
            <a:extLst>
              <a:ext uri="{FF2B5EF4-FFF2-40B4-BE49-F238E27FC236}">
                <a16:creationId xmlns:a16="http://schemas.microsoft.com/office/drawing/2014/main" id="{15582CC5-4428-4506-8959-C3417B983D09}"/>
              </a:ext>
            </a:extLst>
          </p:cNvPr>
          <p:cNvPicPr>
            <a:picLocks noChangeAspect="1"/>
          </p:cNvPicPr>
          <p:nvPr/>
        </p:nvPicPr>
        <p:blipFill>
          <a:blip r:embed="rId2"/>
          <a:stretch>
            <a:fillRect/>
          </a:stretch>
        </p:blipFill>
        <p:spPr>
          <a:xfrm>
            <a:off x="6189660" y="1120799"/>
            <a:ext cx="5603647" cy="4080448"/>
          </a:xfrm>
          <a:prstGeom prst="rect">
            <a:avLst/>
          </a:prstGeom>
        </p:spPr>
      </p:pic>
      <p:sp>
        <p:nvSpPr>
          <p:cNvPr id="10" name="Text Placeholder 4">
            <a:extLst>
              <a:ext uri="{FF2B5EF4-FFF2-40B4-BE49-F238E27FC236}">
                <a16:creationId xmlns:a16="http://schemas.microsoft.com/office/drawing/2014/main" id="{D1AEB62D-27FD-4341-B73A-946B73AC8FBE}"/>
              </a:ext>
            </a:extLst>
          </p:cNvPr>
          <p:cNvSpPr txBox="1">
            <a:spLocks/>
          </p:cNvSpPr>
          <p:nvPr/>
        </p:nvSpPr>
        <p:spPr>
          <a:xfrm>
            <a:off x="231354" y="1298187"/>
            <a:ext cx="5603647" cy="4070537"/>
          </a:xfrm>
          <a:prstGeom prst="rect">
            <a:avLst/>
          </a:prstGeom>
        </p:spPr>
        <p:txBody>
          <a:bodyPr>
            <a:normAutofit/>
          </a:bodyPr>
          <a:lstStyle>
            <a:lvl1pPr marL="225425" indent="-225425" algn="l" defTabSz="457200" rtl="0" eaLnBrk="1" latinLnBrk="0" hangingPunct="1">
              <a:spcBef>
                <a:spcPct val="20000"/>
              </a:spcBef>
              <a:buFont typeface="Arial"/>
              <a:buChar char="•"/>
              <a:defRPr sz="2400" kern="1200">
                <a:solidFill>
                  <a:srgbClr val="084A7B"/>
                </a:solidFill>
                <a:latin typeface="Calibri" pitchFamily="34" charset="0"/>
                <a:ea typeface="+mn-ea"/>
                <a:cs typeface="Calibri" pitchFamily="34" charset="0"/>
              </a:defRPr>
            </a:lvl1pPr>
            <a:lvl2pPr marL="742950" indent="-285750" algn="l" defTabSz="457200" rtl="0" eaLnBrk="1" latinLnBrk="0" hangingPunct="1">
              <a:spcBef>
                <a:spcPts val="24"/>
              </a:spcBef>
              <a:buFont typeface="Arial"/>
              <a:buChar char="–"/>
              <a:defRPr sz="2100" kern="1200">
                <a:solidFill>
                  <a:schemeClr val="tx1">
                    <a:lumMod val="65000"/>
                    <a:lumOff val="35000"/>
                  </a:schemeClr>
                </a:solidFill>
                <a:latin typeface="Calibri" pitchFamily="34" charset="0"/>
                <a:ea typeface="+mn-ea"/>
                <a:cs typeface="Calibri"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Calibri" pitchFamily="34" charset="0"/>
                <a:ea typeface="+mn-ea"/>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chemeClr val="bg1"/>
                </a:solidFill>
              </a:rPr>
              <a:t>1.1.1 </a:t>
            </a:r>
          </a:p>
          <a:p>
            <a:r>
              <a:rPr lang="en-US" b="1" dirty="0">
                <a:solidFill>
                  <a:schemeClr val="bg1"/>
                </a:solidFill>
              </a:rPr>
              <a:t>First, taking a sample look at second week of January visualization on all three Sub-meters using scatter lines mode plot.</a:t>
            </a:r>
          </a:p>
          <a:p>
            <a:r>
              <a:rPr lang="en-US" b="1" dirty="0">
                <a:solidFill>
                  <a:schemeClr val="bg1"/>
                </a:solidFill>
              </a:rPr>
              <a:t>We notice energy usage peaks at different times of the day and different days of the week, particularly, in Sub-meters 2 and 3. Curiously, we’d like to dive deeper into a day visualization.</a:t>
            </a:r>
          </a:p>
          <a:p>
            <a:endParaRPr lang="en-US" b="1" dirty="0">
              <a:solidFill>
                <a:schemeClr val="bg1"/>
              </a:solidFill>
            </a:endParaRPr>
          </a:p>
          <a:p>
            <a:endParaRPr lang="en-US" dirty="0"/>
          </a:p>
        </p:txBody>
      </p:sp>
    </p:spTree>
    <p:extLst>
      <p:ext uri="{BB962C8B-B14F-4D97-AF65-F5344CB8AC3E}">
        <p14:creationId xmlns:p14="http://schemas.microsoft.com/office/powerpoint/2010/main" val="3086918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1443209" y="121185"/>
            <a:ext cx="4812194" cy="727113"/>
          </a:xfrm>
        </p:spPr>
        <p:txBody>
          <a:bodyPr>
            <a:normAutofit/>
          </a:bodyPr>
          <a:lstStyle/>
          <a:p>
            <a:r>
              <a:rPr lang="en-US" sz="2400" b="1" dirty="0">
                <a:solidFill>
                  <a:schemeClr val="accent6">
                    <a:lumMod val="75000"/>
                  </a:schemeClr>
                </a:solidFill>
              </a:rPr>
              <a:t>8. HIGH LEVEL RECOMMENDATIONS</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C8CB2CBD-03B8-4DC2-9690-915EBE566077}"/>
              </a:ext>
            </a:extLst>
          </p:cNvPr>
          <p:cNvSpPr/>
          <p:nvPr/>
        </p:nvSpPr>
        <p:spPr>
          <a:xfrm>
            <a:off x="429658" y="1262241"/>
            <a:ext cx="10808956" cy="5816977"/>
          </a:xfrm>
          <a:prstGeom prst="rect">
            <a:avLst/>
          </a:prstGeom>
        </p:spPr>
        <p:txBody>
          <a:bodyPr wrap="square">
            <a:spAutoFit/>
          </a:bodyPr>
          <a:lstStyle/>
          <a:p>
            <a:r>
              <a:rPr lang="en-US" sz="2400" b="1" dirty="0">
                <a:solidFill>
                  <a:schemeClr val="bg1"/>
                </a:solidFill>
              </a:rPr>
              <a:t>High-Level Recommendations based on your visualization and analysis of the power consumption data includes:</a:t>
            </a:r>
          </a:p>
          <a:p>
            <a:endParaRPr lang="en-US" sz="2400" b="1" dirty="0"/>
          </a:p>
          <a:p>
            <a:pPr marL="285750" indent="-285750">
              <a:buFont typeface="Wingdings" panose="05000000000000000000" pitchFamily="2" charset="2"/>
              <a:buChar char="Ø"/>
            </a:pPr>
            <a:r>
              <a:rPr lang="en-US" sz="2400" b="1" dirty="0">
                <a:solidFill>
                  <a:schemeClr val="bg1"/>
                </a:solidFill>
              </a:rPr>
              <a:t>Use the low usage trend to identify a faulty or degrading appliance(s) that exhibits unusual energy consumption in the future. </a:t>
            </a:r>
          </a:p>
          <a:p>
            <a:pPr marL="285750" indent="-285750">
              <a:buFont typeface="Wingdings" panose="05000000000000000000" pitchFamily="2" charset="2"/>
              <a:buChar char="Ø"/>
            </a:pPr>
            <a:r>
              <a:rPr lang="en-US" sz="2400" b="1" dirty="0">
                <a:solidFill>
                  <a:schemeClr val="bg1"/>
                </a:solidFill>
              </a:rPr>
              <a:t>A deviation from predicted energy usage could be a more proactive way to identify potential higher usage behavior of an appliance or confirmation of solved high usage problem.</a:t>
            </a:r>
          </a:p>
          <a:p>
            <a:pPr marL="285750" indent="-285750">
              <a:buFont typeface="Wingdings" panose="05000000000000000000" pitchFamily="2" charset="2"/>
              <a:buChar char="Ø"/>
            </a:pPr>
            <a:r>
              <a:rPr lang="en-US" sz="2400" b="1" dirty="0">
                <a:solidFill>
                  <a:schemeClr val="bg1"/>
                </a:solidFill>
              </a:rPr>
              <a:t>The visualization and analysis of the data provides those time periods the homeowner could benefit from off-peak rates if offered by the local electric provider. Using timing devices on the appliances like washer and dryer and the dishwasher could be beneficial during these off-peak periods.</a:t>
            </a:r>
          </a:p>
          <a:p>
            <a:pPr marL="285750" indent="-285750">
              <a:buFont typeface="Wingdings" panose="05000000000000000000" pitchFamily="2" charset="2"/>
              <a:buChar char="Ø"/>
            </a:pPr>
            <a:r>
              <a:rPr lang="en-US" sz="2400" b="1" dirty="0">
                <a:solidFill>
                  <a:schemeClr val="bg1"/>
                </a:solidFill>
              </a:rPr>
              <a:t>Obviously, there’s need for energy efficient water heater.</a:t>
            </a:r>
          </a:p>
          <a:p>
            <a:endParaRPr lang="en-US" dirty="0"/>
          </a:p>
          <a:p>
            <a:endParaRPr lang="en-US" b="1" dirty="0"/>
          </a:p>
        </p:txBody>
      </p:sp>
    </p:spTree>
    <p:extLst>
      <p:ext uri="{BB962C8B-B14F-4D97-AF65-F5344CB8AC3E}">
        <p14:creationId xmlns:p14="http://schemas.microsoft.com/office/powerpoint/2010/main" val="928408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3404211" y="121185"/>
            <a:ext cx="3504389" cy="727113"/>
          </a:xfrm>
        </p:spPr>
        <p:txBody>
          <a:bodyPr>
            <a:normAutofit/>
          </a:bodyPr>
          <a:lstStyle/>
          <a:p>
            <a:r>
              <a:rPr lang="en-US" sz="2400" b="1" dirty="0">
                <a:solidFill>
                  <a:schemeClr val="accent6">
                    <a:lumMod val="75000"/>
                  </a:schemeClr>
                </a:solidFill>
              </a:rPr>
              <a:t>9. LESSONS LEARNED</a:t>
            </a:r>
            <a:endParaRPr lang="en-US" dirty="0">
              <a:solidFill>
                <a:schemeClr val="accent6">
                  <a:lumMod val="75000"/>
                </a:schemeClr>
              </a:solidFill>
            </a:endParaRPr>
          </a:p>
        </p:txBody>
      </p:sp>
      <p:sp>
        <p:nvSpPr>
          <p:cNvPr id="3" name="Rectangle 2">
            <a:extLst>
              <a:ext uri="{FF2B5EF4-FFF2-40B4-BE49-F238E27FC236}">
                <a16:creationId xmlns:a16="http://schemas.microsoft.com/office/drawing/2014/main" id="{E83F024C-9431-4438-B7D1-E729A9F7D94E}"/>
              </a:ext>
            </a:extLst>
          </p:cNvPr>
          <p:cNvSpPr/>
          <p:nvPr/>
        </p:nvSpPr>
        <p:spPr>
          <a:xfrm>
            <a:off x="325553" y="902865"/>
            <a:ext cx="11146978" cy="5632311"/>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bg1"/>
                </a:solidFill>
              </a:rPr>
              <a:t>There must be a clear simple but well thought out plan of attack.</a:t>
            </a:r>
          </a:p>
          <a:p>
            <a:pPr marL="285750" indent="-285750">
              <a:buFont typeface="Wingdings" panose="05000000000000000000" pitchFamily="2" charset="2"/>
              <a:buChar char="Ø"/>
            </a:pPr>
            <a:r>
              <a:rPr lang="en-US" b="1" dirty="0">
                <a:solidFill>
                  <a:schemeClr val="bg1"/>
                </a:solidFill>
              </a:rPr>
              <a:t>Big data could be good source of information for predictions of future behaviors.</a:t>
            </a:r>
          </a:p>
          <a:p>
            <a:pPr marL="285750" indent="-285750">
              <a:buFont typeface="Wingdings" panose="05000000000000000000" pitchFamily="2" charset="2"/>
              <a:buChar char="Ø"/>
            </a:pPr>
            <a:r>
              <a:rPr lang="en-US" b="1" dirty="0">
                <a:solidFill>
                  <a:schemeClr val="bg1"/>
                </a:solidFill>
              </a:rPr>
              <a:t>Proper and well-structured steps must be taken when working with time series data.</a:t>
            </a:r>
          </a:p>
          <a:p>
            <a:pPr marL="285750" indent="-285750">
              <a:buFont typeface="Wingdings" panose="05000000000000000000" pitchFamily="2" charset="2"/>
              <a:buChar char="Ø"/>
            </a:pPr>
            <a:r>
              <a:rPr lang="en-US" b="1" dirty="0">
                <a:solidFill>
                  <a:schemeClr val="bg1"/>
                </a:solidFill>
              </a:rPr>
              <a:t>Converting the data time zone to US.</a:t>
            </a:r>
          </a:p>
          <a:p>
            <a:pPr marL="285750" indent="-285750">
              <a:buFont typeface="Wingdings" panose="05000000000000000000" pitchFamily="2" charset="2"/>
              <a:buChar char="Ø"/>
            </a:pPr>
            <a:r>
              <a:rPr lang="en-US" b="1" dirty="0">
                <a:solidFill>
                  <a:schemeClr val="bg1"/>
                </a:solidFill>
              </a:rPr>
              <a:t>With such a big data set, focus the analysis on specific goals. Not broad objectives because of notion that there will be a lot to uncover.</a:t>
            </a:r>
          </a:p>
          <a:p>
            <a:pPr marL="285750" indent="-285750">
              <a:buFont typeface="Wingdings" panose="05000000000000000000" pitchFamily="2" charset="2"/>
              <a:buChar char="Ø"/>
            </a:pPr>
            <a:r>
              <a:rPr lang="en-US" b="1" dirty="0">
                <a:solidFill>
                  <a:schemeClr val="bg1"/>
                </a:solidFill>
              </a:rPr>
              <a:t>Keep track of all the data objects, data frames created to avoid mix-ups.</a:t>
            </a:r>
          </a:p>
          <a:p>
            <a:pPr marL="285750" indent="-285750">
              <a:buFont typeface="Wingdings" panose="05000000000000000000" pitchFamily="2" charset="2"/>
              <a:buChar char="Ø"/>
            </a:pPr>
            <a:r>
              <a:rPr lang="en-US" b="1" dirty="0">
                <a:solidFill>
                  <a:schemeClr val="bg1"/>
                </a:solidFill>
              </a:rPr>
              <a:t>Such a project requires strict attention to details in each visualization and analysis.</a:t>
            </a:r>
          </a:p>
          <a:p>
            <a:pPr marL="285750" indent="-285750">
              <a:buFont typeface="Wingdings" panose="05000000000000000000" pitchFamily="2" charset="2"/>
              <a:buChar char="Ø"/>
            </a:pPr>
            <a:r>
              <a:rPr lang="en-US" b="1" dirty="0">
                <a:solidFill>
                  <a:schemeClr val="bg1"/>
                </a:solidFill>
              </a:rPr>
              <a:t>It’s highly recommended to understand the business domain and/or client’s business operations for better analysis.</a:t>
            </a:r>
          </a:p>
          <a:p>
            <a:pPr marL="285750" indent="-285750">
              <a:buFont typeface="Wingdings" panose="05000000000000000000" pitchFamily="2" charset="2"/>
              <a:buChar char="Ø"/>
            </a:pPr>
            <a:r>
              <a:rPr lang="en-US" b="1" dirty="0">
                <a:solidFill>
                  <a:schemeClr val="bg1"/>
                </a:solidFill>
              </a:rPr>
              <a:t>If the data is not cleaned, it must first be cleaned for optimal analysis.</a:t>
            </a:r>
          </a:p>
          <a:p>
            <a:pPr marL="285750" indent="-285750">
              <a:buFont typeface="Wingdings" panose="05000000000000000000" pitchFamily="2" charset="2"/>
              <a:buChar char="Ø"/>
            </a:pPr>
            <a:r>
              <a:rPr lang="en-US" b="1" dirty="0">
                <a:solidFill>
                  <a:schemeClr val="bg1"/>
                </a:solidFill>
              </a:rPr>
              <a:t>Data governance needs to be addressed.</a:t>
            </a:r>
          </a:p>
          <a:p>
            <a:pPr marL="285750" indent="-285750">
              <a:buFont typeface="Wingdings" panose="05000000000000000000" pitchFamily="2" charset="2"/>
              <a:buChar char="Ø"/>
            </a:pPr>
            <a:r>
              <a:rPr lang="en-US" b="1" dirty="0">
                <a:solidFill>
                  <a:schemeClr val="bg1"/>
                </a:solidFill>
              </a:rPr>
              <a:t>Analysis could be done on sample of the data set faster and for more in-dept than whole data set.</a:t>
            </a:r>
          </a:p>
          <a:p>
            <a:pPr marL="285750" indent="-285750">
              <a:buFont typeface="Wingdings" panose="05000000000000000000" pitchFamily="2" charset="2"/>
              <a:buChar char="Ø"/>
            </a:pPr>
            <a:r>
              <a:rPr lang="en-US" b="1" dirty="0">
                <a:solidFill>
                  <a:schemeClr val="bg1"/>
                </a:solidFill>
              </a:rPr>
              <a:t>There are multiple approach to this project: both R </a:t>
            </a:r>
            <a:r>
              <a:rPr lang="en-US" b="1" dirty="0" err="1">
                <a:solidFill>
                  <a:schemeClr val="bg1"/>
                </a:solidFill>
              </a:rPr>
              <a:t>dplyr</a:t>
            </a:r>
            <a:r>
              <a:rPr lang="en-US" b="1" dirty="0">
                <a:solidFill>
                  <a:schemeClr val="bg1"/>
                </a:solidFill>
              </a:rPr>
              <a:t> and ggplot2 provides good insight visualizations.</a:t>
            </a:r>
          </a:p>
          <a:p>
            <a:pPr marL="285750" indent="-285750">
              <a:buFont typeface="Wingdings" panose="05000000000000000000" pitchFamily="2" charset="2"/>
              <a:buChar char="Ø"/>
            </a:pPr>
            <a:r>
              <a:rPr lang="en-US" b="1" dirty="0" err="1">
                <a:solidFill>
                  <a:schemeClr val="bg1"/>
                </a:solidFill>
              </a:rPr>
              <a:t>HoltWinters</a:t>
            </a:r>
            <a:r>
              <a:rPr lang="en-US" b="1" dirty="0">
                <a:solidFill>
                  <a:schemeClr val="bg1"/>
                </a:solidFill>
              </a:rPr>
              <a:t> forecast is a valuable tool for time series data realistic forecasting and predictions.</a:t>
            </a:r>
          </a:p>
          <a:p>
            <a:pPr marL="285750" indent="-285750">
              <a:buFont typeface="Wingdings" panose="05000000000000000000" pitchFamily="2" charset="2"/>
              <a:buChar char="Ø"/>
            </a:pPr>
            <a:r>
              <a:rPr lang="en-US" b="1" dirty="0">
                <a:solidFill>
                  <a:schemeClr val="bg1"/>
                </a:solidFill>
              </a:rPr>
              <a:t>For proper prediction of a time series data, one must account for seasonal, trend, and random components as well.</a:t>
            </a:r>
          </a:p>
          <a:p>
            <a:pPr marL="285750" indent="-285750">
              <a:buFont typeface="Wingdings" panose="05000000000000000000" pitchFamily="2" charset="2"/>
              <a:buChar char="Ø"/>
            </a:pPr>
            <a:endParaRPr lang="en-US" b="1" dirty="0"/>
          </a:p>
          <a:p>
            <a:endParaRPr lang="en-US" b="1" dirty="0"/>
          </a:p>
        </p:txBody>
      </p:sp>
    </p:spTree>
    <p:extLst>
      <p:ext uri="{BB962C8B-B14F-4D97-AF65-F5344CB8AC3E}">
        <p14:creationId xmlns:p14="http://schemas.microsoft.com/office/powerpoint/2010/main" val="147988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F2FB0-ED28-426E-89CD-DF4379E22D81}"/>
              </a:ext>
            </a:extLst>
          </p:cNvPr>
          <p:cNvSpPr>
            <a:spLocks noGrp="1"/>
          </p:cNvSpPr>
          <p:nvPr>
            <p:ph type="sldNum" sz="quarter" idx="10"/>
          </p:nvPr>
        </p:nvSpPr>
        <p:spPr/>
        <p:txBody>
          <a:bodyPr/>
          <a:lstStyle/>
          <a:p>
            <a:fld id="{761E65F0-E070-4B88-A195-1866295131DA}" type="slidenum">
              <a:rPr lang="en-US" smtClean="0"/>
              <a:pPr/>
              <a:t>5</a:t>
            </a:fld>
            <a:endParaRPr lang="en-US"/>
          </a:p>
        </p:txBody>
      </p:sp>
      <p:sp>
        <p:nvSpPr>
          <p:cNvPr id="4" name="Title 3">
            <a:extLst>
              <a:ext uri="{FF2B5EF4-FFF2-40B4-BE49-F238E27FC236}">
                <a16:creationId xmlns:a16="http://schemas.microsoft.com/office/drawing/2014/main" id="{76D8364B-E91F-4918-A289-3B6683970F2F}"/>
              </a:ext>
            </a:extLst>
          </p:cNvPr>
          <p:cNvSpPr>
            <a:spLocks noGrp="1"/>
          </p:cNvSpPr>
          <p:nvPr>
            <p:ph type="title"/>
          </p:nvPr>
        </p:nvSpPr>
        <p:spPr>
          <a:xfrm>
            <a:off x="2318932" y="-18269"/>
            <a:ext cx="7331843" cy="670046"/>
          </a:xfrm>
        </p:spPr>
        <p:txBody>
          <a:bodyPr>
            <a:normAutofit/>
          </a:bodyPr>
          <a:lstStyle/>
          <a:p>
            <a:r>
              <a:rPr lang="en-US" b="1" dirty="0">
                <a:solidFill>
                  <a:schemeClr val="accent6">
                    <a:lumMod val="75000"/>
                  </a:schemeClr>
                </a:solidFill>
              </a:rPr>
              <a:t>Visualizations with Analysis of Winter Day 2008</a:t>
            </a:r>
            <a:endParaRPr lang="en-US" dirty="0">
              <a:solidFill>
                <a:schemeClr val="accent6">
                  <a:lumMod val="75000"/>
                </a:schemeClr>
              </a:solidFill>
            </a:endParaRPr>
          </a:p>
        </p:txBody>
      </p:sp>
      <p:sp>
        <p:nvSpPr>
          <p:cNvPr id="5" name="Text Placeholder 4">
            <a:extLst>
              <a:ext uri="{FF2B5EF4-FFF2-40B4-BE49-F238E27FC236}">
                <a16:creationId xmlns:a16="http://schemas.microsoft.com/office/drawing/2014/main" id="{B6E27665-5CD5-46A4-A2DE-BBFD879827CF}"/>
              </a:ext>
            </a:extLst>
          </p:cNvPr>
          <p:cNvSpPr>
            <a:spLocks noGrp="1"/>
          </p:cNvSpPr>
          <p:nvPr>
            <p:ph type="body" sz="quarter" idx="12"/>
          </p:nvPr>
        </p:nvSpPr>
        <p:spPr>
          <a:xfrm>
            <a:off x="507042" y="860800"/>
            <a:ext cx="5603647" cy="5369242"/>
          </a:xfrm>
        </p:spPr>
        <p:txBody>
          <a:bodyPr>
            <a:normAutofit/>
          </a:bodyPr>
          <a:lstStyle/>
          <a:p>
            <a:r>
              <a:rPr lang="en-US" b="1" dirty="0">
                <a:solidFill>
                  <a:schemeClr val="bg1"/>
                </a:solidFill>
              </a:rPr>
              <a:t>Now, with granularity adjustment, we could clearly see energy usage peaks at different hours of the day particularly, in Sub-meters 2 and 3. </a:t>
            </a:r>
          </a:p>
          <a:p>
            <a:endParaRPr lang="en-US" b="1" dirty="0">
              <a:solidFill>
                <a:schemeClr val="bg1"/>
              </a:solidFill>
            </a:endParaRPr>
          </a:p>
          <a:p>
            <a:r>
              <a:rPr lang="en-US" b="1" dirty="0">
                <a:solidFill>
                  <a:schemeClr val="bg1"/>
                </a:solidFill>
              </a:rPr>
              <a:t>1.1.2 Pattern:</a:t>
            </a:r>
          </a:p>
          <a:p>
            <a:pPr marL="342900" indent="-342900">
              <a:buFont typeface="Wingdings" panose="05000000000000000000" pitchFamily="2" charset="2"/>
              <a:buChar char="Ø"/>
            </a:pPr>
            <a:r>
              <a:rPr lang="en-US" b="1" dirty="0">
                <a:solidFill>
                  <a:schemeClr val="bg1"/>
                </a:solidFill>
              </a:rPr>
              <a:t>Higher energy usage is at midnight, early morning, and mid-afternoon.</a:t>
            </a:r>
          </a:p>
          <a:p>
            <a:pPr marL="342900" indent="-342900">
              <a:buFont typeface="Wingdings" panose="05000000000000000000" pitchFamily="2" charset="2"/>
              <a:buChar char="Ø"/>
            </a:pPr>
            <a:r>
              <a:rPr lang="en-US" b="1" dirty="0">
                <a:solidFill>
                  <a:schemeClr val="bg1"/>
                </a:solidFill>
              </a:rPr>
              <a:t>Small energy peaks in laundry area every 2 to 2.5 hours.</a:t>
            </a:r>
          </a:p>
          <a:p>
            <a:pPr marL="342900" indent="-342900">
              <a:buFont typeface="Wingdings" panose="05000000000000000000" pitchFamily="2" charset="2"/>
              <a:buChar char="Ø"/>
            </a:pPr>
            <a:r>
              <a:rPr lang="en-US" b="1" dirty="0">
                <a:solidFill>
                  <a:schemeClr val="bg1"/>
                </a:solidFill>
              </a:rPr>
              <a:t>The homeowner also seems to use high energy in the kitchen area once a day but at different time periods. </a:t>
            </a:r>
          </a:p>
          <a:p>
            <a:pPr marL="342900" indent="-342900">
              <a:buFont typeface="Wingdings" panose="05000000000000000000" pitchFamily="2" charset="2"/>
              <a:buChar char="Ø"/>
            </a:pPr>
            <a:r>
              <a:rPr lang="en-US" b="1" dirty="0">
                <a:solidFill>
                  <a:schemeClr val="bg1"/>
                </a:solidFill>
              </a:rPr>
              <a:t>We also Compare January 9th of 2008 to same date in 2009, there seems to be a pattern of high energy peak in Sub-meter 3 during same time periods of the day. </a:t>
            </a:r>
          </a:p>
          <a:p>
            <a:pPr marL="342900" indent="-342900">
              <a:buFont typeface="Wingdings" panose="05000000000000000000" pitchFamily="2" charset="2"/>
              <a:buChar char="Ø"/>
            </a:pPr>
            <a:endParaRPr lang="en-US" b="1" dirty="0">
              <a:solidFill>
                <a:schemeClr val="bg1"/>
              </a:solidFill>
            </a:endParaRPr>
          </a:p>
          <a:p>
            <a:endParaRPr lang="en-US" dirty="0"/>
          </a:p>
        </p:txBody>
      </p:sp>
      <p:pic>
        <p:nvPicPr>
          <p:cNvPr id="6" name="Picture 5">
            <a:extLst>
              <a:ext uri="{FF2B5EF4-FFF2-40B4-BE49-F238E27FC236}">
                <a16:creationId xmlns:a16="http://schemas.microsoft.com/office/drawing/2014/main" id="{45D8A769-3146-498D-82CB-E4653FDF90FD}"/>
              </a:ext>
            </a:extLst>
          </p:cNvPr>
          <p:cNvPicPr>
            <a:picLocks noChangeAspect="1"/>
          </p:cNvPicPr>
          <p:nvPr/>
        </p:nvPicPr>
        <p:blipFill>
          <a:blip r:embed="rId2"/>
          <a:stretch>
            <a:fillRect/>
          </a:stretch>
        </p:blipFill>
        <p:spPr>
          <a:xfrm>
            <a:off x="7072829" y="692941"/>
            <a:ext cx="4825388" cy="2426753"/>
          </a:xfrm>
          <a:prstGeom prst="rect">
            <a:avLst/>
          </a:prstGeom>
        </p:spPr>
      </p:pic>
      <p:pic>
        <p:nvPicPr>
          <p:cNvPr id="7" name="Picture 6">
            <a:extLst>
              <a:ext uri="{FF2B5EF4-FFF2-40B4-BE49-F238E27FC236}">
                <a16:creationId xmlns:a16="http://schemas.microsoft.com/office/drawing/2014/main" id="{E83BBD5C-EE90-49EB-8220-A4F65C3CDF74}"/>
              </a:ext>
            </a:extLst>
          </p:cNvPr>
          <p:cNvPicPr>
            <a:picLocks noChangeAspect="1"/>
          </p:cNvPicPr>
          <p:nvPr/>
        </p:nvPicPr>
        <p:blipFill>
          <a:blip r:embed="rId3"/>
          <a:stretch>
            <a:fillRect/>
          </a:stretch>
        </p:blipFill>
        <p:spPr>
          <a:xfrm>
            <a:off x="7072829" y="3545421"/>
            <a:ext cx="4825388" cy="2762839"/>
          </a:xfrm>
          <a:prstGeom prst="rect">
            <a:avLst/>
          </a:prstGeom>
        </p:spPr>
      </p:pic>
      <p:sp>
        <p:nvSpPr>
          <p:cNvPr id="8" name="TextBox 7">
            <a:extLst>
              <a:ext uri="{FF2B5EF4-FFF2-40B4-BE49-F238E27FC236}">
                <a16:creationId xmlns:a16="http://schemas.microsoft.com/office/drawing/2014/main" id="{72291C18-8A20-49CC-A55A-DA259B28AA54}"/>
              </a:ext>
            </a:extLst>
          </p:cNvPr>
          <p:cNvSpPr txBox="1"/>
          <p:nvPr/>
        </p:nvSpPr>
        <p:spPr>
          <a:xfrm>
            <a:off x="7587131" y="3122272"/>
            <a:ext cx="3639057" cy="307777"/>
          </a:xfrm>
          <a:prstGeom prst="rect">
            <a:avLst/>
          </a:prstGeom>
          <a:noFill/>
        </p:spPr>
        <p:txBody>
          <a:bodyPr wrap="square" rtlCol="0">
            <a:spAutoFit/>
          </a:bodyPr>
          <a:lstStyle/>
          <a:p>
            <a:r>
              <a:rPr lang="en-US" sz="1400" dirty="0">
                <a:solidFill>
                  <a:schemeClr val="bg1"/>
                </a:solidFill>
              </a:rPr>
              <a:t>Plot Showing Day Subset With Granularity</a:t>
            </a:r>
          </a:p>
        </p:txBody>
      </p:sp>
      <p:sp>
        <p:nvSpPr>
          <p:cNvPr id="9" name="TextBox 8">
            <a:extLst>
              <a:ext uri="{FF2B5EF4-FFF2-40B4-BE49-F238E27FC236}">
                <a16:creationId xmlns:a16="http://schemas.microsoft.com/office/drawing/2014/main" id="{D606694B-0581-40ED-B287-B2DEA088033B}"/>
              </a:ext>
            </a:extLst>
          </p:cNvPr>
          <p:cNvSpPr txBox="1"/>
          <p:nvPr/>
        </p:nvSpPr>
        <p:spPr>
          <a:xfrm>
            <a:off x="7199164" y="6308260"/>
            <a:ext cx="4654710" cy="523220"/>
          </a:xfrm>
          <a:prstGeom prst="rect">
            <a:avLst/>
          </a:prstGeom>
          <a:noFill/>
        </p:spPr>
        <p:txBody>
          <a:bodyPr wrap="square" rtlCol="0">
            <a:spAutoFit/>
          </a:bodyPr>
          <a:lstStyle/>
          <a:p>
            <a:pPr algn="ctr"/>
            <a:r>
              <a:rPr lang="en-US" sz="1400" dirty="0">
                <a:solidFill>
                  <a:schemeClr val="bg1"/>
                </a:solidFill>
              </a:rPr>
              <a:t>Plot Showing Day Subset With Granularity Adjustment for Clarity - 10 Minutes Intervals</a:t>
            </a:r>
          </a:p>
        </p:txBody>
      </p:sp>
    </p:spTree>
    <p:extLst>
      <p:ext uri="{BB962C8B-B14F-4D97-AF65-F5344CB8AC3E}">
        <p14:creationId xmlns:p14="http://schemas.microsoft.com/office/powerpoint/2010/main" val="315897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2509090" y="181055"/>
            <a:ext cx="7173817" cy="554989"/>
          </a:xfrm>
        </p:spPr>
        <p:txBody>
          <a:bodyPr>
            <a:normAutofit fontScale="90000"/>
          </a:bodyPr>
          <a:lstStyle/>
          <a:p>
            <a:r>
              <a:rPr lang="en-US" sz="2800" b="1" dirty="0">
                <a:solidFill>
                  <a:schemeClr val="accent6">
                    <a:lumMod val="75000"/>
                  </a:schemeClr>
                </a:solidFill>
              </a:rPr>
              <a:t>Analysis of Winter Week, Day, Minute 2008</a:t>
            </a:r>
            <a:br>
              <a:rPr lang="en-US" dirty="0">
                <a:solidFill>
                  <a:srgbClr val="0D386E"/>
                </a:solidFill>
              </a:rPr>
            </a:br>
            <a:endParaRPr lang="en-US" dirty="0">
              <a:solidFill>
                <a:srgbClr val="0D386E"/>
              </a:solidFill>
            </a:endParaRPr>
          </a:p>
        </p:txBody>
      </p:sp>
      <p:sp>
        <p:nvSpPr>
          <p:cNvPr id="3" name="Rectangle 2">
            <a:extLst>
              <a:ext uri="{FF2B5EF4-FFF2-40B4-BE49-F238E27FC236}">
                <a16:creationId xmlns:a16="http://schemas.microsoft.com/office/drawing/2014/main" id="{9A98B55A-8BC9-4E3B-825E-27004D3D44C5}"/>
              </a:ext>
            </a:extLst>
          </p:cNvPr>
          <p:cNvSpPr/>
          <p:nvPr/>
        </p:nvSpPr>
        <p:spPr>
          <a:xfrm>
            <a:off x="185450" y="398303"/>
            <a:ext cx="11821099" cy="6555641"/>
          </a:xfrm>
          <a:prstGeom prst="rect">
            <a:avLst/>
          </a:prstGeom>
        </p:spPr>
        <p:txBody>
          <a:bodyPr wrap="square">
            <a:spAutoFit/>
          </a:bodyPr>
          <a:lstStyle/>
          <a:p>
            <a:r>
              <a:rPr lang="en-US" sz="2000" b="1" dirty="0">
                <a:solidFill>
                  <a:schemeClr val="accent6">
                    <a:lumMod val="75000"/>
                  </a:schemeClr>
                </a:solidFill>
              </a:rPr>
              <a:t>Sub-meter 3</a:t>
            </a:r>
          </a:p>
          <a:p>
            <a:r>
              <a:rPr lang="en-US" b="1" dirty="0">
                <a:solidFill>
                  <a:schemeClr val="bg1"/>
                </a:solidFill>
              </a:rPr>
              <a:t>With the granularity adjusted we get a clearer picture of the power consumption on January 9</a:t>
            </a:r>
            <a:r>
              <a:rPr lang="en-US" b="1" baseline="30000" dirty="0">
                <a:solidFill>
                  <a:schemeClr val="bg1"/>
                </a:solidFill>
              </a:rPr>
              <a:t>th</a:t>
            </a:r>
            <a:r>
              <a:rPr lang="en-US" b="1" dirty="0">
                <a:solidFill>
                  <a:schemeClr val="bg1"/>
                </a:solidFill>
              </a:rPr>
              <a:t>, 2008</a:t>
            </a:r>
          </a:p>
          <a:p>
            <a:pPr marL="285750" indent="-285750">
              <a:buFont typeface="Wingdings" panose="05000000000000000000" pitchFamily="2" charset="2"/>
              <a:buChar char="Ø"/>
            </a:pPr>
            <a:r>
              <a:rPr lang="en-US" b="1" dirty="0">
                <a:solidFill>
                  <a:schemeClr val="bg1"/>
                </a:solidFill>
              </a:rPr>
              <a:t>The charts show higher energy usage in Sub-meter 3 between 11 PM and 6 AM the following day.</a:t>
            </a:r>
          </a:p>
          <a:p>
            <a:pPr marL="285750" indent="-285750">
              <a:buFont typeface="Wingdings" panose="05000000000000000000" pitchFamily="2" charset="2"/>
              <a:buChar char="Ø"/>
            </a:pPr>
            <a:r>
              <a:rPr lang="en-US" b="1" dirty="0">
                <a:solidFill>
                  <a:schemeClr val="bg1"/>
                </a:solidFill>
              </a:rPr>
              <a:t>Considering the seasonality of the period, this peaks might represent water heater usage because  the home will not need AC usage in winter period. </a:t>
            </a:r>
          </a:p>
          <a:p>
            <a:pPr marL="285750" indent="-285750">
              <a:buFont typeface="Wingdings" panose="05000000000000000000" pitchFamily="2" charset="2"/>
              <a:buChar char="Ø"/>
            </a:pPr>
            <a:r>
              <a:rPr lang="en-US" b="1" dirty="0">
                <a:solidFill>
                  <a:schemeClr val="bg1"/>
                </a:solidFill>
              </a:rPr>
              <a:t>Water heater might be used around 6:30 AM for bathing.</a:t>
            </a:r>
          </a:p>
          <a:p>
            <a:pPr marL="285750" indent="-285750">
              <a:buFont typeface="Wingdings" panose="05000000000000000000" pitchFamily="2" charset="2"/>
              <a:buChar char="Ø"/>
            </a:pPr>
            <a:r>
              <a:rPr lang="en-US" b="1" dirty="0">
                <a:solidFill>
                  <a:schemeClr val="bg1"/>
                </a:solidFill>
              </a:rPr>
              <a:t>It is also possible that more hot water for dish washing and every running water activity in the house due to cold weather. This requires the water heater appliances to over-work to maintain hot water in the tanks</a:t>
            </a:r>
          </a:p>
          <a:p>
            <a:pPr marL="285750" indent="-285750">
              <a:buFont typeface="Wingdings" panose="05000000000000000000" pitchFamily="2" charset="2"/>
              <a:buChar char="Ø"/>
            </a:pPr>
            <a:r>
              <a:rPr lang="en-US" b="1" dirty="0">
                <a:solidFill>
                  <a:schemeClr val="bg1"/>
                </a:solidFill>
              </a:rPr>
              <a:t>Therefore, the spikes in energy usage in Sub-meter 3 may not be related to AC usage, since this is a winter month in CST</a:t>
            </a:r>
          </a:p>
          <a:p>
            <a:pPr marL="285750" indent="-285750">
              <a:buFont typeface="Wingdings" panose="05000000000000000000" pitchFamily="2" charset="2"/>
              <a:buChar char="Ø"/>
            </a:pPr>
            <a:r>
              <a:rPr lang="en-US" b="1" dirty="0">
                <a:solidFill>
                  <a:schemeClr val="bg1"/>
                </a:solidFill>
              </a:rPr>
              <a:t>There seems to be high energy usage at night (10 PM - 1 AM). Again, from 1:40PM to about 4 PM)</a:t>
            </a:r>
          </a:p>
          <a:p>
            <a:endParaRPr lang="en-US" b="1" dirty="0">
              <a:solidFill>
                <a:schemeClr val="bg1"/>
              </a:solidFill>
            </a:endParaRPr>
          </a:p>
          <a:p>
            <a:r>
              <a:rPr lang="en-US" sz="2000" b="1" dirty="0">
                <a:solidFill>
                  <a:schemeClr val="accent6">
                    <a:lumMod val="75000"/>
                  </a:schemeClr>
                </a:solidFill>
              </a:rPr>
              <a:t>Sub-meter 2</a:t>
            </a:r>
          </a:p>
          <a:p>
            <a:pPr marL="285750" indent="-285750">
              <a:buFont typeface="Wingdings" panose="05000000000000000000" pitchFamily="2" charset="2"/>
              <a:buChar char="Ø"/>
            </a:pPr>
            <a:r>
              <a:rPr lang="en-US" b="1" dirty="0">
                <a:solidFill>
                  <a:schemeClr val="bg1"/>
                </a:solidFill>
              </a:rPr>
              <a:t>Energy usage seems to peak every 2 to 2 1/2 hours throughout the day in the laundry area.</a:t>
            </a:r>
          </a:p>
          <a:p>
            <a:pPr marL="285750" indent="-285750">
              <a:buFont typeface="Wingdings" panose="05000000000000000000" pitchFamily="2" charset="2"/>
              <a:buChar char="Ø"/>
            </a:pPr>
            <a:r>
              <a:rPr lang="en-US" b="1" dirty="0">
                <a:solidFill>
                  <a:schemeClr val="bg1"/>
                </a:solidFill>
              </a:rPr>
              <a:t>There may be an energy regulator device or energy saving appliances in the laundry area.</a:t>
            </a:r>
          </a:p>
          <a:p>
            <a:endParaRPr lang="en-US" b="1" dirty="0">
              <a:solidFill>
                <a:schemeClr val="bg1"/>
              </a:solidFill>
            </a:endParaRPr>
          </a:p>
          <a:p>
            <a:r>
              <a:rPr lang="en-US" sz="2000" b="1" dirty="0">
                <a:solidFill>
                  <a:schemeClr val="accent6">
                    <a:lumMod val="75000"/>
                  </a:schemeClr>
                </a:solidFill>
              </a:rPr>
              <a:t>Sub-meter 1</a:t>
            </a:r>
          </a:p>
          <a:p>
            <a:pPr marL="285750" indent="-285750">
              <a:buFont typeface="Wingdings" panose="05000000000000000000" pitchFamily="2" charset="2"/>
              <a:buChar char="Ø"/>
            </a:pPr>
            <a:r>
              <a:rPr lang="en-US" b="1" dirty="0">
                <a:solidFill>
                  <a:schemeClr val="bg1"/>
                </a:solidFill>
              </a:rPr>
              <a:t>The homeowner uses more energy for kitchen appliances between 10:40 AM and 11:10 AM but once during the day. </a:t>
            </a:r>
          </a:p>
          <a:p>
            <a:pPr marL="285750" indent="-285750">
              <a:buFont typeface="Wingdings" panose="05000000000000000000" pitchFamily="2" charset="2"/>
              <a:buChar char="Ø"/>
            </a:pPr>
            <a:r>
              <a:rPr lang="en-US" b="1" dirty="0">
                <a:solidFill>
                  <a:schemeClr val="bg1"/>
                </a:solidFill>
              </a:rPr>
              <a:t>The information in these data is limited. A pattern and trend may be required to make decision. The kitchen area only has high energy consumption between 10 AM and 12 PM.</a:t>
            </a:r>
          </a:p>
          <a:p>
            <a:endParaRPr lang="en-US" dirty="0"/>
          </a:p>
        </p:txBody>
      </p:sp>
    </p:spTree>
    <p:extLst>
      <p:ext uri="{BB962C8B-B14F-4D97-AF65-F5344CB8AC3E}">
        <p14:creationId xmlns:p14="http://schemas.microsoft.com/office/powerpoint/2010/main" val="35941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FF210-7C83-45BE-89B0-DDE669125703}"/>
              </a:ext>
            </a:extLst>
          </p:cNvPr>
          <p:cNvSpPr>
            <a:spLocks noGrp="1"/>
          </p:cNvSpPr>
          <p:nvPr>
            <p:ph type="sldNum" sz="quarter" idx="10"/>
          </p:nvPr>
        </p:nvSpPr>
        <p:spPr/>
        <p:txBody>
          <a:bodyPr/>
          <a:lstStyle/>
          <a:p>
            <a:fld id="{761E65F0-E070-4B88-A195-1866295131DA}" type="slidenum">
              <a:rPr lang="en-US" smtClean="0"/>
              <a:pPr/>
              <a:t>7</a:t>
            </a:fld>
            <a:endParaRPr lang="en-US"/>
          </a:p>
        </p:txBody>
      </p:sp>
      <p:sp>
        <p:nvSpPr>
          <p:cNvPr id="4" name="Title 3">
            <a:extLst>
              <a:ext uri="{FF2B5EF4-FFF2-40B4-BE49-F238E27FC236}">
                <a16:creationId xmlns:a16="http://schemas.microsoft.com/office/drawing/2014/main" id="{B5D407CE-CD10-43F8-9BC3-9E0BEDD3DD20}"/>
              </a:ext>
            </a:extLst>
          </p:cNvPr>
          <p:cNvSpPr>
            <a:spLocks noGrp="1"/>
          </p:cNvSpPr>
          <p:nvPr>
            <p:ph type="title"/>
          </p:nvPr>
        </p:nvSpPr>
        <p:spPr>
          <a:xfrm>
            <a:off x="2616505" y="130575"/>
            <a:ext cx="7419861" cy="857333"/>
          </a:xfrm>
        </p:spPr>
        <p:txBody>
          <a:bodyPr>
            <a:normAutofit/>
          </a:bodyPr>
          <a:lstStyle/>
          <a:p>
            <a:r>
              <a:rPr lang="en-US" b="1" dirty="0">
                <a:solidFill>
                  <a:schemeClr val="accent6">
                    <a:lumMod val="75000"/>
                  </a:schemeClr>
                </a:solidFill>
              </a:rPr>
              <a:t>CREATING VISUALIZATIONAND ANALYSIS OF A RANDOM </a:t>
            </a:r>
            <a:br>
              <a:rPr lang="en-US" b="1" dirty="0">
                <a:solidFill>
                  <a:schemeClr val="accent6">
                    <a:lumMod val="75000"/>
                  </a:schemeClr>
                </a:solidFill>
              </a:rPr>
            </a:br>
            <a:r>
              <a:rPr lang="en-US" b="1" dirty="0">
                <a:solidFill>
                  <a:schemeClr val="accent6">
                    <a:lumMod val="75000"/>
                  </a:schemeClr>
                </a:solidFill>
              </a:rPr>
              <a:t>SUMMER WEEK, DAY, MINUTES IN 2007 &amp; 2009</a:t>
            </a:r>
            <a:endParaRPr lang="en-US" dirty="0">
              <a:solidFill>
                <a:schemeClr val="accent6">
                  <a:lumMod val="75000"/>
                </a:schemeClr>
              </a:solidFill>
            </a:endParaRPr>
          </a:p>
        </p:txBody>
      </p:sp>
      <p:sp>
        <p:nvSpPr>
          <p:cNvPr id="5" name="Text Placeholder 4">
            <a:extLst>
              <a:ext uri="{FF2B5EF4-FFF2-40B4-BE49-F238E27FC236}">
                <a16:creationId xmlns:a16="http://schemas.microsoft.com/office/drawing/2014/main" id="{AFE0E264-55D8-4724-9CF9-44F1271506DB}"/>
              </a:ext>
            </a:extLst>
          </p:cNvPr>
          <p:cNvSpPr>
            <a:spLocks noGrp="1"/>
          </p:cNvSpPr>
          <p:nvPr>
            <p:ph type="body" sz="quarter" idx="12"/>
          </p:nvPr>
        </p:nvSpPr>
        <p:spPr>
          <a:xfrm>
            <a:off x="567457" y="1525272"/>
            <a:ext cx="8953041" cy="740175"/>
          </a:xfrm>
        </p:spPr>
        <p:txBody>
          <a:bodyPr/>
          <a:lstStyle/>
          <a:p>
            <a:r>
              <a:rPr lang="en-US" b="1" dirty="0">
                <a:solidFill>
                  <a:schemeClr val="bg1"/>
                </a:solidFill>
              </a:rPr>
              <a:t>Comparing Visualizations of Summer Week in 2007 to same week in 2009</a:t>
            </a:r>
            <a:endParaRPr lang="en-US" dirty="0">
              <a:solidFill>
                <a:schemeClr val="bg1"/>
              </a:solidFill>
            </a:endParaRPr>
          </a:p>
        </p:txBody>
      </p:sp>
      <p:pic>
        <p:nvPicPr>
          <p:cNvPr id="10" name="Picture 9">
            <a:extLst>
              <a:ext uri="{FF2B5EF4-FFF2-40B4-BE49-F238E27FC236}">
                <a16:creationId xmlns:a16="http://schemas.microsoft.com/office/drawing/2014/main" id="{A512D7F8-681F-4D97-98E9-FFEDDD8984A9}"/>
              </a:ext>
            </a:extLst>
          </p:cNvPr>
          <p:cNvPicPr>
            <a:picLocks noChangeAspect="1"/>
          </p:cNvPicPr>
          <p:nvPr/>
        </p:nvPicPr>
        <p:blipFill>
          <a:blip r:embed="rId2"/>
          <a:stretch>
            <a:fillRect/>
          </a:stretch>
        </p:blipFill>
        <p:spPr>
          <a:xfrm>
            <a:off x="6187149" y="2348627"/>
            <a:ext cx="5511075" cy="3543362"/>
          </a:xfrm>
          <a:prstGeom prst="rect">
            <a:avLst/>
          </a:prstGeom>
        </p:spPr>
      </p:pic>
      <p:pic>
        <p:nvPicPr>
          <p:cNvPr id="8" name="Picture 7">
            <a:extLst>
              <a:ext uri="{FF2B5EF4-FFF2-40B4-BE49-F238E27FC236}">
                <a16:creationId xmlns:a16="http://schemas.microsoft.com/office/drawing/2014/main" id="{3F505E78-1FDE-430D-A435-795364107DDE}"/>
              </a:ext>
            </a:extLst>
          </p:cNvPr>
          <p:cNvPicPr>
            <a:picLocks noChangeAspect="1"/>
          </p:cNvPicPr>
          <p:nvPr/>
        </p:nvPicPr>
        <p:blipFill>
          <a:blip r:embed="rId3"/>
          <a:stretch>
            <a:fillRect/>
          </a:stretch>
        </p:blipFill>
        <p:spPr>
          <a:xfrm>
            <a:off x="567457" y="2348627"/>
            <a:ext cx="5128888" cy="3543361"/>
          </a:xfrm>
          <a:prstGeom prst="rect">
            <a:avLst/>
          </a:prstGeom>
        </p:spPr>
      </p:pic>
    </p:spTree>
    <p:extLst>
      <p:ext uri="{BB962C8B-B14F-4D97-AF65-F5344CB8AC3E}">
        <p14:creationId xmlns:p14="http://schemas.microsoft.com/office/powerpoint/2010/main" val="369715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FF210-7C83-45BE-89B0-DDE669125703}"/>
              </a:ext>
            </a:extLst>
          </p:cNvPr>
          <p:cNvSpPr>
            <a:spLocks noGrp="1"/>
          </p:cNvSpPr>
          <p:nvPr>
            <p:ph type="sldNum" sz="quarter" idx="10"/>
          </p:nvPr>
        </p:nvSpPr>
        <p:spPr/>
        <p:txBody>
          <a:bodyPr/>
          <a:lstStyle/>
          <a:p>
            <a:fld id="{761E65F0-E070-4B88-A195-1866295131DA}" type="slidenum">
              <a:rPr lang="en-US" smtClean="0"/>
              <a:pPr/>
              <a:t>8</a:t>
            </a:fld>
            <a:endParaRPr lang="en-US"/>
          </a:p>
        </p:txBody>
      </p:sp>
      <p:sp>
        <p:nvSpPr>
          <p:cNvPr id="4" name="Title 3">
            <a:extLst>
              <a:ext uri="{FF2B5EF4-FFF2-40B4-BE49-F238E27FC236}">
                <a16:creationId xmlns:a16="http://schemas.microsoft.com/office/drawing/2014/main" id="{B5D407CE-CD10-43F8-9BC3-9E0BEDD3DD20}"/>
              </a:ext>
            </a:extLst>
          </p:cNvPr>
          <p:cNvSpPr>
            <a:spLocks noGrp="1"/>
          </p:cNvSpPr>
          <p:nvPr>
            <p:ph type="title"/>
          </p:nvPr>
        </p:nvSpPr>
        <p:spPr>
          <a:xfrm>
            <a:off x="1375271" y="13136"/>
            <a:ext cx="7642034" cy="633477"/>
          </a:xfrm>
        </p:spPr>
        <p:txBody>
          <a:bodyPr>
            <a:normAutofit fontScale="90000"/>
          </a:bodyPr>
          <a:lstStyle/>
          <a:p>
            <a:r>
              <a:rPr lang="en-US" b="1" dirty="0">
                <a:solidFill>
                  <a:schemeClr val="accent6">
                    <a:lumMod val="75000"/>
                  </a:schemeClr>
                </a:solidFill>
              </a:rPr>
              <a:t>Analysis of Summer Week, Day, Minute Power Usage in 2007</a:t>
            </a:r>
            <a:endParaRPr lang="en-US" dirty="0">
              <a:solidFill>
                <a:schemeClr val="accent6">
                  <a:lumMod val="75000"/>
                </a:schemeClr>
              </a:solidFill>
            </a:endParaRPr>
          </a:p>
        </p:txBody>
      </p:sp>
      <p:sp>
        <p:nvSpPr>
          <p:cNvPr id="5" name="Text Placeholder 4">
            <a:extLst>
              <a:ext uri="{FF2B5EF4-FFF2-40B4-BE49-F238E27FC236}">
                <a16:creationId xmlns:a16="http://schemas.microsoft.com/office/drawing/2014/main" id="{AFE0E264-55D8-4724-9CF9-44F1271506DB}"/>
              </a:ext>
            </a:extLst>
          </p:cNvPr>
          <p:cNvSpPr>
            <a:spLocks noGrp="1"/>
          </p:cNvSpPr>
          <p:nvPr>
            <p:ph type="body" sz="quarter" idx="12"/>
          </p:nvPr>
        </p:nvSpPr>
        <p:spPr>
          <a:xfrm>
            <a:off x="609600" y="1408114"/>
            <a:ext cx="5295441" cy="4675187"/>
          </a:xfrm>
        </p:spPr>
        <p:txBody>
          <a:bodyPr>
            <a:normAutofit lnSpcReduction="10000"/>
          </a:bodyPr>
          <a:lstStyle/>
          <a:p>
            <a:pPr marL="342900" indent="-342900">
              <a:buFont typeface="Wingdings" panose="05000000000000000000" pitchFamily="2" charset="2"/>
              <a:buChar char="Ø"/>
            </a:pPr>
            <a:r>
              <a:rPr lang="en-US" b="1" dirty="0">
                <a:solidFill>
                  <a:schemeClr val="bg1"/>
                </a:solidFill>
              </a:rPr>
              <a:t>Visualizations of a summer time period in 2007. </a:t>
            </a:r>
          </a:p>
          <a:p>
            <a:pPr marL="342900" indent="-342900">
              <a:buFont typeface="Wingdings" panose="05000000000000000000" pitchFamily="2" charset="2"/>
              <a:buChar char="Ø"/>
            </a:pPr>
            <a:r>
              <a:rPr lang="en-US" b="1" dirty="0">
                <a:solidFill>
                  <a:schemeClr val="bg1"/>
                </a:solidFill>
              </a:rPr>
              <a:t>Both "Day" and "Week" highlighting typical patterns in a home. </a:t>
            </a:r>
          </a:p>
          <a:p>
            <a:pPr marL="342900" indent="-342900">
              <a:buFont typeface="Wingdings" panose="05000000000000000000" pitchFamily="2" charset="2"/>
              <a:buChar char="Ø"/>
            </a:pPr>
            <a:r>
              <a:rPr lang="en-US" b="1" dirty="0">
                <a:solidFill>
                  <a:schemeClr val="bg1"/>
                </a:solidFill>
              </a:rPr>
              <a:t>Adjusting granularity until a visualization that maximizes information gain as shown. </a:t>
            </a:r>
          </a:p>
          <a:p>
            <a:pPr marL="342900" indent="-342900">
              <a:buFont typeface="Wingdings" panose="05000000000000000000" pitchFamily="2" charset="2"/>
              <a:buChar char="Ø"/>
            </a:pPr>
            <a:r>
              <a:rPr lang="en-US" b="1" dirty="0">
                <a:solidFill>
                  <a:schemeClr val="bg1"/>
                </a:solidFill>
              </a:rPr>
              <a:t>10 minutes intervals provided a clearer insight</a:t>
            </a:r>
          </a:p>
          <a:p>
            <a:pPr marL="342900" indent="-342900">
              <a:buFont typeface="Wingdings" panose="05000000000000000000" pitchFamily="2" charset="2"/>
              <a:buChar char="Ø"/>
            </a:pPr>
            <a:r>
              <a:rPr lang="en-US" b="1" dirty="0">
                <a:solidFill>
                  <a:schemeClr val="bg1"/>
                </a:solidFill>
              </a:rPr>
              <a:t>Sub-meter 3 energy usage peaked often during day and night in summer. Possibly due to more AC usage.</a:t>
            </a:r>
          </a:p>
          <a:p>
            <a:pPr marL="342900" indent="-342900">
              <a:buFont typeface="Wingdings" panose="05000000000000000000" pitchFamily="2" charset="2"/>
              <a:buChar char="Ø"/>
            </a:pPr>
            <a:r>
              <a:rPr lang="en-US" b="1" dirty="0">
                <a:solidFill>
                  <a:schemeClr val="bg1"/>
                </a:solidFill>
              </a:rPr>
              <a:t>Kitchen appliances energy usage remain same, once or twice a day.</a:t>
            </a:r>
          </a:p>
          <a:p>
            <a:pPr marL="342900" indent="-342900">
              <a:buFont typeface="Wingdings" panose="05000000000000000000" pitchFamily="2" charset="2"/>
              <a:buChar char="Ø"/>
            </a:pPr>
            <a:r>
              <a:rPr lang="en-US" b="1" dirty="0">
                <a:solidFill>
                  <a:schemeClr val="bg1"/>
                </a:solidFill>
              </a:rPr>
              <a:t>Laundry energy usage remain on 2 to 2 1/2 peak intervals.</a:t>
            </a:r>
          </a:p>
          <a:p>
            <a:pPr marL="342900" indent="-342900">
              <a:buFont typeface="Wingdings" panose="05000000000000000000" pitchFamily="2" charset="2"/>
              <a:buChar char="Ø"/>
            </a:pPr>
            <a:endParaRPr lang="en-US" dirty="0"/>
          </a:p>
          <a:p>
            <a:endParaRPr lang="en-US" dirty="0"/>
          </a:p>
        </p:txBody>
      </p:sp>
      <p:pic>
        <p:nvPicPr>
          <p:cNvPr id="6" name="Picture 5">
            <a:extLst>
              <a:ext uri="{FF2B5EF4-FFF2-40B4-BE49-F238E27FC236}">
                <a16:creationId xmlns:a16="http://schemas.microsoft.com/office/drawing/2014/main" id="{418C78F5-6053-40BA-AC81-A9468FF8FCC3}"/>
              </a:ext>
            </a:extLst>
          </p:cNvPr>
          <p:cNvPicPr>
            <a:picLocks noChangeAspect="1"/>
          </p:cNvPicPr>
          <p:nvPr/>
        </p:nvPicPr>
        <p:blipFill>
          <a:blip r:embed="rId2"/>
          <a:stretch>
            <a:fillRect/>
          </a:stretch>
        </p:blipFill>
        <p:spPr>
          <a:xfrm>
            <a:off x="6544234" y="3837478"/>
            <a:ext cx="5027215" cy="2478380"/>
          </a:xfrm>
          <a:prstGeom prst="rect">
            <a:avLst/>
          </a:prstGeom>
        </p:spPr>
      </p:pic>
      <p:sp>
        <p:nvSpPr>
          <p:cNvPr id="7" name="TextBox 6">
            <a:extLst>
              <a:ext uri="{FF2B5EF4-FFF2-40B4-BE49-F238E27FC236}">
                <a16:creationId xmlns:a16="http://schemas.microsoft.com/office/drawing/2014/main" id="{EEF830D0-36F4-4395-BBA8-7D3625D2D2C0}"/>
              </a:ext>
            </a:extLst>
          </p:cNvPr>
          <p:cNvSpPr txBox="1"/>
          <p:nvPr/>
        </p:nvSpPr>
        <p:spPr>
          <a:xfrm>
            <a:off x="6904016" y="6315858"/>
            <a:ext cx="4549874" cy="523220"/>
          </a:xfrm>
          <a:prstGeom prst="rect">
            <a:avLst/>
          </a:prstGeom>
          <a:noFill/>
        </p:spPr>
        <p:txBody>
          <a:bodyPr wrap="square" rtlCol="0">
            <a:spAutoFit/>
          </a:bodyPr>
          <a:lstStyle/>
          <a:p>
            <a:pPr algn="ctr"/>
            <a:r>
              <a:rPr lang="en-US" sz="1400" dirty="0">
                <a:solidFill>
                  <a:schemeClr val="bg1"/>
                </a:solidFill>
              </a:rPr>
              <a:t>Plot Showing Day Subset With Granularity Adjustment</a:t>
            </a:r>
          </a:p>
          <a:p>
            <a:pPr algn="ctr"/>
            <a:r>
              <a:rPr lang="en-US" sz="1400" dirty="0">
                <a:solidFill>
                  <a:schemeClr val="bg1"/>
                </a:solidFill>
              </a:rPr>
              <a:t>10 minute Intervals</a:t>
            </a:r>
          </a:p>
        </p:txBody>
      </p:sp>
      <p:pic>
        <p:nvPicPr>
          <p:cNvPr id="8" name="Picture 7">
            <a:extLst>
              <a:ext uri="{FF2B5EF4-FFF2-40B4-BE49-F238E27FC236}">
                <a16:creationId xmlns:a16="http://schemas.microsoft.com/office/drawing/2014/main" id="{6ECC69DE-2428-4ED4-9338-CA207FA589CB}"/>
              </a:ext>
            </a:extLst>
          </p:cNvPr>
          <p:cNvPicPr>
            <a:picLocks noChangeAspect="1"/>
          </p:cNvPicPr>
          <p:nvPr/>
        </p:nvPicPr>
        <p:blipFill>
          <a:blip r:embed="rId3"/>
          <a:stretch>
            <a:fillRect/>
          </a:stretch>
        </p:blipFill>
        <p:spPr>
          <a:xfrm>
            <a:off x="6503697" y="804708"/>
            <a:ext cx="5027216" cy="2422974"/>
          </a:xfrm>
          <a:prstGeom prst="rect">
            <a:avLst/>
          </a:prstGeom>
        </p:spPr>
      </p:pic>
      <p:sp>
        <p:nvSpPr>
          <p:cNvPr id="9" name="TextBox 8">
            <a:extLst>
              <a:ext uri="{FF2B5EF4-FFF2-40B4-BE49-F238E27FC236}">
                <a16:creationId xmlns:a16="http://schemas.microsoft.com/office/drawing/2014/main" id="{7CEEB3E4-7AEA-4BCC-A658-DEA5591C0DF8}"/>
              </a:ext>
            </a:extLst>
          </p:cNvPr>
          <p:cNvSpPr txBox="1"/>
          <p:nvPr/>
        </p:nvSpPr>
        <p:spPr>
          <a:xfrm>
            <a:off x="7359423" y="3314258"/>
            <a:ext cx="3639057" cy="307777"/>
          </a:xfrm>
          <a:prstGeom prst="rect">
            <a:avLst/>
          </a:prstGeom>
          <a:noFill/>
        </p:spPr>
        <p:txBody>
          <a:bodyPr wrap="square" rtlCol="0">
            <a:spAutoFit/>
          </a:bodyPr>
          <a:lstStyle/>
          <a:p>
            <a:r>
              <a:rPr lang="en-US" sz="1400" dirty="0">
                <a:solidFill>
                  <a:schemeClr val="bg1"/>
                </a:solidFill>
              </a:rPr>
              <a:t>Plot Showing Day Subset With Granularity</a:t>
            </a:r>
          </a:p>
        </p:txBody>
      </p:sp>
    </p:spTree>
    <p:extLst>
      <p:ext uri="{BB962C8B-B14F-4D97-AF65-F5344CB8AC3E}">
        <p14:creationId xmlns:p14="http://schemas.microsoft.com/office/powerpoint/2010/main" val="328480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D38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3707-66A6-40AE-A4A3-9B4F11EBC581}"/>
              </a:ext>
            </a:extLst>
          </p:cNvPr>
          <p:cNvSpPr>
            <a:spLocks noGrp="1"/>
          </p:cNvSpPr>
          <p:nvPr>
            <p:ph type="title"/>
          </p:nvPr>
        </p:nvSpPr>
        <p:spPr>
          <a:xfrm>
            <a:off x="609599" y="250193"/>
            <a:ext cx="7620001" cy="825246"/>
          </a:xfrm>
        </p:spPr>
        <p:txBody>
          <a:bodyPr>
            <a:normAutofit/>
          </a:bodyPr>
          <a:lstStyle/>
          <a:p>
            <a:r>
              <a:rPr lang="en-US" sz="2400" b="1" dirty="0">
                <a:solidFill>
                  <a:schemeClr val="accent6">
                    <a:lumMod val="75000"/>
                  </a:schemeClr>
                </a:solidFill>
              </a:rPr>
              <a:t>Visualizations with Analysis of Summer Day - 2009</a:t>
            </a:r>
            <a:endParaRPr lang="en-US" sz="2400" dirty="0">
              <a:solidFill>
                <a:schemeClr val="accent6">
                  <a:lumMod val="7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216C31BB-71A8-4E0E-944E-EE48257A31A9}"/>
              </a:ext>
            </a:extLst>
          </p:cNvPr>
          <p:cNvPicPr>
            <a:picLocks noChangeAspect="1"/>
          </p:cNvPicPr>
          <p:nvPr/>
        </p:nvPicPr>
        <p:blipFill>
          <a:blip r:embed="rId2"/>
          <a:stretch>
            <a:fillRect/>
          </a:stretch>
        </p:blipFill>
        <p:spPr>
          <a:xfrm>
            <a:off x="6563198" y="3933023"/>
            <a:ext cx="5169766" cy="2569604"/>
          </a:xfrm>
          <a:prstGeom prst="rect">
            <a:avLst/>
          </a:prstGeom>
        </p:spPr>
      </p:pic>
      <p:sp>
        <p:nvSpPr>
          <p:cNvPr id="7" name="Rectangle 6">
            <a:extLst>
              <a:ext uri="{FF2B5EF4-FFF2-40B4-BE49-F238E27FC236}">
                <a16:creationId xmlns:a16="http://schemas.microsoft.com/office/drawing/2014/main" id="{29679902-A358-45ED-BCAB-AACFBB6D1500}"/>
              </a:ext>
            </a:extLst>
          </p:cNvPr>
          <p:cNvSpPr/>
          <p:nvPr/>
        </p:nvSpPr>
        <p:spPr>
          <a:xfrm>
            <a:off x="299212" y="1579269"/>
            <a:ext cx="6096000" cy="3139321"/>
          </a:xfrm>
          <a:prstGeom prst="rect">
            <a:avLst/>
          </a:prstGeom>
        </p:spPr>
        <p:txBody>
          <a:bodyPr>
            <a:spAutoFit/>
          </a:bodyPr>
          <a:lstStyle/>
          <a:p>
            <a:r>
              <a:rPr lang="en-US" b="1" dirty="0">
                <a:solidFill>
                  <a:schemeClr val="bg1"/>
                </a:solidFill>
              </a:rPr>
              <a:t>Insight Summer 2009:</a:t>
            </a:r>
          </a:p>
          <a:p>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Sub-meter 3 energy usage often peaks during day and evening times in the summer. Possible due to AC usage. </a:t>
            </a:r>
          </a:p>
          <a:p>
            <a:pPr marL="285750" indent="-285750">
              <a:buFont typeface="Wingdings" panose="05000000000000000000" pitchFamily="2" charset="2"/>
              <a:buChar char="Ø"/>
            </a:pPr>
            <a:r>
              <a:rPr lang="en-US" b="1" dirty="0">
                <a:solidFill>
                  <a:schemeClr val="bg1"/>
                </a:solidFill>
              </a:rPr>
              <a:t>Surprisingly, energy usage in the early morning hours decreases compares to 2007 and 2008.</a:t>
            </a:r>
          </a:p>
          <a:p>
            <a:pPr marL="285750" indent="-285750">
              <a:buFont typeface="Wingdings" panose="05000000000000000000" pitchFamily="2" charset="2"/>
              <a:buChar char="Ø"/>
            </a:pPr>
            <a:r>
              <a:rPr lang="en-US" b="1" dirty="0">
                <a:solidFill>
                  <a:schemeClr val="bg1"/>
                </a:solidFill>
              </a:rPr>
              <a:t>Kitchen appliances energy usage also peaks to about 4 times during the day but not as often as AC/water heater</a:t>
            </a:r>
          </a:p>
          <a:p>
            <a:pPr marL="285750" indent="-285750">
              <a:buFont typeface="Wingdings" panose="05000000000000000000" pitchFamily="2" charset="2"/>
              <a:buChar char="Ø"/>
            </a:pPr>
            <a:r>
              <a:rPr lang="en-US" b="1" dirty="0">
                <a:solidFill>
                  <a:schemeClr val="bg1"/>
                </a:solidFill>
              </a:rPr>
              <a:t>Laundry energy usage peaked once.</a:t>
            </a:r>
          </a:p>
        </p:txBody>
      </p:sp>
      <p:sp>
        <p:nvSpPr>
          <p:cNvPr id="5" name="TextBox 4">
            <a:extLst>
              <a:ext uri="{FF2B5EF4-FFF2-40B4-BE49-F238E27FC236}">
                <a16:creationId xmlns:a16="http://schemas.microsoft.com/office/drawing/2014/main" id="{560636DC-A902-488F-A659-A243CF9F7BF7}"/>
              </a:ext>
            </a:extLst>
          </p:cNvPr>
          <p:cNvSpPr txBox="1"/>
          <p:nvPr/>
        </p:nvSpPr>
        <p:spPr>
          <a:xfrm>
            <a:off x="7328550" y="3534140"/>
            <a:ext cx="3639057" cy="307777"/>
          </a:xfrm>
          <a:prstGeom prst="rect">
            <a:avLst/>
          </a:prstGeom>
          <a:noFill/>
        </p:spPr>
        <p:txBody>
          <a:bodyPr wrap="square" rtlCol="0">
            <a:spAutoFit/>
          </a:bodyPr>
          <a:lstStyle/>
          <a:p>
            <a:r>
              <a:rPr lang="en-US" sz="1400" dirty="0">
                <a:solidFill>
                  <a:schemeClr val="bg1"/>
                </a:solidFill>
              </a:rPr>
              <a:t>Plot Showing Day Subset With Granularity</a:t>
            </a:r>
          </a:p>
        </p:txBody>
      </p:sp>
      <p:sp>
        <p:nvSpPr>
          <p:cNvPr id="6" name="TextBox 5">
            <a:extLst>
              <a:ext uri="{FF2B5EF4-FFF2-40B4-BE49-F238E27FC236}">
                <a16:creationId xmlns:a16="http://schemas.microsoft.com/office/drawing/2014/main" id="{DCCE2F7A-C04C-4C32-BF1F-8B773B8B6FBE}"/>
              </a:ext>
            </a:extLst>
          </p:cNvPr>
          <p:cNvSpPr txBox="1"/>
          <p:nvPr/>
        </p:nvSpPr>
        <p:spPr>
          <a:xfrm>
            <a:off x="6563198" y="6502626"/>
            <a:ext cx="5628802" cy="307777"/>
          </a:xfrm>
          <a:prstGeom prst="rect">
            <a:avLst/>
          </a:prstGeom>
          <a:noFill/>
        </p:spPr>
        <p:txBody>
          <a:bodyPr wrap="square" rtlCol="0">
            <a:spAutoFit/>
          </a:bodyPr>
          <a:lstStyle/>
          <a:p>
            <a:r>
              <a:rPr lang="en-US" sz="1400" dirty="0">
                <a:solidFill>
                  <a:schemeClr val="bg1"/>
                </a:solidFill>
              </a:rPr>
              <a:t>Plot Showing Day Subset With Granularity Adjustment 10 Minutes</a:t>
            </a:r>
          </a:p>
        </p:txBody>
      </p:sp>
      <p:pic>
        <p:nvPicPr>
          <p:cNvPr id="8" name="Picture 7" descr="A screenshot of a cell phone&#10;&#10;Description automatically generated">
            <a:extLst>
              <a:ext uri="{FF2B5EF4-FFF2-40B4-BE49-F238E27FC236}">
                <a16:creationId xmlns:a16="http://schemas.microsoft.com/office/drawing/2014/main" id="{9EC6BE66-0262-4C66-B87A-37F6CA7A1F39}"/>
              </a:ext>
            </a:extLst>
          </p:cNvPr>
          <p:cNvPicPr>
            <a:picLocks noChangeAspect="1"/>
          </p:cNvPicPr>
          <p:nvPr/>
        </p:nvPicPr>
        <p:blipFill>
          <a:blip r:embed="rId3"/>
          <a:stretch>
            <a:fillRect/>
          </a:stretch>
        </p:blipFill>
        <p:spPr>
          <a:xfrm>
            <a:off x="6563197" y="908143"/>
            <a:ext cx="5169765" cy="2625997"/>
          </a:xfrm>
          <a:prstGeom prst="rect">
            <a:avLst/>
          </a:prstGeom>
        </p:spPr>
      </p:pic>
    </p:spTree>
    <p:extLst>
      <p:ext uri="{BB962C8B-B14F-4D97-AF65-F5344CB8AC3E}">
        <p14:creationId xmlns:p14="http://schemas.microsoft.com/office/powerpoint/2010/main" val="827595868"/>
      </p:ext>
    </p:extLst>
  </p:cSld>
  <p:clrMapOvr>
    <a:masterClrMapping/>
  </p:clrMapOvr>
</p:sld>
</file>

<file path=ppt/theme/theme1.xml><?xml version="1.0" encoding="utf-8"?>
<a:theme xmlns:a="http://schemas.openxmlformats.org/drawingml/2006/main" name="ATC Template with Handouts and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Final Color Palette">
      <a:dk1>
        <a:srgbClr val="000000"/>
      </a:dk1>
      <a:lt1>
        <a:srgbClr val="FFFFFF"/>
      </a:lt1>
      <a:dk2>
        <a:srgbClr val="4D4D4F"/>
      </a:dk2>
      <a:lt2>
        <a:srgbClr val="00A94F"/>
      </a:lt2>
      <a:accent1>
        <a:srgbClr val="B5B5B8"/>
      </a:accent1>
      <a:accent2>
        <a:srgbClr val="A0C04D"/>
      </a:accent2>
      <a:accent3>
        <a:srgbClr val="95C5E0"/>
      </a:accent3>
      <a:accent4>
        <a:srgbClr val="EF9647"/>
      </a:accent4>
      <a:accent5>
        <a:srgbClr val="87749C"/>
      </a:accent5>
      <a:accent6>
        <a:srgbClr val="55ACBE"/>
      </a:accent6>
      <a:hlink>
        <a:srgbClr val="52ADC0"/>
      </a:hlink>
      <a:folHlink>
        <a:srgbClr val="00A9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bodyPr wrap="square" rtlCol="0">
        <a:spAutoFit/>
      </a:bodyPr>
      <a:lstStyle>
        <a:defPPr marL="228600" indent="-228600" defTabSz="457200" fontAlgn="auto">
          <a:spcBef>
            <a:spcPts val="0"/>
          </a:spcBef>
          <a:spcAft>
            <a:spcPts val="600"/>
          </a:spcAft>
          <a:buClr>
            <a:srgbClr val="000000">
              <a:lumMod val="75000"/>
            </a:srgbClr>
          </a:buClr>
          <a:buFont typeface="Arial" panose="020B0604020202020204" pitchFamily="34" charset="0"/>
          <a:buChar char="•"/>
          <a:defRPr sz="1400" dirty="0">
            <a:solidFill>
              <a:srgbClr val="000000">
                <a:lumMod val="75000"/>
              </a:srgbClr>
            </a:solidFill>
            <a:latin typeface="Arial"/>
            <a:cs typeface="Arial" pitchFamily="34" charset="0"/>
          </a:defRPr>
        </a:defPPr>
      </a:lstStyle>
    </a:txDef>
  </a:objectDefaults>
  <a:extraClrSchemeLst/>
</a:theme>
</file>

<file path=ppt/theme/theme3.xml><?xml version="1.0" encoding="utf-8"?>
<a:theme xmlns:a="http://schemas.openxmlformats.org/drawingml/2006/main" name="1_ATC Template with Handouts and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hapter Document" ma:contentTypeID="0x010100A3F1A33742BB40798E5513FD18CF9B2C003B72D47058A44C55BD23D766439AE01300E1315B902663FC4F812D7220F514CBFD" ma:contentTypeVersion="1" ma:contentTypeDescription="" ma:contentTypeScope="" ma:versionID="2f41308edce286c844577c9b5be1945f">
  <xsd:schema xmlns:xsd="http://www.w3.org/2001/XMLSchema" xmlns:xs="http://www.w3.org/2001/XMLSchema" xmlns:p="http://schemas.microsoft.com/office/2006/metadata/properties" xmlns:ns2="3141c8d7-29f3-4ee2-82c4-6e2719246879" xmlns:ns3="3141C8D7-29F3-4EE2-82C4-6E2719246879" targetNamespace="http://schemas.microsoft.com/office/2006/metadata/properties" ma:root="true" ma:fieldsID="f6bb73a229fdf9d4e59121d4b3beb0b5" ns2:_="" ns3:_="">
    <xsd:import namespace="3141c8d7-29f3-4ee2-82c4-6e2719246879"/>
    <xsd:import namespace="3141C8D7-29F3-4EE2-82C4-6E2719246879"/>
    <xsd:element name="properties">
      <xsd:complexType>
        <xsd:sequence>
          <xsd:element name="documentManagement">
            <xsd:complexType>
              <xsd:all>
                <xsd:element ref="ns2:NAFileID" minOccurs="0"/>
                <xsd:element ref="ns2:NAInternalAuditTopic" minOccurs="0"/>
                <xsd:element ref="ns2:NAContentSource" minOccurs="0"/>
                <xsd:element ref="ns2:NAIndustry" minOccurs="0"/>
                <xsd:element ref="ns2:NAAuthor" minOccurs="0"/>
                <xsd:element ref="ns2:NADepartment" minOccurs="0"/>
                <xsd:element ref="ns2:NAContentLocation" minOccurs="0"/>
                <xsd:element ref="ns2:NAContentPrivacy" minOccurs="0"/>
                <xsd:element ref="ns2:IIALang" minOccurs="0"/>
                <xsd:element ref="ns2:NASummary" minOccurs="0"/>
                <xsd:element ref="ns3:ChapterDocumentTypeLooku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1c8d7-29f3-4ee2-82c4-6e2719246879" elementFormDefault="qualified">
    <xsd:import namespace="http://schemas.microsoft.com/office/2006/documentManagement/types"/>
    <xsd:import namespace="http://schemas.microsoft.com/office/infopath/2007/PartnerControls"/>
    <xsd:element name="NAFileID" ma:index="8" nillable="true" ma:displayName="NAFileID" ma:internalName="NAFileID">
      <xsd:simpleType>
        <xsd:restriction base="dms:Text"/>
      </xsd:simpleType>
    </xsd:element>
    <xsd:element name="NAInternalAuditTopic" ma:index="9" nillable="true" ma:displayName="NAInternalAuditTopic" ma:format="Dropdown" ma:internalName="NAInternalAuditTopic">
      <xsd:simpleType>
        <xsd:restriction base="dms:Choice">
          <xsd:enumeration value="Business Management"/>
          <xsd:enumeration value="Communication"/>
          <xsd:enumeration value="Finance and Compliance Auditing"/>
          <xsd:enumeration value="Fraud"/>
          <xsd:enumeration value="Governance"/>
          <xsd:enumeration value="Internal Audit Activity/Function"/>
          <xsd:enumeration value="Internal Control"/>
          <xsd:enumeration value="Operational/Performance Auditing"/>
          <xsd:enumeration value="Risk"/>
          <xsd:enumeration value="Technology"/>
          <xsd:enumeration value="Other"/>
        </xsd:restriction>
      </xsd:simpleType>
    </xsd:element>
    <xsd:element name="NAContentSource" ma:index="10" nillable="true" ma:displayName="NAContentSource" ma:internalName="NAContentSource">
      <xsd:simpleType>
        <xsd:restriction base="dms:Choice">
          <xsd:enumeration value="[]"/>
          <xsd:enumeration value="Annual Report"/>
          <xsd:enumeration value="Article"/>
          <xsd:enumeration value="Audit Tool (Checklists, Audit Programs)"/>
          <xsd:enumeration value="Bio"/>
          <xsd:enumeration value="Blog"/>
          <xsd:enumeration value="Chapter Leader Materials"/>
          <xsd:enumeration value="Code of Ethics"/>
          <xsd:enumeration value="Committee Document"/>
          <xsd:enumeration value="Conference"/>
          <xsd:enumeration value="Course Outline"/>
          <xsd:enumeration value="Curriculum"/>
          <xsd:enumeration value="FAQ"/>
          <xsd:enumeration value="Forms"/>
          <xsd:enumeration value="Glossary"/>
          <xsd:enumeration value="Instructions"/>
          <xsd:enumeration value="Marketing Material"/>
          <xsd:enumeration value="Matrix"/>
          <xsd:enumeration value="Model"/>
          <xsd:enumeration value="MoU"/>
          <xsd:enumeration value="News/PR"/>
          <xsd:enumeration value="Position Paper"/>
          <xsd:enumeration value="Practice Guide"/>
          <xsd:enumeration value="Practice Advisory"/>
          <xsd:enumeration value="Preparation Guide"/>
          <xsd:enumeration value="Presentation"/>
          <xsd:enumeration value="Press release"/>
          <xsd:enumeration value="Price List"/>
          <xsd:enumeration value="Publication"/>
          <xsd:enumeration value="Report/Paper"/>
          <xsd:enumeration value="Responses"/>
          <xsd:enumeration value="Self-Study"/>
          <xsd:enumeration value="Seminar"/>
          <xsd:enumeration value="Standards"/>
          <xsd:enumeration value="Survey"/>
          <xsd:enumeration value="Webinar"/>
        </xsd:restriction>
      </xsd:simpleType>
    </xsd:element>
    <xsd:element name="NAIndustry" ma:index="11" nillable="true" ma:displayName="NAIndustry" ma:internalName="NAIndustry">
      <xsd:simpleType>
        <xsd:restriction base="dms:Choice">
          <xsd:enumeration value="Construction"/>
          <xsd:enumeration value="Environmental"/>
          <xsd:enumeration value="Financial Services"/>
          <xsd:enumeration value="Gaming"/>
          <xsd:enumeration value="Government"/>
          <xsd:enumeration value="Healthcare"/>
          <xsd:enumeration value="Manufacturing"/>
          <xsd:enumeration value="[]"/>
        </xsd:restriction>
      </xsd:simpleType>
    </xsd:element>
    <xsd:element name="NAAuthor" ma:index="12" nillable="true" ma:displayName="NAAuthor" ma:internalName="NAAuthor">
      <xsd:simpleType>
        <xsd:restriction base="dms:Text"/>
      </xsd:simpleType>
    </xsd:element>
    <xsd:element name="NADepartment" ma:index="13" nillable="true" ma:displayName="NADepartment" ma:internalName="NADepartment">
      <xsd:simpleType>
        <xsd:restriction base="dms:Choice">
          <xsd:enumeration value="Academic Relations"/>
          <xsd:enumeration value="Accounting"/>
          <xsd:enumeration value="Advertising/Sponsorship"/>
          <xsd:enumeration value="Advocacy"/>
          <xsd:enumeration value="AEC"/>
          <xsd:enumeration value="Bookstore"/>
          <xsd:enumeration value="Certification"/>
          <xsd:enumeration value="Chapters"/>
          <xsd:enumeration value="Conferences"/>
          <xsd:enumeration value="Corporate Communications"/>
          <xsd:enumeration value="Customer Relations"/>
          <xsd:enumeration value="E-learning"/>
          <xsd:enumeration value="GAIN"/>
          <xsd:enumeration value="Governance"/>
          <xsd:enumeration value="Human Resources"/>
          <xsd:enumeration value="Information Services"/>
          <xsd:enumeration value="International Conferecnce"/>
          <xsd:enumeration value="Learning Solutions"/>
          <xsd:enumeration value="Global Relations"/>
          <xsd:enumeration value="Marketing"/>
          <xsd:enumeration value="Membership"/>
          <xsd:enumeration value="On-site Training"/>
          <xsd:enumeration value="Publications"/>
          <xsd:enumeration value="Quality"/>
          <xsd:enumeration value="Research Foundation"/>
          <xsd:enumeration value="Seminars"/>
          <xsd:enumeration value="Standards and Guidance"/>
          <xsd:enumeration value="[]"/>
        </xsd:restriction>
      </xsd:simpleType>
    </xsd:element>
    <xsd:element name="NAContentLocation" ma:index="14" nillable="true" ma:displayName="NAContentLocation" ma:internalName="NAContentLocation">
      <xsd:simpleType>
        <xsd:restriction base="dms:Choice">
          <xsd:enumeration value="Global website"/>
          <xsd:enumeration value="N.A. website"/>
          <xsd:enumeration value="Both"/>
        </xsd:restriction>
      </xsd:simpleType>
    </xsd:element>
    <xsd:element name="NAContentPrivacy" ma:index="15" nillable="true" ma:displayName="NAContentPrivacy" ma:internalName="NAContentPrivacy">
      <xsd:simpleType>
        <xsd:restriction base="dms:Choice">
          <xsd:enumeration value="Confidential - High Risk"/>
          <xsd:enumeration value="Private - Medium Risk"/>
          <xsd:enumeration value="Restricted - Low Risk"/>
          <xsd:enumeration value="Public - no risk"/>
          <xsd:enumeration value="[]"/>
        </xsd:restriction>
      </xsd:simpleType>
    </xsd:element>
    <xsd:element name="IIALang" ma:index="16" nillable="true" ma:displayName="NAIIALang" ma:internalName="IIALang">
      <xsd:simpleType>
        <xsd:restriction base="dms:Choice">
          <xsd:enumeration value="Arabic"/>
          <xsd:enumeration value="Azeri"/>
          <xsd:enumeration value="Bosnian"/>
          <xsd:enumeration value="Bulgarian"/>
          <xsd:enumeration value="Chinese (Simplified)"/>
          <xsd:enumeration value="Chinese (Unsimplified)"/>
          <xsd:enumeration value="Croatian"/>
          <xsd:enumeration value="Czech"/>
          <xsd:enumeration value="Danish"/>
          <xsd:enumeration value="Dutch"/>
          <xsd:enumeration value="English"/>
          <xsd:enumeration value="Estonian"/>
          <xsd:enumeration value="Finnish"/>
          <xsd:enumeration value="French"/>
          <xsd:enumeration value="Georgian"/>
          <xsd:enumeration value="German"/>
          <xsd:enumeration value="Hebrew"/>
          <xsd:enumeration value="Hungarian"/>
          <xsd:enumeration value="Indonesian"/>
          <xsd:enumeration value="Italian"/>
          <xsd:enumeration value="Japanese"/>
          <xsd:enumeration value="Korean"/>
          <xsd:enumeration value="Latvian"/>
          <xsd:enumeration value="Lithuanian"/>
          <xsd:enumeration value="Macedonian"/>
          <xsd:enumeration value="Montenegrin"/>
          <xsd:enumeration value="Norwegian"/>
          <xsd:enumeration value="Polish"/>
          <xsd:enumeration value="Portuguese"/>
          <xsd:enumeration value="Romanian"/>
          <xsd:enumeration value="Russian"/>
          <xsd:enumeration value="Serbian"/>
          <xsd:enumeration value="Slovenian"/>
          <xsd:enumeration value="Spanish"/>
          <xsd:enumeration value="Swedish"/>
          <xsd:enumeration value="Tajik"/>
          <xsd:enumeration value="Thai"/>
          <xsd:enumeration value="Turkish"/>
          <xsd:enumeration value="Ukrainian"/>
          <xsd:enumeration value="[]"/>
        </xsd:restriction>
      </xsd:simpleType>
    </xsd:element>
    <xsd:element name="NASummary" ma:index="17" nillable="true" ma:displayName="NASummary" ma:internalName="NASummary">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41C8D7-29F3-4EE2-82C4-6E2719246879" elementFormDefault="qualified">
    <xsd:import namespace="http://schemas.microsoft.com/office/2006/documentManagement/types"/>
    <xsd:import namespace="http://schemas.microsoft.com/office/infopath/2007/PartnerControls"/>
    <xsd:element name="ChapterDocumentTypeLookup" ma:index="18" nillable="true" ma:displayName="Chapter Document Type" ma:description="" ma:list="{e4470f4a-42ea-4c58-b484-b5ffec13940f}" ma:internalName="ChapterDocumentTypeLookup" ma:showField="Title" ma:web="{cbc2b22e-c6d6-41a8-9387-3ef58b62f0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AFileID xmlns="3141c8d7-29f3-4ee2-82c4-6e2719246879" xsi:nil="true"/>
    <NASummary xmlns="3141c8d7-29f3-4ee2-82c4-6e2719246879" xsi:nil="true"/>
    <NADepartment xmlns="3141c8d7-29f3-4ee2-82c4-6e2719246879" xsi:nil="true"/>
    <NAContentPrivacy xmlns="3141c8d7-29f3-4ee2-82c4-6e2719246879" xsi:nil="true"/>
    <NAInternalAuditTopic xmlns="3141c8d7-29f3-4ee2-82c4-6e2719246879" xsi:nil="true"/>
    <NAContentLocation xmlns="3141c8d7-29f3-4ee2-82c4-6e2719246879" xsi:nil="true"/>
    <IIALang xmlns="3141c8d7-29f3-4ee2-82c4-6e2719246879" xsi:nil="true"/>
    <NAIndustry xmlns="3141c8d7-29f3-4ee2-82c4-6e2719246879" xsi:nil="true"/>
    <NAAuthor xmlns="3141c8d7-29f3-4ee2-82c4-6e2719246879" xsi:nil="true"/>
    <ChapterDocumentTypeLookup xmlns="3141C8D7-29F3-4EE2-82C4-6E2719246879" xsi:nil="true"/>
    <NAContentSource xmlns="3141c8d7-29f3-4ee2-82c4-6e271924687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D20ADD-33A7-4619-B866-DD4106E40E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1c8d7-29f3-4ee2-82c4-6e2719246879"/>
    <ds:schemaRef ds:uri="3141C8D7-29F3-4EE2-82C4-6E27192468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D42CB0-8A96-42DE-BBB6-CF862996C82B}">
  <ds:schemaRefs>
    <ds:schemaRef ds:uri="http://www.w3.org/XML/1998/namespace"/>
    <ds:schemaRef ds:uri="http://schemas.openxmlformats.org/package/2006/metadata/core-properties"/>
    <ds:schemaRef ds:uri="3141C8D7-29F3-4EE2-82C4-6E2719246879"/>
    <ds:schemaRef ds:uri="http://schemas.microsoft.com/office/infopath/2007/PartnerControls"/>
    <ds:schemaRef ds:uri="http://purl.org/dc/elements/1.1/"/>
    <ds:schemaRef ds:uri="http://purl.org/dc/terms/"/>
    <ds:schemaRef ds:uri="http://schemas.microsoft.com/office/2006/documentManagement/types"/>
    <ds:schemaRef ds:uri="3141c8d7-29f3-4ee2-82c4-6e2719246879"/>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0D9D5A0-04F2-4FAB-91A7-80AB5C512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ATC Template with Handouts and Notes</Template>
  <TotalTime>16735</TotalTime>
  <Words>4643</Words>
  <Application>Microsoft Office PowerPoint</Application>
  <PresentationFormat>Widescreen</PresentationFormat>
  <Paragraphs>340</Paragraphs>
  <Slides>41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Arial Narrow</vt:lpstr>
      <vt:lpstr>Calibri</vt:lpstr>
      <vt:lpstr>Helvetica</vt:lpstr>
      <vt:lpstr>Helvetica Neue</vt:lpstr>
      <vt:lpstr>Wingdings</vt:lpstr>
      <vt:lpstr>ATC Template with Handouts and Notes</vt:lpstr>
      <vt:lpstr>Default Theme</vt:lpstr>
      <vt:lpstr>1_ATC Template with Handouts and Notes</vt:lpstr>
      <vt:lpstr>Visualization and Data Analysis  of Submeters Electric Power Consumption  In a household</vt:lpstr>
      <vt:lpstr>  Report To Management  - Plan of Attack  </vt:lpstr>
      <vt:lpstr> STEP ONE: VISUALIZATIONS WITH ANALYSIS OF  WEEK, DAY, AND MINUTE TIME PERIODS  </vt:lpstr>
      <vt:lpstr>Visualizations with Analysis of Winter Week 2008 </vt:lpstr>
      <vt:lpstr>Visualizations with Analysis of Winter Day 2008</vt:lpstr>
      <vt:lpstr>Analysis of Winter Week, Day, Minute 2008 </vt:lpstr>
      <vt:lpstr>CREATING VISUALIZATIONAND ANALYSIS OF A RANDOM  SUMMER WEEK, DAY, MINUTES IN 2007 &amp; 2009</vt:lpstr>
      <vt:lpstr>Analysis of Summer Week, Day, Minute Power Usage in 2007</vt:lpstr>
      <vt:lpstr>Visualizations with Analysis of Summer Day - 2009</vt:lpstr>
      <vt:lpstr>Comparing Visualizations of a Summer Day Consumption - 2007 and 2009</vt:lpstr>
      <vt:lpstr>FURTHER EXPLORATION AND VISUALIZATION WITH BAR CHART FOR ANY ADDITIONAL INSIGHTS </vt:lpstr>
      <vt:lpstr>Opportunities/Recommendations Based on Visualization of Data </vt:lpstr>
      <vt:lpstr>STEP TWO: CONVERT DATA TO TIME SERIES AND VISUALIZE WITH ANALYSIS </vt:lpstr>
      <vt:lpstr>2.1 Visualizations with Analysis of Time Series Sub-meter 3 </vt:lpstr>
      <vt:lpstr>  2.2 Visualizations with Analysis of Time Series Sub-meter 2  </vt:lpstr>
      <vt:lpstr>2.3 Visualizations with Analysis of Time Series Sub-meter 1 </vt:lpstr>
      <vt:lpstr> STEP 3: LINEAR REGRESSION FORCAST/PREDICTION OF A TIME SERIES SUB-METER OBJECTS VISUALIZATION AND ANALYSIS COMPARING R2 and RMSE of EACH MODEL </vt:lpstr>
      <vt:lpstr> 3.1 Forecast from Linear regression Model of Sub-meter 3 - Visualizations with Analysis </vt:lpstr>
      <vt:lpstr>3.2 Forecast from Linear regression Model of Sub-meter 2 - Visualizations with Analysis</vt:lpstr>
      <vt:lpstr>3.3 Forecast from Linear regression Model of Sub-meter 1 - Visualizations with Analysis</vt:lpstr>
      <vt:lpstr> STEP 4: DECOMPOSITION VISUALIZATION AND ANALYSIS OF SEASONAL TIME SERIES OF THE SUB-METERS  </vt:lpstr>
      <vt:lpstr> 4.1 Decomposition Analysis Chart Summary Statistics for Each Decomposed Object’s Seasonal, Trend and Random/Remainder components </vt:lpstr>
      <vt:lpstr>4.2 Decomposition Visualizations with Analysis – Sub-meter 3</vt:lpstr>
      <vt:lpstr>4.3 Decomposition Visualizations with Analysis – Sub-meter 2</vt:lpstr>
      <vt:lpstr>4.4 Decomposition Visualizations with Analysis – Sub-meter 1</vt:lpstr>
      <vt:lpstr>STEP 5: HOLT WINTERS FORCASTING AND ANALYSIS  Holt Winters forecast of 3 sets consisting of sub-meters 1, 2 and 3.  Each set is composed from the forecast plot and plot containing only the forecasted area.  </vt:lpstr>
      <vt:lpstr>5.1 Seasonal Adjusting Sub-meter 3</vt:lpstr>
      <vt:lpstr>5.1.1 Holt Winters Exponential Smoothing &amp; Plot - Sub-meter 3</vt:lpstr>
      <vt:lpstr>5.1.2 Holt Winters Forecast</vt:lpstr>
      <vt:lpstr>5.2 Seasonal Adjusting Sub-meter 1</vt:lpstr>
      <vt:lpstr>5.2.1 Holt Winters Exponential Smoothing &amp; Plot - Sub-meter 1</vt:lpstr>
      <vt:lpstr>5.2.2 Holt Winters Forecast</vt:lpstr>
      <vt:lpstr>5.3 Seasonal Adjusting Sub-meter 2</vt:lpstr>
      <vt:lpstr>5.3.1 Holt Winters Exponential Smoothing &amp; Plot - Sub-meter 2</vt:lpstr>
      <vt:lpstr>5.3.2 HoltWinters Forecast</vt:lpstr>
      <vt:lpstr>6. ANY USEFUL CORRELATIONS OR PREDICTIONS FROM DATA</vt:lpstr>
      <vt:lpstr>7. SUMMARY STATEMENT</vt:lpstr>
      <vt:lpstr>7. SUMMARY STATEMENT</vt:lpstr>
      <vt:lpstr>7. SUMMARY STATEMENT</vt:lpstr>
      <vt:lpstr>8. HIGH LEVEL RECOMMENDATIONS</vt:lpstr>
      <vt:lpstr>9.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Presentation</dc:title>
  <dc:creator>Aaholm, John</dc:creator>
  <cp:lastModifiedBy>itoro etuks</cp:lastModifiedBy>
  <cp:revision>529</cp:revision>
  <cp:lastPrinted>2017-10-11T18:54:22Z</cp:lastPrinted>
  <dcterms:created xsi:type="dcterms:W3CDTF">2013-02-06T14:03:52Z</dcterms:created>
  <dcterms:modified xsi:type="dcterms:W3CDTF">2019-07-21T17:57:52Z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0x010100A3F1A33742BB40798E5513FD18CF9B2C003B72D47058A44C55BD23D766439AE01300E1315B902663FC4F812D7220F514CBFD</vt:lpwstr>
  </property>
  <property fmtid="{D5CDD505-2E9C-101B-9397-08002B2CF9AE}" pid="3" name="TaxKeyword">
    <vt:lpwstr/>
  </property>
  <property fmtid="{D5CDD505-2E9C-101B-9397-08002B2CF9AE}" pid="4" name="DocGroup">
    <vt:lpwstr>20;#Presentation|141c92b1-1475-4147-8330-bb9ec7a9c779</vt:lpwstr>
  </property>
  <property fmtid="{D5CDD505-2E9C-101B-9397-08002B2CF9AE}" pid="5" name="DocOwner">
    <vt:lpwstr>14;#Business Administration Services|569caa81-8f41-42c8-9cad-6a493784c622</vt:lpwstr>
  </property>
  <property fmtid="{D5CDD505-2E9C-101B-9397-08002B2CF9AE}" pid="6" name="TaxKeywordTaxHTField">
    <vt:lpwstr/>
  </property>
</Properties>
</file>