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84" r:id="rId5"/>
    <p:sldMasterId id="2147483690" r:id="rId6"/>
  </p:sldMasterIdLst>
  <p:notesMasterIdLst>
    <p:notesMasterId r:id="rId22"/>
  </p:notesMasterIdLst>
  <p:handoutMasterIdLst>
    <p:handoutMasterId r:id="rId23"/>
  </p:handoutMasterIdLst>
  <p:sldIdLst>
    <p:sldId id="345" r:id="rId7"/>
    <p:sldId id="343" r:id="rId8"/>
    <p:sldId id="354" r:id="rId9"/>
    <p:sldId id="364" r:id="rId10"/>
    <p:sldId id="356" r:id="rId11"/>
    <p:sldId id="355" r:id="rId12"/>
    <p:sldId id="357" r:id="rId13"/>
    <p:sldId id="358" r:id="rId14"/>
    <p:sldId id="346" r:id="rId15"/>
    <p:sldId id="365" r:id="rId16"/>
    <p:sldId id="360" r:id="rId17"/>
    <p:sldId id="361" r:id="rId18"/>
    <p:sldId id="362" r:id="rId19"/>
    <p:sldId id="359" r:id="rId20"/>
    <p:sldId id="305" r:id="rId21"/>
  </p:sldIdLst>
  <p:sldSz cx="12192000" cy="6858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86E"/>
    <a:srgbClr val="084A7B"/>
    <a:srgbClr val="707070"/>
    <a:srgbClr val="14386E"/>
    <a:srgbClr val="8E8F8F"/>
    <a:srgbClr val="59A508"/>
    <a:srgbClr val="018EC2"/>
    <a:srgbClr val="88B95B"/>
    <a:srgbClr val="4AB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5" autoAdjust="0"/>
    <p:restoredTop sz="95441" autoAdjust="0"/>
  </p:normalViewPr>
  <p:slideViewPr>
    <p:cSldViewPr snapToGrid="0" snapToObjects="1">
      <p:cViewPr varScale="1">
        <p:scale>
          <a:sx n="87" d="100"/>
          <a:sy n="87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156" y="-84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26729-1FC1-4A1D-A7A3-AF9E4B1553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B762D6-9BE8-4086-8BC1-A5284B5917C7}">
      <dgm:prSet phldrT="[Text]" custT="1"/>
      <dgm:spPr/>
      <dgm:t>
        <a:bodyPr/>
        <a:lstStyle/>
        <a:p>
          <a:r>
            <a:rPr lang="en-US" sz="2400" b="1" dirty="0"/>
            <a:t>Data Extraction</a:t>
          </a:r>
        </a:p>
        <a:p>
          <a:r>
            <a:rPr lang="en-US" sz="2400" b="1" dirty="0"/>
            <a:t>Data Sets</a:t>
          </a:r>
        </a:p>
      </dgm:t>
    </dgm:pt>
    <dgm:pt modelId="{1318ACBA-7F03-440B-8FD4-5117D64FFF25}" type="parTrans" cxnId="{FE02D7F3-C345-4E4F-A132-BE338142363D}">
      <dgm:prSet/>
      <dgm:spPr/>
      <dgm:t>
        <a:bodyPr/>
        <a:lstStyle/>
        <a:p>
          <a:endParaRPr lang="en-US"/>
        </a:p>
      </dgm:t>
    </dgm:pt>
    <dgm:pt modelId="{7DD0704E-F7F1-4C85-8EF2-D623E865AD47}" type="sibTrans" cxnId="{FE02D7F3-C345-4E4F-A132-BE338142363D}">
      <dgm:prSet/>
      <dgm:spPr/>
      <dgm:t>
        <a:bodyPr/>
        <a:lstStyle/>
        <a:p>
          <a:endParaRPr lang="en-US"/>
        </a:p>
      </dgm:t>
    </dgm:pt>
    <dgm:pt modelId="{AF606C91-4BB4-404A-BE2D-D19ACFC179F2}">
      <dgm:prSet phldrT="[Text]"/>
      <dgm:spPr/>
      <dgm:t>
        <a:bodyPr/>
        <a:lstStyle/>
        <a:p>
          <a:r>
            <a:rPr lang="en-US" b="1" i="0" dirty="0"/>
            <a:t>Error Checking, Data Correction</a:t>
          </a:r>
          <a:endParaRPr lang="en-US" dirty="0"/>
        </a:p>
      </dgm:t>
    </dgm:pt>
    <dgm:pt modelId="{326E56ED-4AB3-43BE-AFCF-4429AE7092B6}" type="parTrans" cxnId="{70202D28-C1B1-4E75-884F-648C1E577324}">
      <dgm:prSet/>
      <dgm:spPr/>
      <dgm:t>
        <a:bodyPr/>
        <a:lstStyle/>
        <a:p>
          <a:endParaRPr lang="en-US"/>
        </a:p>
      </dgm:t>
    </dgm:pt>
    <dgm:pt modelId="{A3281D8E-4CDF-45B4-80CC-8AE34F60C9DB}" type="sibTrans" cxnId="{70202D28-C1B1-4E75-884F-648C1E577324}">
      <dgm:prSet/>
      <dgm:spPr/>
      <dgm:t>
        <a:bodyPr/>
        <a:lstStyle/>
        <a:p>
          <a:endParaRPr lang="en-US"/>
        </a:p>
      </dgm:t>
    </dgm:pt>
    <dgm:pt modelId="{50ED149B-7994-448D-85DE-E9B7923C1F4B}">
      <dgm:prSet phldrT="[Text]"/>
      <dgm:spPr/>
      <dgm:t>
        <a:bodyPr/>
        <a:lstStyle/>
        <a:p>
          <a:r>
            <a:rPr lang="en-US" b="1" dirty="0"/>
            <a:t>Data Management Plans</a:t>
          </a:r>
        </a:p>
      </dgm:t>
    </dgm:pt>
    <dgm:pt modelId="{6E322251-F356-4723-96B9-C3E639975938}" type="parTrans" cxnId="{F8455A92-6E4F-4926-B793-0FBB51E8423E}">
      <dgm:prSet/>
      <dgm:spPr/>
      <dgm:t>
        <a:bodyPr/>
        <a:lstStyle/>
        <a:p>
          <a:endParaRPr lang="en-US"/>
        </a:p>
      </dgm:t>
    </dgm:pt>
    <dgm:pt modelId="{33F93654-273E-4BF7-88CC-B3A0A113729E}" type="sibTrans" cxnId="{F8455A92-6E4F-4926-B793-0FBB51E8423E}">
      <dgm:prSet/>
      <dgm:spPr/>
      <dgm:t>
        <a:bodyPr/>
        <a:lstStyle/>
        <a:p>
          <a:endParaRPr lang="en-US"/>
        </a:p>
      </dgm:t>
    </dgm:pt>
    <dgm:pt modelId="{BF372A56-AEDA-46FA-ADDC-1D275E7377A5}">
      <dgm:prSet phldrT="[Text]"/>
      <dgm:spPr/>
      <dgm:t>
        <a:bodyPr/>
        <a:lstStyle/>
        <a:p>
          <a:r>
            <a:rPr lang="en-US" b="1" i="0" dirty="0"/>
            <a:t>Sample Selection and Recruitment</a:t>
          </a:r>
          <a:endParaRPr lang="en-US" dirty="0"/>
        </a:p>
      </dgm:t>
    </dgm:pt>
    <dgm:pt modelId="{28ACED73-5610-4FF5-A663-6E85D52D77F9}" type="parTrans" cxnId="{E7A4B1AB-CEF6-4517-9794-33147A1335C1}">
      <dgm:prSet/>
      <dgm:spPr/>
      <dgm:t>
        <a:bodyPr/>
        <a:lstStyle/>
        <a:p>
          <a:endParaRPr lang="en-US"/>
        </a:p>
      </dgm:t>
    </dgm:pt>
    <dgm:pt modelId="{E8009B1A-6885-4158-AEF5-2E7494FF3EF3}" type="sibTrans" cxnId="{E7A4B1AB-CEF6-4517-9794-33147A1335C1}">
      <dgm:prSet/>
      <dgm:spPr/>
      <dgm:t>
        <a:bodyPr/>
        <a:lstStyle/>
        <a:p>
          <a:endParaRPr lang="en-US"/>
        </a:p>
      </dgm:t>
    </dgm:pt>
    <dgm:pt modelId="{1A2F6E0B-3061-487D-B51E-B56BDF068A40}">
      <dgm:prSet phldrT="[Text]"/>
      <dgm:spPr/>
      <dgm:t>
        <a:bodyPr/>
        <a:lstStyle/>
        <a:p>
          <a:r>
            <a:rPr lang="en-US" b="1" dirty="0"/>
            <a:t>Data Security</a:t>
          </a:r>
        </a:p>
        <a:p>
          <a:r>
            <a:rPr lang="en-US" b="1" i="0" dirty="0"/>
            <a:t>Confidentiality</a:t>
          </a:r>
          <a:endParaRPr lang="en-US" dirty="0"/>
        </a:p>
      </dgm:t>
    </dgm:pt>
    <dgm:pt modelId="{246F660A-A727-47C6-978F-00AB9EF0DEE9}" type="parTrans" cxnId="{39DB5875-C79D-495B-967E-B8565B1F5CAE}">
      <dgm:prSet/>
      <dgm:spPr/>
      <dgm:t>
        <a:bodyPr/>
        <a:lstStyle/>
        <a:p>
          <a:endParaRPr lang="en-US"/>
        </a:p>
      </dgm:t>
    </dgm:pt>
    <dgm:pt modelId="{236B6142-434E-4693-8814-675BC218C254}" type="sibTrans" cxnId="{39DB5875-C79D-495B-967E-B8565B1F5CAE}">
      <dgm:prSet/>
      <dgm:spPr/>
      <dgm:t>
        <a:bodyPr/>
        <a:lstStyle/>
        <a:p>
          <a:endParaRPr lang="en-US"/>
        </a:p>
      </dgm:t>
    </dgm:pt>
    <dgm:pt modelId="{42AA0D8C-662F-48D8-9F57-7D02BC156445}">
      <dgm:prSet phldrT="[Text]"/>
      <dgm:spPr/>
      <dgm:t>
        <a:bodyPr/>
        <a:lstStyle/>
        <a:p>
          <a:r>
            <a:rPr lang="en-US" b="1" dirty="0"/>
            <a:t>Data Backup</a:t>
          </a:r>
        </a:p>
      </dgm:t>
    </dgm:pt>
    <dgm:pt modelId="{3CF1A21D-7426-4D0E-AA03-623B6E45717E}" type="parTrans" cxnId="{791BA0D8-D6D7-46AC-8FB1-C691AAAC853B}">
      <dgm:prSet/>
      <dgm:spPr/>
      <dgm:t>
        <a:bodyPr/>
        <a:lstStyle/>
        <a:p>
          <a:endParaRPr lang="en-US"/>
        </a:p>
      </dgm:t>
    </dgm:pt>
    <dgm:pt modelId="{32B8BEC0-7EA0-4C53-A373-BBA16831FA5D}" type="sibTrans" cxnId="{791BA0D8-D6D7-46AC-8FB1-C691AAAC853B}">
      <dgm:prSet/>
      <dgm:spPr/>
      <dgm:t>
        <a:bodyPr/>
        <a:lstStyle/>
        <a:p>
          <a:endParaRPr lang="en-US"/>
        </a:p>
      </dgm:t>
    </dgm:pt>
    <dgm:pt modelId="{D3278F18-228F-47F1-9FD1-6E1EE5E286C8}">
      <dgm:prSet phldrT="[Text]"/>
      <dgm:spPr/>
      <dgm:t>
        <a:bodyPr/>
        <a:lstStyle/>
        <a:p>
          <a:r>
            <a:rPr lang="en-US" b="1" i="0" dirty="0"/>
            <a:t>Archiving Documentation</a:t>
          </a:r>
          <a:endParaRPr lang="en-US" dirty="0"/>
        </a:p>
      </dgm:t>
    </dgm:pt>
    <dgm:pt modelId="{C9C280E8-A85B-4155-A462-046B06C997A6}" type="parTrans" cxnId="{A7F0BC08-F2F3-4486-8C3A-B019320A8162}">
      <dgm:prSet/>
      <dgm:spPr/>
      <dgm:t>
        <a:bodyPr/>
        <a:lstStyle/>
        <a:p>
          <a:endParaRPr lang="en-US"/>
        </a:p>
      </dgm:t>
    </dgm:pt>
    <dgm:pt modelId="{99812392-6D76-469E-9AF9-FC7154A219B8}" type="sibTrans" cxnId="{A7F0BC08-F2F3-4486-8C3A-B019320A8162}">
      <dgm:prSet/>
      <dgm:spPr/>
      <dgm:t>
        <a:bodyPr/>
        <a:lstStyle/>
        <a:p>
          <a:endParaRPr lang="en-US"/>
        </a:p>
      </dgm:t>
    </dgm:pt>
    <dgm:pt modelId="{D4A08333-2056-4D3F-8736-DD74C95E0F3B}">
      <dgm:prSet phldrT="[Text]"/>
      <dgm:spPr/>
      <dgm:t>
        <a:bodyPr/>
        <a:lstStyle/>
        <a:p>
          <a:r>
            <a:rPr lang="en-US" b="1" i="0" dirty="0"/>
            <a:t>Correctness of Data Analysis</a:t>
          </a:r>
          <a:endParaRPr lang="en-US" dirty="0"/>
        </a:p>
      </dgm:t>
    </dgm:pt>
    <dgm:pt modelId="{AA25AF0F-1682-4107-B5A9-DEE65DAB8818}" type="parTrans" cxnId="{DEA61FB0-E824-44A4-9141-2210BB0FECAD}">
      <dgm:prSet/>
      <dgm:spPr/>
      <dgm:t>
        <a:bodyPr/>
        <a:lstStyle/>
        <a:p>
          <a:endParaRPr lang="en-US"/>
        </a:p>
      </dgm:t>
    </dgm:pt>
    <dgm:pt modelId="{5A495E71-1901-408E-B4F7-A6BE17E0E9E4}" type="sibTrans" cxnId="{DEA61FB0-E824-44A4-9141-2210BB0FECAD}">
      <dgm:prSet/>
      <dgm:spPr/>
      <dgm:t>
        <a:bodyPr/>
        <a:lstStyle/>
        <a:p>
          <a:endParaRPr lang="en-US"/>
        </a:p>
      </dgm:t>
    </dgm:pt>
    <dgm:pt modelId="{B43E7C6D-93AA-46E1-B037-408BAF1B146B}">
      <dgm:prSet phldrT="[Text]"/>
      <dgm:spPr/>
      <dgm:t>
        <a:bodyPr/>
        <a:lstStyle/>
        <a:p>
          <a:r>
            <a:rPr lang="en-US" b="1" i="0" dirty="0"/>
            <a:t>Analysis Documentation</a:t>
          </a:r>
          <a:endParaRPr lang="en-US" dirty="0"/>
        </a:p>
      </dgm:t>
    </dgm:pt>
    <dgm:pt modelId="{A83105B7-8317-49DB-972A-AA5CE82ADCE0}" type="parTrans" cxnId="{B9DDE8A8-B503-4ED7-A4C3-4CA596054561}">
      <dgm:prSet/>
      <dgm:spPr/>
      <dgm:t>
        <a:bodyPr/>
        <a:lstStyle/>
        <a:p>
          <a:endParaRPr lang="en-US"/>
        </a:p>
      </dgm:t>
    </dgm:pt>
    <dgm:pt modelId="{1443033D-FC2C-41A1-A325-2225FF3C0183}" type="sibTrans" cxnId="{B9DDE8A8-B503-4ED7-A4C3-4CA596054561}">
      <dgm:prSet/>
      <dgm:spPr/>
      <dgm:t>
        <a:bodyPr/>
        <a:lstStyle/>
        <a:p>
          <a:endParaRPr lang="en-US"/>
        </a:p>
      </dgm:t>
    </dgm:pt>
    <dgm:pt modelId="{046C8F12-3D58-4341-BA1D-E19A363C2CD4}" type="pres">
      <dgm:prSet presAssocID="{7A526729-1FC1-4A1D-A7A3-AF9E4B1553D3}" presName="diagram" presStyleCnt="0">
        <dgm:presLayoutVars>
          <dgm:dir/>
          <dgm:resizeHandles val="exact"/>
        </dgm:presLayoutVars>
      </dgm:prSet>
      <dgm:spPr/>
    </dgm:pt>
    <dgm:pt modelId="{2C46DE3B-1B79-48DA-BB65-F0A397960E63}" type="pres">
      <dgm:prSet presAssocID="{A5B762D6-9BE8-4086-8BC1-A5284B5917C7}" presName="node" presStyleLbl="node1" presStyleIdx="0" presStyleCnt="9" custLinFactX="60720" custLinFactNeighborX="100000" custLinFactNeighborY="-43384">
        <dgm:presLayoutVars>
          <dgm:bulletEnabled val="1"/>
        </dgm:presLayoutVars>
      </dgm:prSet>
      <dgm:spPr/>
    </dgm:pt>
    <dgm:pt modelId="{77B360FA-40D3-4350-9622-F83F7248375C}" type="pres">
      <dgm:prSet presAssocID="{7DD0704E-F7F1-4C85-8EF2-D623E865AD47}" presName="sibTrans" presStyleCnt="0"/>
      <dgm:spPr/>
    </dgm:pt>
    <dgm:pt modelId="{A58B0D78-28F2-43BA-8CFA-EA11469619A9}" type="pres">
      <dgm:prSet presAssocID="{AF606C91-4BB4-404A-BE2D-D19ACFC179F2}" presName="node" presStyleLbl="node1" presStyleIdx="1" presStyleCnt="9" custLinFactX="97252" custLinFactY="11137" custLinFactNeighborX="100000" custLinFactNeighborY="100000">
        <dgm:presLayoutVars>
          <dgm:bulletEnabled val="1"/>
        </dgm:presLayoutVars>
      </dgm:prSet>
      <dgm:spPr/>
    </dgm:pt>
    <dgm:pt modelId="{81F40785-8FC3-4BA1-9359-1B3FCE992B6F}" type="pres">
      <dgm:prSet presAssocID="{A3281D8E-4CDF-45B4-80CC-8AE34F60C9DB}" presName="sibTrans" presStyleCnt="0"/>
      <dgm:spPr/>
    </dgm:pt>
    <dgm:pt modelId="{5C8DE03A-7013-4974-AEB2-5312D6902428}" type="pres">
      <dgm:prSet presAssocID="{50ED149B-7994-448D-85DE-E9B7923C1F4B}" presName="node" presStyleLbl="node1" presStyleIdx="2" presStyleCnt="9" custLinFactX="-100000" custLinFactNeighborX="-106609" custLinFactNeighborY="-62">
        <dgm:presLayoutVars>
          <dgm:bulletEnabled val="1"/>
        </dgm:presLayoutVars>
      </dgm:prSet>
      <dgm:spPr/>
    </dgm:pt>
    <dgm:pt modelId="{7B45B671-5573-454B-B85F-EAD1B5C556EC}" type="pres">
      <dgm:prSet presAssocID="{33F93654-273E-4BF7-88CC-B3A0A113729E}" presName="sibTrans" presStyleCnt="0"/>
      <dgm:spPr/>
    </dgm:pt>
    <dgm:pt modelId="{78C19BA0-CFC9-4D84-AB42-3519A2ADA109}" type="pres">
      <dgm:prSet presAssocID="{BF372A56-AEDA-46FA-ADDC-1D275E7377A5}" presName="node" presStyleLbl="node1" presStyleIdx="3" presStyleCnt="9" custLinFactNeighborX="-23398" custLinFactNeighborY="-42953">
        <dgm:presLayoutVars>
          <dgm:bulletEnabled val="1"/>
        </dgm:presLayoutVars>
      </dgm:prSet>
      <dgm:spPr/>
    </dgm:pt>
    <dgm:pt modelId="{B3B881C8-C0D1-4D66-A716-36E6DA8CC2A9}" type="pres">
      <dgm:prSet presAssocID="{E8009B1A-6885-4158-AEF5-2E7494FF3EF3}" presName="sibTrans" presStyleCnt="0"/>
      <dgm:spPr/>
    </dgm:pt>
    <dgm:pt modelId="{EDB47708-D7DC-458E-953B-DE172761AC04}" type="pres">
      <dgm:prSet presAssocID="{1A2F6E0B-3061-487D-B51E-B56BDF068A40}" presName="node" presStyleLbl="node1" presStyleIdx="4" presStyleCnt="9" custLinFactNeighborX="12574" custLinFactNeighborY="-4349">
        <dgm:presLayoutVars>
          <dgm:bulletEnabled val="1"/>
        </dgm:presLayoutVars>
      </dgm:prSet>
      <dgm:spPr/>
    </dgm:pt>
    <dgm:pt modelId="{6EBDDD11-48D8-4414-990A-2B2CB96F5034}" type="pres">
      <dgm:prSet presAssocID="{236B6142-434E-4693-8814-675BC218C254}" presName="sibTrans" presStyleCnt="0"/>
      <dgm:spPr/>
    </dgm:pt>
    <dgm:pt modelId="{95641C2E-EE86-4476-A541-00BD5DCB139B}" type="pres">
      <dgm:prSet presAssocID="{42AA0D8C-662F-48D8-9F57-7D02BC156445}" presName="node" presStyleLbl="node1" presStyleIdx="5" presStyleCnt="9" custLinFactNeighborX="50294" custLinFactNeighborY="-5749">
        <dgm:presLayoutVars>
          <dgm:bulletEnabled val="1"/>
        </dgm:presLayoutVars>
      </dgm:prSet>
      <dgm:spPr/>
    </dgm:pt>
    <dgm:pt modelId="{AC8FC80E-2412-458F-9453-ED8FF5E1C26B}" type="pres">
      <dgm:prSet presAssocID="{32B8BEC0-7EA0-4C53-A373-BBA16831FA5D}" presName="sibTrans" presStyleCnt="0"/>
      <dgm:spPr/>
    </dgm:pt>
    <dgm:pt modelId="{6E38C146-B905-49F9-8E20-DAFE2BEE0425}" type="pres">
      <dgm:prSet presAssocID="{D3278F18-228F-47F1-9FD1-6E1EE5E286C8}" presName="node" presStyleLbl="node1" presStyleIdx="6" presStyleCnt="9" custLinFactY="8521" custLinFactNeighborX="86686" custLinFactNeighborY="100000">
        <dgm:presLayoutVars>
          <dgm:bulletEnabled val="1"/>
        </dgm:presLayoutVars>
      </dgm:prSet>
      <dgm:spPr/>
    </dgm:pt>
    <dgm:pt modelId="{043D85C7-03BF-41AD-AC46-C63051128500}" type="pres">
      <dgm:prSet presAssocID="{99812392-6D76-469E-9AF9-FC7154A219B8}" presName="sibTrans" presStyleCnt="0"/>
      <dgm:spPr/>
    </dgm:pt>
    <dgm:pt modelId="{C371B74E-6F2E-4FC8-A45A-BE6D61F849C9}" type="pres">
      <dgm:prSet presAssocID="{D4A08333-2056-4D3F-8736-DD74C95E0F3B}" presName="node" presStyleLbl="node1" presStyleIdx="7" presStyleCnt="9" custLinFactX="-116665" custLinFactY="8521" custLinFactNeighborX="-200000" custLinFactNeighborY="100000">
        <dgm:presLayoutVars>
          <dgm:bulletEnabled val="1"/>
        </dgm:presLayoutVars>
      </dgm:prSet>
      <dgm:spPr/>
    </dgm:pt>
    <dgm:pt modelId="{7B81B37D-1C04-4C46-BBD6-7ECC59C0B53A}" type="pres">
      <dgm:prSet presAssocID="{5A495E71-1901-408E-B4F7-A6BE17E0E9E4}" presName="sibTrans" presStyleCnt="0"/>
      <dgm:spPr/>
    </dgm:pt>
    <dgm:pt modelId="{8E80B888-12B8-4B4F-B5E1-7809118E5497}" type="pres">
      <dgm:prSet presAssocID="{B43E7C6D-93AA-46E1-B037-408BAF1B146B}" presName="node" presStyleLbl="node1" presStyleIdx="8" presStyleCnt="9" custLinFactNeighborX="-3930" custLinFactNeighborY="-8146">
        <dgm:presLayoutVars>
          <dgm:bulletEnabled val="1"/>
        </dgm:presLayoutVars>
      </dgm:prSet>
      <dgm:spPr/>
    </dgm:pt>
  </dgm:ptLst>
  <dgm:cxnLst>
    <dgm:cxn modelId="{A7F0BC08-F2F3-4486-8C3A-B019320A8162}" srcId="{7A526729-1FC1-4A1D-A7A3-AF9E4B1553D3}" destId="{D3278F18-228F-47F1-9FD1-6E1EE5E286C8}" srcOrd="6" destOrd="0" parTransId="{C9C280E8-A85B-4155-A462-046B06C997A6}" sibTransId="{99812392-6D76-469E-9AF9-FC7154A219B8}"/>
    <dgm:cxn modelId="{05ED2309-FC95-4CBE-AF4F-ACE5CC147D40}" type="presOf" srcId="{B43E7C6D-93AA-46E1-B037-408BAF1B146B}" destId="{8E80B888-12B8-4B4F-B5E1-7809118E5497}" srcOrd="0" destOrd="0" presId="urn:microsoft.com/office/officeart/2005/8/layout/default"/>
    <dgm:cxn modelId="{EE607B0B-1E16-467E-8D69-39F287BF5156}" type="presOf" srcId="{D4A08333-2056-4D3F-8736-DD74C95E0F3B}" destId="{C371B74E-6F2E-4FC8-A45A-BE6D61F849C9}" srcOrd="0" destOrd="0" presId="urn:microsoft.com/office/officeart/2005/8/layout/default"/>
    <dgm:cxn modelId="{1793F90B-7DC7-41CC-BFE5-C5595CC5CF42}" type="presOf" srcId="{BF372A56-AEDA-46FA-ADDC-1D275E7377A5}" destId="{78C19BA0-CFC9-4D84-AB42-3519A2ADA109}" srcOrd="0" destOrd="0" presId="urn:microsoft.com/office/officeart/2005/8/layout/default"/>
    <dgm:cxn modelId="{CE11050D-56E9-4041-8563-1ABF1EEAAB67}" type="presOf" srcId="{42AA0D8C-662F-48D8-9F57-7D02BC156445}" destId="{95641C2E-EE86-4476-A541-00BD5DCB139B}" srcOrd="0" destOrd="0" presId="urn:microsoft.com/office/officeart/2005/8/layout/default"/>
    <dgm:cxn modelId="{70202D28-C1B1-4E75-884F-648C1E577324}" srcId="{7A526729-1FC1-4A1D-A7A3-AF9E4B1553D3}" destId="{AF606C91-4BB4-404A-BE2D-D19ACFC179F2}" srcOrd="1" destOrd="0" parTransId="{326E56ED-4AB3-43BE-AFCF-4429AE7092B6}" sibTransId="{A3281D8E-4CDF-45B4-80CC-8AE34F60C9DB}"/>
    <dgm:cxn modelId="{39DB5875-C79D-495B-967E-B8565B1F5CAE}" srcId="{7A526729-1FC1-4A1D-A7A3-AF9E4B1553D3}" destId="{1A2F6E0B-3061-487D-B51E-B56BDF068A40}" srcOrd="4" destOrd="0" parTransId="{246F660A-A727-47C6-978F-00AB9EF0DEE9}" sibTransId="{236B6142-434E-4693-8814-675BC218C254}"/>
    <dgm:cxn modelId="{94781676-6535-4CE6-A2A3-654C059FAEFB}" type="presOf" srcId="{50ED149B-7994-448D-85DE-E9B7923C1F4B}" destId="{5C8DE03A-7013-4974-AEB2-5312D6902428}" srcOrd="0" destOrd="0" presId="urn:microsoft.com/office/officeart/2005/8/layout/default"/>
    <dgm:cxn modelId="{E693D78F-4D4C-4798-BD53-7C210350C729}" type="presOf" srcId="{7A526729-1FC1-4A1D-A7A3-AF9E4B1553D3}" destId="{046C8F12-3D58-4341-BA1D-E19A363C2CD4}" srcOrd="0" destOrd="0" presId="urn:microsoft.com/office/officeart/2005/8/layout/default"/>
    <dgm:cxn modelId="{F8455A92-6E4F-4926-B793-0FBB51E8423E}" srcId="{7A526729-1FC1-4A1D-A7A3-AF9E4B1553D3}" destId="{50ED149B-7994-448D-85DE-E9B7923C1F4B}" srcOrd="2" destOrd="0" parTransId="{6E322251-F356-4723-96B9-C3E639975938}" sibTransId="{33F93654-273E-4BF7-88CC-B3A0A113729E}"/>
    <dgm:cxn modelId="{B9DDE8A8-B503-4ED7-A4C3-4CA596054561}" srcId="{7A526729-1FC1-4A1D-A7A3-AF9E4B1553D3}" destId="{B43E7C6D-93AA-46E1-B037-408BAF1B146B}" srcOrd="8" destOrd="0" parTransId="{A83105B7-8317-49DB-972A-AA5CE82ADCE0}" sibTransId="{1443033D-FC2C-41A1-A325-2225FF3C0183}"/>
    <dgm:cxn modelId="{E7A4B1AB-CEF6-4517-9794-33147A1335C1}" srcId="{7A526729-1FC1-4A1D-A7A3-AF9E4B1553D3}" destId="{BF372A56-AEDA-46FA-ADDC-1D275E7377A5}" srcOrd="3" destOrd="0" parTransId="{28ACED73-5610-4FF5-A663-6E85D52D77F9}" sibTransId="{E8009B1A-6885-4158-AEF5-2E7494FF3EF3}"/>
    <dgm:cxn modelId="{DEA61FB0-E824-44A4-9141-2210BB0FECAD}" srcId="{7A526729-1FC1-4A1D-A7A3-AF9E4B1553D3}" destId="{D4A08333-2056-4D3F-8736-DD74C95E0F3B}" srcOrd="7" destOrd="0" parTransId="{AA25AF0F-1682-4107-B5A9-DEE65DAB8818}" sibTransId="{5A495E71-1901-408E-B4F7-A6BE17E0E9E4}"/>
    <dgm:cxn modelId="{6A7387B1-01D8-4AE2-A9B7-6E6D5A257AA1}" type="presOf" srcId="{1A2F6E0B-3061-487D-B51E-B56BDF068A40}" destId="{EDB47708-D7DC-458E-953B-DE172761AC04}" srcOrd="0" destOrd="0" presId="urn:microsoft.com/office/officeart/2005/8/layout/default"/>
    <dgm:cxn modelId="{63F44FCC-C7BF-4351-8183-2C24EE70F535}" type="presOf" srcId="{D3278F18-228F-47F1-9FD1-6E1EE5E286C8}" destId="{6E38C146-B905-49F9-8E20-DAFE2BEE0425}" srcOrd="0" destOrd="0" presId="urn:microsoft.com/office/officeart/2005/8/layout/default"/>
    <dgm:cxn modelId="{18A360CD-6E9C-4A0B-AABD-B4269886DAB6}" type="presOf" srcId="{A5B762D6-9BE8-4086-8BC1-A5284B5917C7}" destId="{2C46DE3B-1B79-48DA-BB65-F0A397960E63}" srcOrd="0" destOrd="0" presId="urn:microsoft.com/office/officeart/2005/8/layout/default"/>
    <dgm:cxn modelId="{791BA0D8-D6D7-46AC-8FB1-C691AAAC853B}" srcId="{7A526729-1FC1-4A1D-A7A3-AF9E4B1553D3}" destId="{42AA0D8C-662F-48D8-9F57-7D02BC156445}" srcOrd="5" destOrd="0" parTransId="{3CF1A21D-7426-4D0E-AA03-623B6E45717E}" sibTransId="{32B8BEC0-7EA0-4C53-A373-BBA16831FA5D}"/>
    <dgm:cxn modelId="{4BAB03F2-98E4-4D2F-807A-3D1C6B00AA6F}" type="presOf" srcId="{AF606C91-4BB4-404A-BE2D-D19ACFC179F2}" destId="{A58B0D78-28F2-43BA-8CFA-EA11469619A9}" srcOrd="0" destOrd="0" presId="urn:microsoft.com/office/officeart/2005/8/layout/default"/>
    <dgm:cxn modelId="{FE02D7F3-C345-4E4F-A132-BE338142363D}" srcId="{7A526729-1FC1-4A1D-A7A3-AF9E4B1553D3}" destId="{A5B762D6-9BE8-4086-8BC1-A5284B5917C7}" srcOrd="0" destOrd="0" parTransId="{1318ACBA-7F03-440B-8FD4-5117D64FFF25}" sibTransId="{7DD0704E-F7F1-4C85-8EF2-D623E865AD47}"/>
    <dgm:cxn modelId="{5A875B0D-0130-4753-BF29-7DC28CB34AB9}" type="presParOf" srcId="{046C8F12-3D58-4341-BA1D-E19A363C2CD4}" destId="{2C46DE3B-1B79-48DA-BB65-F0A397960E63}" srcOrd="0" destOrd="0" presId="urn:microsoft.com/office/officeart/2005/8/layout/default"/>
    <dgm:cxn modelId="{F5B8BB6F-FABC-45EC-809E-9FAF1B911174}" type="presParOf" srcId="{046C8F12-3D58-4341-BA1D-E19A363C2CD4}" destId="{77B360FA-40D3-4350-9622-F83F7248375C}" srcOrd="1" destOrd="0" presId="urn:microsoft.com/office/officeart/2005/8/layout/default"/>
    <dgm:cxn modelId="{02D9DB50-2FFB-45E2-84A5-9B4052147662}" type="presParOf" srcId="{046C8F12-3D58-4341-BA1D-E19A363C2CD4}" destId="{A58B0D78-28F2-43BA-8CFA-EA11469619A9}" srcOrd="2" destOrd="0" presId="urn:microsoft.com/office/officeart/2005/8/layout/default"/>
    <dgm:cxn modelId="{4079F87A-9267-46AC-81FE-E1F62C317A1E}" type="presParOf" srcId="{046C8F12-3D58-4341-BA1D-E19A363C2CD4}" destId="{81F40785-8FC3-4BA1-9359-1B3FCE992B6F}" srcOrd="3" destOrd="0" presId="urn:microsoft.com/office/officeart/2005/8/layout/default"/>
    <dgm:cxn modelId="{25FBEDAC-BE52-4477-9C2E-D29327948CFE}" type="presParOf" srcId="{046C8F12-3D58-4341-BA1D-E19A363C2CD4}" destId="{5C8DE03A-7013-4974-AEB2-5312D6902428}" srcOrd="4" destOrd="0" presId="urn:microsoft.com/office/officeart/2005/8/layout/default"/>
    <dgm:cxn modelId="{E6871E37-E52D-4F00-AF8A-748C3014F1BA}" type="presParOf" srcId="{046C8F12-3D58-4341-BA1D-E19A363C2CD4}" destId="{7B45B671-5573-454B-B85F-EAD1B5C556EC}" srcOrd="5" destOrd="0" presId="urn:microsoft.com/office/officeart/2005/8/layout/default"/>
    <dgm:cxn modelId="{256421BD-D272-4B7B-AC76-E4DC0A59C4F3}" type="presParOf" srcId="{046C8F12-3D58-4341-BA1D-E19A363C2CD4}" destId="{78C19BA0-CFC9-4D84-AB42-3519A2ADA109}" srcOrd="6" destOrd="0" presId="urn:microsoft.com/office/officeart/2005/8/layout/default"/>
    <dgm:cxn modelId="{845F9870-ADE5-4602-B64F-C1014153669B}" type="presParOf" srcId="{046C8F12-3D58-4341-BA1D-E19A363C2CD4}" destId="{B3B881C8-C0D1-4D66-A716-36E6DA8CC2A9}" srcOrd="7" destOrd="0" presId="urn:microsoft.com/office/officeart/2005/8/layout/default"/>
    <dgm:cxn modelId="{30545F12-921C-4BC4-91E6-E01DBA8F039E}" type="presParOf" srcId="{046C8F12-3D58-4341-BA1D-E19A363C2CD4}" destId="{EDB47708-D7DC-458E-953B-DE172761AC04}" srcOrd="8" destOrd="0" presId="urn:microsoft.com/office/officeart/2005/8/layout/default"/>
    <dgm:cxn modelId="{4EBFD0F4-8F29-4FB6-B992-C99B1FE7EADA}" type="presParOf" srcId="{046C8F12-3D58-4341-BA1D-E19A363C2CD4}" destId="{6EBDDD11-48D8-4414-990A-2B2CB96F5034}" srcOrd="9" destOrd="0" presId="urn:microsoft.com/office/officeart/2005/8/layout/default"/>
    <dgm:cxn modelId="{443D624E-1366-4955-9EEA-5C82ED8191AB}" type="presParOf" srcId="{046C8F12-3D58-4341-BA1D-E19A363C2CD4}" destId="{95641C2E-EE86-4476-A541-00BD5DCB139B}" srcOrd="10" destOrd="0" presId="urn:microsoft.com/office/officeart/2005/8/layout/default"/>
    <dgm:cxn modelId="{5CE560A1-7369-466A-BF79-4F7D9E2E6955}" type="presParOf" srcId="{046C8F12-3D58-4341-BA1D-E19A363C2CD4}" destId="{AC8FC80E-2412-458F-9453-ED8FF5E1C26B}" srcOrd="11" destOrd="0" presId="urn:microsoft.com/office/officeart/2005/8/layout/default"/>
    <dgm:cxn modelId="{60DDEAFA-D59D-485D-9705-74E572E71594}" type="presParOf" srcId="{046C8F12-3D58-4341-BA1D-E19A363C2CD4}" destId="{6E38C146-B905-49F9-8E20-DAFE2BEE0425}" srcOrd="12" destOrd="0" presId="urn:microsoft.com/office/officeart/2005/8/layout/default"/>
    <dgm:cxn modelId="{05C1B7BC-648A-4CDB-B938-210D0D928087}" type="presParOf" srcId="{046C8F12-3D58-4341-BA1D-E19A363C2CD4}" destId="{043D85C7-03BF-41AD-AC46-C63051128500}" srcOrd="13" destOrd="0" presId="urn:microsoft.com/office/officeart/2005/8/layout/default"/>
    <dgm:cxn modelId="{5EBD4D7C-FBC1-439D-9EBB-F7F410B5DD83}" type="presParOf" srcId="{046C8F12-3D58-4341-BA1D-E19A363C2CD4}" destId="{C371B74E-6F2E-4FC8-A45A-BE6D61F849C9}" srcOrd="14" destOrd="0" presId="urn:microsoft.com/office/officeart/2005/8/layout/default"/>
    <dgm:cxn modelId="{4B61B9EE-7A60-4750-B89B-163076CA3F62}" type="presParOf" srcId="{046C8F12-3D58-4341-BA1D-E19A363C2CD4}" destId="{7B81B37D-1C04-4C46-BBD6-7ECC59C0B53A}" srcOrd="15" destOrd="0" presId="urn:microsoft.com/office/officeart/2005/8/layout/default"/>
    <dgm:cxn modelId="{F5843BC7-15E8-4A45-B8A4-8EDCC2DC5A29}" type="presParOf" srcId="{046C8F12-3D58-4341-BA1D-E19A363C2CD4}" destId="{8E80B888-12B8-4B4F-B5E1-7809118E549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DE3B-1B79-48DA-BB65-F0A397960E63}">
      <dsp:nvSpPr>
        <dsp:cNvPr id="0" name=""/>
        <dsp:cNvSpPr/>
      </dsp:nvSpPr>
      <dsp:spPr>
        <a:xfrm>
          <a:off x="4119758" y="0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Extraction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Sets</a:t>
          </a:r>
        </a:p>
      </dsp:txBody>
      <dsp:txXfrm>
        <a:off x="4119758" y="0"/>
        <a:ext cx="2507614" cy="1504568"/>
      </dsp:txXfrm>
    </dsp:sp>
    <dsp:sp modelId="{A58B0D78-28F2-43BA-8CFA-EA11469619A9}">
      <dsp:nvSpPr>
        <dsp:cNvPr id="0" name=""/>
        <dsp:cNvSpPr/>
      </dsp:nvSpPr>
      <dsp:spPr>
        <a:xfrm>
          <a:off x="7794216" y="1673065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Error Checking, Data Correction</a:t>
          </a:r>
          <a:endParaRPr lang="en-US" sz="2500" kern="1200" dirty="0"/>
        </a:p>
      </dsp:txBody>
      <dsp:txXfrm>
        <a:off x="7794216" y="1673065"/>
        <a:ext cx="2507614" cy="1504568"/>
      </dsp:txXfrm>
    </dsp:sp>
    <dsp:sp modelId="{5C8DE03A-7013-4974-AEB2-5312D6902428}">
      <dsp:nvSpPr>
        <dsp:cNvPr id="0" name=""/>
        <dsp:cNvSpPr/>
      </dsp:nvSpPr>
      <dsp:spPr>
        <a:xfrm>
          <a:off x="425314" y="0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Management Plans</a:t>
          </a:r>
        </a:p>
      </dsp:txBody>
      <dsp:txXfrm>
        <a:off x="425314" y="0"/>
        <a:ext cx="2507614" cy="1504568"/>
      </dsp:txXfrm>
    </dsp:sp>
    <dsp:sp modelId="{78C19BA0-CFC9-4D84-AB42-3519A2ADA109}">
      <dsp:nvSpPr>
        <dsp:cNvPr id="0" name=""/>
        <dsp:cNvSpPr/>
      </dsp:nvSpPr>
      <dsp:spPr>
        <a:xfrm>
          <a:off x="7777916" y="0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Sample Selection and Recruitment</a:t>
          </a:r>
          <a:endParaRPr lang="en-US" sz="2500" kern="1200" dirty="0"/>
        </a:p>
      </dsp:txBody>
      <dsp:txXfrm>
        <a:off x="7777916" y="0"/>
        <a:ext cx="2507614" cy="1504568"/>
      </dsp:txXfrm>
    </dsp:sp>
    <dsp:sp modelId="{EDB47708-D7DC-458E-953B-DE172761AC04}">
      <dsp:nvSpPr>
        <dsp:cNvPr id="0" name=""/>
        <dsp:cNvSpPr/>
      </dsp:nvSpPr>
      <dsp:spPr>
        <a:xfrm>
          <a:off x="404826" y="1690829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Security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Confidentiality</a:t>
          </a:r>
          <a:endParaRPr lang="en-US" sz="2500" kern="1200" dirty="0"/>
        </a:p>
      </dsp:txBody>
      <dsp:txXfrm>
        <a:off x="404826" y="1690829"/>
        <a:ext cx="2507614" cy="1504568"/>
      </dsp:txXfrm>
    </dsp:sp>
    <dsp:sp modelId="{95641C2E-EE86-4476-A541-00BD5DCB139B}">
      <dsp:nvSpPr>
        <dsp:cNvPr id="0" name=""/>
        <dsp:cNvSpPr/>
      </dsp:nvSpPr>
      <dsp:spPr>
        <a:xfrm>
          <a:off x="4109075" y="1669765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Backup</a:t>
          </a:r>
        </a:p>
      </dsp:txBody>
      <dsp:txXfrm>
        <a:off x="4109075" y="1669765"/>
        <a:ext cx="2507614" cy="1504568"/>
      </dsp:txXfrm>
    </dsp:sp>
    <dsp:sp modelId="{6E38C146-B905-49F9-8E20-DAFE2BEE0425}">
      <dsp:nvSpPr>
        <dsp:cNvPr id="0" name=""/>
        <dsp:cNvSpPr/>
      </dsp:nvSpPr>
      <dsp:spPr>
        <a:xfrm>
          <a:off x="7780023" y="3389036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Archiving Documentation</a:t>
          </a:r>
          <a:endParaRPr lang="en-US" sz="2500" kern="1200" dirty="0"/>
        </a:p>
      </dsp:txBody>
      <dsp:txXfrm>
        <a:off x="7780023" y="3389036"/>
        <a:ext cx="2507614" cy="1504568"/>
      </dsp:txXfrm>
    </dsp:sp>
    <dsp:sp modelId="{C371B74E-6F2E-4FC8-A45A-BE6D61F849C9}">
      <dsp:nvSpPr>
        <dsp:cNvPr id="0" name=""/>
        <dsp:cNvSpPr/>
      </dsp:nvSpPr>
      <dsp:spPr>
        <a:xfrm>
          <a:off x="423909" y="3389036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Correctness of Data Analysis</a:t>
          </a:r>
          <a:endParaRPr lang="en-US" sz="2500" kern="1200" dirty="0"/>
        </a:p>
      </dsp:txBody>
      <dsp:txXfrm>
        <a:off x="423909" y="3389036"/>
        <a:ext cx="2507614" cy="1504568"/>
      </dsp:txXfrm>
    </dsp:sp>
    <dsp:sp modelId="{8E80B888-12B8-4B4F-B5E1-7809118E5497}">
      <dsp:nvSpPr>
        <dsp:cNvPr id="0" name=""/>
        <dsp:cNvSpPr/>
      </dsp:nvSpPr>
      <dsp:spPr>
        <a:xfrm>
          <a:off x="4128534" y="3389031"/>
          <a:ext cx="2507614" cy="150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Analysis Documentation</a:t>
          </a:r>
          <a:endParaRPr lang="en-US" sz="2500" kern="1200" dirty="0"/>
        </a:p>
      </dsp:txBody>
      <dsp:txXfrm>
        <a:off x="4128534" y="3389031"/>
        <a:ext cx="2507614" cy="1504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24576" y="8845046"/>
            <a:ext cx="2600074" cy="465614"/>
          </a:xfrm>
          <a:prstGeom prst="rect">
            <a:avLst/>
          </a:prstGeom>
        </p:spPr>
        <p:txBody>
          <a:bodyPr vert="horz" lIns="91952" tIns="45976" rIns="91952" bIns="45976" rtlCol="0" anchor="ctr"/>
          <a:lstStyle>
            <a:lvl1pPr algn="r">
              <a:defRPr sz="1200"/>
            </a:lvl1pPr>
          </a:lstStyle>
          <a:p>
            <a:pPr algn="ctr"/>
            <a:r>
              <a:rPr lang="en-US"/>
              <a:t>Page </a:t>
            </a:r>
            <a:fld id="{200235D6-A544-4B56-A983-2DED2BDCB07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"/>
            <a:ext cx="7026275" cy="313843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952" tIns="45976" rIns="91952" bIns="45976" rtlCol="0" anchor="ctr"/>
          <a:lstStyle/>
          <a:p>
            <a:pPr algn="ctr"/>
            <a:endParaRPr lang="en-US">
              <a:solidFill>
                <a:srgbClr val="084A7B"/>
              </a:solidFill>
            </a:endParaRPr>
          </a:p>
        </p:txBody>
      </p:sp>
      <p:pic>
        <p:nvPicPr>
          <p:cNvPr id="9" name="Picture 8" descr="ATCsecondarySlideLogo_11.30.12.t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9" y="8594117"/>
            <a:ext cx="1822877" cy="5658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1" y="8833405"/>
            <a:ext cx="2601699" cy="465614"/>
          </a:xfrm>
          <a:prstGeom prst="rect">
            <a:avLst/>
          </a:prstGeom>
        </p:spPr>
        <p:txBody>
          <a:bodyPr vert="horz" lIns="91952" tIns="45976" rIns="91952" bIns="45976" rtlCol="0" anchor="ctr"/>
          <a:lstStyle>
            <a:lvl1pPr algn="r">
              <a:defRPr sz="1200"/>
            </a:lvl1pPr>
          </a:lstStyle>
          <a:p>
            <a:pPr algn="ctr"/>
            <a:fld id="{6B5257D6-9A08-4750-B10C-F350D202BD59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7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913" y="466725"/>
            <a:ext cx="6883400" cy="3871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52" tIns="45976" rIns="91952" bIns="459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5674" y="4423331"/>
            <a:ext cx="6456027" cy="4190524"/>
          </a:xfrm>
          <a:prstGeom prst="rect">
            <a:avLst/>
          </a:prstGeom>
        </p:spPr>
        <p:txBody>
          <a:bodyPr vert="horz" lIns="91952" tIns="45976" rIns="91952" bIns="459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49974" y="8845046"/>
            <a:ext cx="2576301" cy="465614"/>
          </a:xfrm>
          <a:prstGeom prst="rect">
            <a:avLst/>
          </a:prstGeom>
        </p:spPr>
        <p:txBody>
          <a:bodyPr vert="horz" lIns="91952" tIns="45976" rIns="91952" bIns="45976" rtlCol="0" anchor="ctr"/>
          <a:lstStyle>
            <a:lvl1pPr algn="ctr">
              <a:defRPr sz="1200">
                <a:latin typeface="Arial Narrow" pitchFamily="34" charset="0"/>
              </a:defRPr>
            </a:lvl1pPr>
          </a:lstStyle>
          <a:p>
            <a:r>
              <a:rPr lang="en-US"/>
              <a:t>Page </a:t>
            </a:r>
            <a:fld id="{0C82D5A3-FE37-1B42-9698-D5650D07F8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0" y="8835023"/>
            <a:ext cx="2576301" cy="465614"/>
          </a:xfrm>
          <a:prstGeom prst="rect">
            <a:avLst/>
          </a:prstGeom>
        </p:spPr>
        <p:txBody>
          <a:bodyPr vert="horz" lIns="91952" tIns="45976" rIns="91952" bIns="45976" rtlCol="0" anchor="ctr"/>
          <a:lstStyle>
            <a:lvl1pPr algn="ctr">
              <a:defRPr sz="1200" baseline="0">
                <a:latin typeface="Arial Narrow" pitchFamily="34" charset="0"/>
              </a:defRPr>
            </a:lvl1pPr>
          </a:lstStyle>
          <a:p>
            <a:fld id="{37E685F4-888B-4A9C-A2E9-A820C7DF5E1E}" type="datetime1">
              <a:rPr lang="en-US" smtClean="0"/>
              <a:t>7/7/2019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80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228600" indent="0" algn="l" defTabSz="4572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396875" indent="0" algn="l" defTabSz="4572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576263" indent="0" algn="l" defTabSz="4572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746125" indent="0" algn="l" defTabSz="4572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Page </a:t>
            </a:r>
            <a:fld id="{0C82D5A3-FE37-1B42-9698-D5650D07F8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30BDA-2E7A-49DF-AF7B-4EEBF46DB5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8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138" y="1163638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</a:t>
            </a:r>
          </a:p>
          <a:p>
            <a:pPr>
              <a:defRPr/>
            </a:pPr>
            <a:r>
              <a:rPr lang="en-US" dirty="0"/>
              <a:t>Here</a:t>
            </a:r>
            <a:r>
              <a:rPr lang="en-US" baseline="0" dirty="0"/>
              <a:t> are a few of our lessons learned</a:t>
            </a:r>
            <a:endParaRPr lang="en-US" dirty="0"/>
          </a:p>
          <a:p>
            <a:r>
              <a:rPr lang="en-US" dirty="0"/>
              <a:t>These are universal, any project, anywhere</a:t>
            </a:r>
            <a:endParaRPr lang="en-US" baseline="0" dirty="0"/>
          </a:p>
          <a:p>
            <a:r>
              <a:rPr lang="en-US" baseline="0" dirty="0"/>
              <a:t>Know that you cannot skip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" y="9007521"/>
            <a:ext cx="3120080" cy="474506"/>
          </a:xfrm>
          <a:prstGeom prst="rect">
            <a:avLst/>
          </a:prstGeom>
        </p:spPr>
        <p:txBody>
          <a:bodyPr lIns="93525" tIns="46762" rIns="93525" bIns="46762"/>
          <a:lstStyle/>
          <a:p>
            <a:pPr defTabSz="46676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4650E-0645-4560-981B-6E4B499B6B0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C 2013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2932300"/>
            <a:ext cx="12192000" cy="248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84A7B"/>
              </a:solidFill>
            </a:endParaRPr>
          </a:p>
        </p:txBody>
      </p:sp>
      <p:pic>
        <p:nvPicPr>
          <p:cNvPr id="28" name="Picture 27" descr="ATCsecondarySlideCircles_11.30.12.ti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2"/>
            <a:ext cx="12192000" cy="5003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13611" y="3331813"/>
            <a:ext cx="10199748" cy="708495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solidFill>
                  <a:srgbClr val="084A7B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9472" y="4044963"/>
            <a:ext cx="10204704" cy="109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enter presenter’s name and date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84A7B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9487163" y="6098088"/>
            <a:ext cx="2704837" cy="364182"/>
            <a:chOff x="7115372" y="6079410"/>
            <a:chExt cx="2028628" cy="364182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358150" y="6079410"/>
              <a:ext cx="1223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707070"/>
                  </a:solidFill>
                </a:rPr>
                <a:t>atcllc.com</a:t>
              </a:r>
              <a:endParaRPr lang="en-US" sz="1400" dirty="0">
                <a:solidFill>
                  <a:srgbClr val="707070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>
              <a:off x="7115372" y="6443592"/>
              <a:ext cx="2028628" cy="0"/>
            </a:xfrm>
            <a:prstGeom prst="line">
              <a:avLst/>
            </a:prstGeom>
            <a:ln>
              <a:solidFill>
                <a:srgbClr val="70707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51" y="1197526"/>
            <a:ext cx="3742952" cy="84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7" y="997993"/>
            <a:ext cx="4377085" cy="9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619751" y="338328"/>
            <a:ext cx="6076949" cy="5742432"/>
          </a:xfrm>
        </p:spPr>
        <p:txBody>
          <a:bodyPr/>
          <a:lstStyle>
            <a:lvl1pPr marL="225425" indent="-225425">
              <a:defRPr>
                <a:latin typeface="Calibri" pitchFamily="34" charset="0"/>
                <a:cs typeface="Calibri" pitchFamily="34" charset="0"/>
              </a:defRPr>
            </a:lvl1pPr>
            <a:lvl2pPr marL="622300" indent="-277813">
              <a:defRPr>
                <a:latin typeface="Calibri" pitchFamily="34" charset="0"/>
                <a:cs typeface="Calibri" pitchFamily="34" charset="0"/>
              </a:defRPr>
            </a:lvl2pPr>
            <a:lvl3pPr marL="966788" indent="-277813">
              <a:defRPr>
                <a:latin typeface="Calibri" pitchFamily="34" charset="0"/>
                <a:cs typeface="Calibri" pitchFamily="34" charset="0"/>
              </a:defRPr>
            </a:lvl3pPr>
            <a:lvl4pPr marL="1206500" indent="-292100">
              <a:defRPr>
                <a:latin typeface="Calibri" pitchFamily="34" charset="0"/>
                <a:cs typeface="Calibri" pitchFamily="34" charset="0"/>
              </a:defRPr>
            </a:lvl4pPr>
            <a:lvl5pPr marL="1603375" indent="-292100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38328"/>
            <a:ext cx="4867965" cy="1069848"/>
          </a:xfrm>
        </p:spPr>
        <p:txBody>
          <a:bodyPr anchor="b">
            <a:normAutofit/>
          </a:bodyPr>
          <a:lstStyle>
            <a:lvl1pPr>
              <a:defRPr sz="2400"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1408114"/>
            <a:ext cx="4868333" cy="4675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25425" indent="0">
              <a:buNone/>
              <a:defRPr sz="1800">
                <a:solidFill>
                  <a:srgbClr val="707070"/>
                </a:solidFill>
              </a:defRPr>
            </a:lvl2pPr>
            <a:lvl3pPr marL="396875" indent="0">
              <a:buNone/>
              <a:defRPr>
                <a:solidFill>
                  <a:srgbClr val="707070"/>
                </a:solidFill>
              </a:defRPr>
            </a:lvl3pPr>
            <a:lvl4pPr marL="622300" indent="0">
              <a:buNone/>
              <a:defRPr>
                <a:solidFill>
                  <a:srgbClr val="707070"/>
                </a:solidFill>
              </a:defRPr>
            </a:lvl4pPr>
            <a:lvl5pPr marL="795338" indent="0">
              <a:buNone/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9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184" y="4777805"/>
            <a:ext cx="9753600" cy="457200"/>
          </a:xfrm>
        </p:spPr>
        <p:txBody>
          <a:bodyPr>
            <a:normAutofit/>
          </a:bodyPr>
          <a:lstStyle>
            <a:lvl1pPr>
              <a:defRPr sz="2200"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55184" y="676275"/>
            <a:ext cx="9753600" cy="3983038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55184" y="5233988"/>
            <a:ext cx="9753600" cy="8229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22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14176" y="6473953"/>
            <a:ext cx="768096" cy="365125"/>
          </a:xfrm>
        </p:spPr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97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145C5-634E-4FEF-8158-BBACC71C0E4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91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14176" y="6473953"/>
            <a:ext cx="768096" cy="365125"/>
          </a:xfrm>
        </p:spPr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TC 2013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2932300"/>
            <a:ext cx="12192000" cy="248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4A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13611" y="3331813"/>
            <a:ext cx="10199748" cy="708495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solidFill>
                  <a:srgbClr val="084A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9472" y="4044963"/>
            <a:ext cx="10204704" cy="1091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presenter’s name and date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84A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9487163" y="6098088"/>
            <a:ext cx="2704837" cy="364182"/>
            <a:chOff x="7115372" y="6079410"/>
            <a:chExt cx="2028628" cy="364182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358150" y="6079410"/>
              <a:ext cx="1223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atcllc.com</a:t>
              </a: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>
              <a:off x="7115372" y="6443592"/>
              <a:ext cx="2028628" cy="0"/>
            </a:xfrm>
            <a:prstGeom prst="line">
              <a:avLst/>
            </a:prstGeom>
            <a:ln>
              <a:solidFill>
                <a:srgbClr val="70707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51" y="1197526"/>
            <a:ext cx="3742952" cy="84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7" y="997993"/>
            <a:ext cx="4377085" cy="9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C 2013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2967"/>
            <a:ext cx="121920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6"/>
          <p:cNvSpPr txBox="1">
            <a:spLocks noChangeArrowheads="1"/>
          </p:cNvSpPr>
          <p:nvPr userDrawn="1"/>
        </p:nvSpPr>
        <p:spPr bwMode="auto">
          <a:xfrm>
            <a:off x="11313359" y="6473604"/>
            <a:ext cx="77258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spcBef>
                <a:spcPct val="0"/>
              </a:spcBef>
              <a:buFontTx/>
              <a:buNone/>
              <a:defRPr sz="12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20AEC-A0C2-254E-95D8-1509BEC16A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609600" y="1737097"/>
            <a:ext cx="10972800" cy="4146191"/>
          </a:xfrm>
          <a:prstGeom prst="rect">
            <a:avLst/>
          </a:prstGeom>
          <a:noFill/>
        </p:spPr>
        <p:txBody>
          <a:bodyPr vert="horz"/>
          <a:lstStyle>
            <a:lvl1pPr>
              <a:defRPr sz="2400">
                <a:solidFill>
                  <a:srgbClr val="084A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TCsecondarySlideLogo_11.30.12.tif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9" y="6455057"/>
            <a:ext cx="1479699" cy="3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 txBox="1">
            <a:spLocks noChangeArrowheads="1"/>
          </p:cNvSpPr>
          <p:nvPr userDrawn="1"/>
        </p:nvSpPr>
        <p:spPr bwMode="auto">
          <a:xfrm>
            <a:off x="11313359" y="6473604"/>
            <a:ext cx="77258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spcBef>
                <a:spcPct val="0"/>
              </a:spcBef>
              <a:buFontTx/>
              <a:buNone/>
              <a:defRPr sz="12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C520AEC-A0C2-254E-95D8-1509BEC16AA1}" type="slidenum">
              <a:rPr lang="en-US" sz="1200" smtClean="0">
                <a:solidFill>
                  <a:srgbClr val="707070"/>
                </a:solidFill>
              </a:rPr>
              <a:pPr>
                <a:defRPr/>
              </a:pPr>
              <a:t>‹#›</a:t>
            </a:fld>
            <a:endParaRPr lang="en-US" sz="1200" dirty="0">
              <a:solidFill>
                <a:srgbClr val="70707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609600" y="1737097"/>
            <a:ext cx="10972800" cy="4146191"/>
          </a:xfrm>
          <a:prstGeom prst="rect">
            <a:avLst/>
          </a:prstGeom>
          <a:noFill/>
        </p:spPr>
        <p:txBody>
          <a:bodyPr vert="horz"/>
          <a:lstStyle>
            <a:lvl1pPr>
              <a:defRPr sz="2400">
                <a:solidFill>
                  <a:srgbClr val="084A7B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40" y="338328"/>
            <a:ext cx="10972800" cy="1069848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737361"/>
            <a:ext cx="5300133" cy="4346575"/>
          </a:xfrm>
        </p:spPr>
        <p:txBody>
          <a:bodyPr/>
          <a:lstStyle>
            <a:lvl1pPr marL="225425" indent="-225425">
              <a:defRPr>
                <a:latin typeface="Calibri" pitchFamily="34" charset="0"/>
                <a:cs typeface="Calibri" pitchFamily="34" charset="0"/>
              </a:defRPr>
            </a:lvl1pPr>
            <a:lvl2pPr marL="622300" indent="-277813">
              <a:defRPr>
                <a:latin typeface="Calibri" pitchFamily="34" charset="0"/>
                <a:cs typeface="Calibri" pitchFamily="34" charset="0"/>
              </a:defRPr>
            </a:lvl2pPr>
            <a:lvl3pPr marL="862013" indent="-173038">
              <a:defRPr>
                <a:latin typeface="Calibri" pitchFamily="34" charset="0"/>
                <a:cs typeface="Calibri" pitchFamily="34" charset="0"/>
              </a:defRPr>
            </a:lvl3pPr>
            <a:lvl4pPr marL="1206500" indent="-239713">
              <a:defRPr>
                <a:latin typeface="Calibri" pitchFamily="34" charset="0"/>
                <a:cs typeface="Calibri" pitchFamily="34" charset="0"/>
              </a:defRPr>
            </a:lvl4pPr>
            <a:lvl5pPr marL="1709738" indent="-450850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290920" y="1737361"/>
            <a:ext cx="5303520" cy="4346575"/>
          </a:xfrm>
        </p:spPr>
        <p:txBody>
          <a:bodyPr/>
          <a:lstStyle>
            <a:lvl1pPr marL="225425" indent="-225425">
              <a:defRPr>
                <a:latin typeface="Calibri" pitchFamily="34" charset="0"/>
                <a:cs typeface="Calibri" pitchFamily="34" charset="0"/>
              </a:defRPr>
            </a:lvl1pPr>
            <a:lvl2pPr marL="622300" indent="-277813">
              <a:defRPr>
                <a:latin typeface="Calibri" pitchFamily="34" charset="0"/>
                <a:cs typeface="Calibri" pitchFamily="34" charset="0"/>
              </a:defRPr>
            </a:lvl2pPr>
            <a:lvl3pPr marL="862013" indent="-173038">
              <a:defRPr>
                <a:latin typeface="Calibri" pitchFamily="34" charset="0"/>
                <a:cs typeface="Calibri" pitchFamily="34" charset="0"/>
              </a:defRPr>
            </a:lvl3pPr>
            <a:lvl4pPr marL="1206500" indent="-239713">
              <a:defRPr>
                <a:latin typeface="Calibri" pitchFamily="34" charset="0"/>
                <a:cs typeface="Calibri" pitchFamily="34" charset="0"/>
              </a:defRPr>
            </a:lvl4pPr>
            <a:lvl5pPr marL="1709738" indent="-225425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5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7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No Titl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8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C 2013 Blank w/o top graphic or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0014"/>
            <a:ext cx="121920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84A7B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673910" y="6490327"/>
            <a:ext cx="163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7070"/>
                </a:solidFill>
              </a:rPr>
              <a:t>atcllc.com</a:t>
            </a:r>
            <a:endParaRPr lang="en-US" sz="1400" dirty="0">
              <a:solidFill>
                <a:srgbClr val="707070"/>
              </a:solidFill>
            </a:endParaRPr>
          </a:p>
        </p:txBody>
      </p:sp>
      <p:pic>
        <p:nvPicPr>
          <p:cNvPr id="7" name="Picture 6" descr="ATCsecondarySlideLogo_11.30.12.tif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68" y="6186021"/>
            <a:ext cx="2372293" cy="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C 2013 Blank w/o top graphic, lines,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0014"/>
            <a:ext cx="121920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84A7B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673910" y="6490327"/>
            <a:ext cx="163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7070"/>
                </a:solidFill>
              </a:rPr>
              <a:t>atcllc.com</a:t>
            </a:r>
            <a:endParaRPr lang="en-US" sz="14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351796"/>
            <a:ext cx="10972800" cy="1069848"/>
          </a:xfrm>
        </p:spPr>
        <p:txBody>
          <a:bodyPr anchor="t"/>
          <a:lstStyle>
            <a:lvl1pPr>
              <a:defRPr baseline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3060754"/>
            <a:ext cx="10972800" cy="1233487"/>
          </a:xfrm>
        </p:spPr>
        <p:txBody>
          <a:bodyPr anchor="b">
            <a:normAutofit/>
          </a:bodyPr>
          <a:lstStyle>
            <a:lvl1pPr marL="0" indent="0">
              <a:buNone/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3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C 2013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40" y="338328"/>
            <a:ext cx="10972800" cy="10698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599" y="2531165"/>
            <a:ext cx="5300133" cy="3552770"/>
          </a:xfrm>
        </p:spPr>
        <p:txBody>
          <a:bodyPr/>
          <a:lstStyle>
            <a:lvl1pPr marL="225425" indent="-225425">
              <a:defRPr sz="2200">
                <a:latin typeface="Calibri" pitchFamily="34" charset="0"/>
                <a:cs typeface="Calibri" pitchFamily="34" charset="0"/>
              </a:defRPr>
            </a:lvl1pPr>
            <a:lvl2pPr marL="622300" indent="-277813">
              <a:defRPr sz="2000">
                <a:latin typeface="Calibri" pitchFamily="34" charset="0"/>
                <a:cs typeface="Calibri" pitchFamily="34" charset="0"/>
              </a:defRPr>
            </a:lvl2pPr>
            <a:lvl3pPr marL="862013" indent="-173038">
              <a:defRPr>
                <a:latin typeface="Calibri" pitchFamily="34" charset="0"/>
                <a:cs typeface="Calibri" pitchFamily="34" charset="0"/>
              </a:defRPr>
            </a:lvl3pPr>
            <a:lvl4pPr marL="1206500" indent="-239713">
              <a:defRPr>
                <a:latin typeface="Calibri" pitchFamily="34" charset="0"/>
                <a:cs typeface="Calibri" pitchFamily="34" charset="0"/>
              </a:defRPr>
            </a:lvl4pPr>
            <a:lvl5pPr marL="1709738" indent="-450850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307005" y="2526919"/>
            <a:ext cx="5303520" cy="3557016"/>
          </a:xfrm>
        </p:spPr>
        <p:txBody>
          <a:bodyPr/>
          <a:lstStyle>
            <a:lvl1pPr marL="225425" indent="-225425">
              <a:defRPr sz="2200">
                <a:latin typeface="Calibri" pitchFamily="34" charset="0"/>
                <a:cs typeface="Calibri" pitchFamily="34" charset="0"/>
              </a:defRPr>
            </a:lvl1pPr>
            <a:lvl2pPr marL="622300" indent="-277813">
              <a:defRPr sz="2000">
                <a:latin typeface="Calibri" pitchFamily="34" charset="0"/>
                <a:cs typeface="Calibri" pitchFamily="34" charset="0"/>
              </a:defRPr>
            </a:lvl2pPr>
            <a:lvl3pPr marL="862013" indent="-173038">
              <a:defRPr>
                <a:latin typeface="Calibri" pitchFamily="34" charset="0"/>
                <a:cs typeface="Calibri" pitchFamily="34" charset="0"/>
              </a:defRPr>
            </a:lvl3pPr>
            <a:lvl4pPr marL="1206500" indent="-239713">
              <a:defRPr>
                <a:latin typeface="Calibri" pitchFamily="34" charset="0"/>
                <a:cs typeface="Calibri" pitchFamily="34" charset="0"/>
              </a:defRPr>
            </a:lvl4pPr>
            <a:lvl5pPr marL="1709738" indent="-225425"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599" y="1723473"/>
            <a:ext cx="5303520" cy="793750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solidFill>
                  <a:srgbClr val="8E8F8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07005" y="1723473"/>
            <a:ext cx="5303520" cy="793750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solidFill>
                  <a:srgbClr val="8E8F8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1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32"/>
            <a:ext cx="12192000" cy="1453896"/>
          </a:xfrm>
          <a:prstGeom prst="rect">
            <a:avLst/>
          </a:prstGeom>
        </p:spPr>
      </p:pic>
      <p:pic>
        <p:nvPicPr>
          <p:cNvPr id="14" name="Picture 13" descr="ATCsecondarySlideCircles_11.30.12.tif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003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37360"/>
            <a:ext cx="1097280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0014"/>
            <a:ext cx="121920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4176" y="6473953"/>
            <a:ext cx="768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fld id="{761E65F0-E070-4B88-A195-186629513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73910" y="6490327"/>
            <a:ext cx="163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7070"/>
                </a:solidFill>
              </a:rPr>
              <a:t>atcllc.com</a:t>
            </a:r>
            <a:endParaRPr lang="en-US" sz="1400" dirty="0">
              <a:solidFill>
                <a:srgbClr val="70707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84A7B"/>
              </a:solidFill>
            </a:endParaRPr>
          </a:p>
        </p:txBody>
      </p:sp>
      <p:pic>
        <p:nvPicPr>
          <p:cNvPr id="10" name="Picture 9" descr="ATCsecondarySlideLogo_11.30.12.tif"/>
          <p:cNvPicPr>
            <a:picLocks noChangeAspect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68" y="6186021"/>
            <a:ext cx="2372293" cy="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74" r:id="rId5"/>
    <p:sldLayoutId id="2147483666" r:id="rId6"/>
    <p:sldLayoutId id="2147483675" r:id="rId7"/>
    <p:sldLayoutId id="2147483663" r:id="rId8"/>
    <p:sldLayoutId id="2147483673" r:id="rId9"/>
    <p:sldLayoutId id="2147483667" r:id="rId10"/>
    <p:sldLayoutId id="2147483668" r:id="rId11"/>
    <p:sldLayoutId id="2147483677" r:id="rId12"/>
    <p:sldLayoutId id="2147483679" r:id="rId13"/>
    <p:sldLayoutId id="2147483680" r:id="rId14"/>
    <p:sldLayoutId id="2147483681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84A7B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457200" rtl="0" eaLnBrk="1" latinLnBrk="0" hangingPunct="1">
        <a:spcBef>
          <a:spcPts val="24"/>
        </a:spcBef>
        <a:buFont typeface="Arial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490344"/>
            <a:ext cx="10363200" cy="4903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0899648" y="6373369"/>
            <a:ext cx="406400" cy="365125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lang="en-US" sz="1000" kern="1200" cap="all" smtClean="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A6A809F5-01EB-42D0-92AD-3FA12E0B7B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09600" y="1261816"/>
            <a:ext cx="10972800" cy="48257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804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 cap="all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marR="0" indent="-22860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SzTx/>
        <a:buFont typeface="Arial" panose="020B0604020202020204" pitchFamily="34" charset="0"/>
        <a:buChar char="•"/>
        <a:tabLst/>
        <a:defRPr sz="14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Arial" pitchFamily="34" charset="0"/>
        </a:defRPr>
      </a:lvl1pPr>
      <a:lvl2pPr marL="569913" marR="0" indent="-225425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SzTx/>
        <a:buFont typeface="Arial" pitchFamily="34" charset="0"/>
        <a:buChar char="–"/>
        <a:tabLst>
          <a:tab pos="225425" algn="l"/>
        </a:tabLst>
        <a:defRPr sz="14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Arial" pitchFamily="34" charset="0"/>
        </a:defRPr>
      </a:lvl2pPr>
      <a:lvl3pPr marL="795338" marR="0" indent="-225425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SzTx/>
        <a:buFont typeface="Arial" panose="020B0604020202020204" pitchFamily="34" charset="0"/>
        <a:buChar char="•"/>
        <a:tabLst/>
        <a:defRPr sz="14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Arial" pitchFamily="34" charset="0"/>
        </a:defRPr>
      </a:lvl3pPr>
      <a:lvl4pPr marL="1143000" marR="0" indent="-336550" algn="l" defTabSz="625475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SzTx/>
        <a:buFont typeface="Arial" pitchFamily="34" charset="0"/>
        <a:buChar char="–"/>
        <a:tabLst/>
        <a:defRPr sz="14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Arial" pitchFamily="34" charset="0"/>
        </a:defRPr>
      </a:lvl4pPr>
      <a:lvl5pPr marL="1431925" marR="0" indent="-2730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SzTx/>
        <a:buFont typeface="Arial" pitchFamily="34" charset="0"/>
        <a:buChar char="»"/>
        <a:tabLst/>
        <a:defRPr sz="14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33"/>
            <a:ext cx="12192000" cy="900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8174"/>
            <a:ext cx="10972800" cy="712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8598"/>
            <a:ext cx="10972800" cy="473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4176" y="6473953"/>
            <a:ext cx="768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fld id="{761E65F0-E070-4B88-A195-1866295131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12192000" cy="308172"/>
          </a:xfrm>
          <a:prstGeom prst="rect">
            <a:avLst/>
          </a:prstGeom>
          <a:solidFill>
            <a:srgbClr val="0D386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8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84A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24"/>
        </a:spcBef>
        <a:buFont typeface="Arial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316" y="1136259"/>
            <a:ext cx="11049918" cy="18918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Analysis </a:t>
            </a:r>
            <a:br>
              <a:rPr lang="en-US" b="1" dirty="0"/>
            </a:br>
            <a:r>
              <a:rPr lang="en-US" b="1" dirty="0"/>
              <a:t>of Submeters Electric Power Consumption </a:t>
            </a:r>
            <a:br>
              <a:rPr lang="en-US" b="1" dirty="0"/>
            </a:br>
            <a:r>
              <a:rPr lang="en-US" b="1" dirty="0"/>
              <a:t>In Individual household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5376" y="4119252"/>
            <a:ext cx="1984542" cy="109124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Itoro Etuks</a:t>
            </a:r>
          </a:p>
          <a:p>
            <a:r>
              <a:rPr lang="en-US" dirty="0">
                <a:solidFill>
                  <a:srgbClr val="00B050"/>
                </a:solidFill>
              </a:rPr>
              <a:t>July 3,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8E8D2-93EE-4857-A0CF-375A81B5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756"/>
            <a:ext cx="12192000" cy="15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E9EB-3042-47F4-840C-97627405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5857302" cy="1069848"/>
          </a:xfrm>
        </p:spPr>
        <p:txBody>
          <a:bodyPr/>
          <a:lstStyle/>
          <a:p>
            <a:r>
              <a:rPr lang="en-US" b="1" dirty="0">
                <a:solidFill>
                  <a:srgbClr val="0D386E"/>
                </a:solidFill>
              </a:rPr>
              <a:t>Descriptive Statistics Gathered </a:t>
            </a:r>
            <a:br>
              <a:rPr lang="en-US" b="1" dirty="0">
                <a:solidFill>
                  <a:srgbClr val="0D386E"/>
                </a:solidFill>
              </a:rPr>
            </a:br>
            <a:r>
              <a:rPr lang="en-US" b="1" dirty="0">
                <a:solidFill>
                  <a:srgbClr val="0D386E"/>
                </a:solidFill>
              </a:rPr>
              <a:t>	Missing Data Analysis</a:t>
            </a:r>
            <a:endParaRPr lang="en-US" dirty="0">
              <a:solidFill>
                <a:srgbClr val="0D386E"/>
              </a:solidFill>
            </a:endParaRPr>
          </a:p>
        </p:txBody>
      </p:sp>
      <p:sp>
        <p:nvSpPr>
          <p:cNvPr id="3" name="AutoShape 2" descr="http://127.0.0.1:41684/chunk_output/s/1C6B973F/co324acaj9vej/000004.png">
            <a:extLst>
              <a:ext uri="{FF2B5EF4-FFF2-40B4-BE49-F238E27FC236}">
                <a16:creationId xmlns:a16="http://schemas.microsoft.com/office/drawing/2014/main" id="{217A0E73-B528-4150-851C-7D666BC81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2018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27686-49DD-40A6-9B7B-3026F634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9272"/>
            <a:ext cx="6666667" cy="411428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4ECAD8-8468-4098-A4D6-6A1547176BE5}"/>
              </a:ext>
            </a:extLst>
          </p:cNvPr>
          <p:cNvSpPr txBox="1">
            <a:spLocks/>
          </p:cNvSpPr>
          <p:nvPr/>
        </p:nvSpPr>
        <p:spPr>
          <a:xfrm>
            <a:off x="7072829" y="2057830"/>
            <a:ext cx="4704203" cy="2742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457200" rtl="0" eaLnBrk="1" latinLnBrk="0" hangingPunct="1">
              <a:spcBef>
                <a:spcPts val="24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The data set covers years 2006 to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Year 2006 and 2010 contain missing or incomplete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Year 2006 is removed from further analysis and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2007 to 2009 contains no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This graph shows the pattern of data which confirms no missing data in all observations for the years selected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41273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DD78-F32B-451C-8C7C-99C84552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35" y="5767497"/>
            <a:ext cx="6474302" cy="45720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0D386E"/>
                </a:solidFill>
              </a:rPr>
              <a:t>Frequency of usage comparison between all Submeters during Q1 of 2007</a:t>
            </a:r>
            <a:br>
              <a:rPr lang="en-US" dirty="0">
                <a:solidFill>
                  <a:srgbClr val="0D386E"/>
                </a:solidFill>
              </a:rPr>
            </a:br>
            <a:endParaRPr lang="en-US" dirty="0">
              <a:solidFill>
                <a:srgbClr val="0D386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3E4F0-4563-4507-BF01-8E597023C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BA41A-FEDD-476E-AA4B-429830CAD9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183" y="350875"/>
            <a:ext cx="11296016" cy="1094302"/>
          </a:xfrm>
        </p:spPr>
        <p:txBody>
          <a:bodyPr>
            <a:normAutofit fontScale="62500" lnSpcReduction="20000"/>
          </a:bodyPr>
          <a:lstStyle/>
          <a:p>
            <a:r>
              <a:rPr lang="en-US" sz="5800" b="1" dirty="0">
                <a:solidFill>
                  <a:srgbClr val="0D386E"/>
                </a:solidFill>
              </a:rPr>
              <a:t>Descriptive Statistics Gathered </a:t>
            </a:r>
          </a:p>
          <a:p>
            <a:pPr algn="ctr"/>
            <a:r>
              <a:rPr lang="en-US" sz="4400" b="1" dirty="0">
                <a:solidFill>
                  <a:srgbClr val="0D386E"/>
                </a:solidFill>
              </a:rPr>
              <a:t>Sampling data by first quarter of 2007 (Qtr1_2007 Submeters Comparison)</a:t>
            </a:r>
          </a:p>
          <a:p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515923EE-A9D9-49E3-976D-5F9D626CFF0F}"/>
              </a:ext>
            </a:extLst>
          </p:cNvPr>
          <p:cNvSpPr txBox="1">
            <a:spLocks/>
          </p:cNvSpPr>
          <p:nvPr/>
        </p:nvSpPr>
        <p:spPr>
          <a:xfrm>
            <a:off x="8031296" y="2062543"/>
            <a:ext cx="3855904" cy="353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457200" rtl="0" eaLnBrk="1" latinLnBrk="0" hangingPunct="1">
              <a:spcBef>
                <a:spcPts val="24"/>
              </a:spcBef>
              <a:buFont typeface="Arial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u="sng" dirty="0">
                <a:solidFill>
                  <a:schemeClr val="accent2"/>
                </a:solidFill>
              </a:rPr>
              <a:t>Energy Consumption by Sub-Metering Areas (in active power watts)  </a:t>
            </a:r>
          </a:p>
          <a:p>
            <a:pPr algn="ctr"/>
            <a:endParaRPr lang="en-US" sz="2200" u="sng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386E"/>
                </a:solidFill>
              </a:rPr>
              <a:t>Clearly, Submeter 3(</a:t>
            </a:r>
            <a:r>
              <a:rPr lang="en-US" dirty="0">
                <a:solidFill>
                  <a:srgbClr val="0D386E"/>
                </a:solidFill>
              </a:rPr>
              <a:t>electric water-heater air-conditioner) </a:t>
            </a:r>
            <a:r>
              <a:rPr lang="en-US" sz="2300" dirty="0">
                <a:solidFill>
                  <a:srgbClr val="0D386E"/>
                </a:solidFill>
              </a:rPr>
              <a:t>has</a:t>
            </a:r>
            <a:r>
              <a:rPr lang="en-US" dirty="0">
                <a:solidFill>
                  <a:srgbClr val="0D386E"/>
                </a:solidFill>
              </a:rPr>
              <a:t> </a:t>
            </a:r>
            <a:r>
              <a:rPr lang="en-US" sz="2300" dirty="0">
                <a:solidFill>
                  <a:srgbClr val="0D386E"/>
                </a:solidFill>
              </a:rPr>
              <a:t>highest energy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386E"/>
                </a:solidFill>
              </a:rPr>
              <a:t>Submeter 2 (second highest)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386E"/>
                </a:solidFill>
              </a:rPr>
              <a:t>Submeter 1: lowest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386E"/>
                </a:solidFill>
              </a:rPr>
              <a:t>The colored lines shows distribution/frequency of usage in each Submeter during each month of Q1.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386E"/>
                </a:solidFill>
              </a:rPr>
              <a:t>These lines represent how often energy is consumed across a Submeter each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FE9D6-E65C-4714-A4F7-FD5F0F32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72" y="162524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5BA-BA5F-4F15-9B52-CDED06C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28" y="58244"/>
            <a:ext cx="10664568" cy="5053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386E"/>
                </a:solidFill>
              </a:rPr>
              <a:t>Descriptive Statistics Gathered </a:t>
            </a:r>
            <a:br>
              <a:rPr lang="en-US" dirty="0">
                <a:solidFill>
                  <a:srgbClr val="0D386E"/>
                </a:solidFill>
              </a:rPr>
            </a:br>
            <a:r>
              <a:rPr lang="en-US" dirty="0"/>
              <a:t>Monthly and weekly comparison between submeters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9E02F-C6DE-4E15-8633-766B8343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0496" y="1281533"/>
            <a:ext cx="6543316" cy="21474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Sum of all submeters energy consumption in each shows submeter_3 with the highest proportion of energy usage between 2007 and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Submeter_2 and Submeter_1 show about equal proportion of energy usage in 2009 but slight disparities in 2007 and 2008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386E"/>
                </a:solidFill>
              </a:rPr>
              <a:t>2010 only show energy consumption for Submeter_3.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244D76-C8F7-4118-BA77-79D9E7C50981}"/>
              </a:ext>
            </a:extLst>
          </p:cNvPr>
          <p:cNvSpPr txBox="1">
            <a:spLocks/>
          </p:cNvSpPr>
          <p:nvPr/>
        </p:nvSpPr>
        <p:spPr>
          <a:xfrm>
            <a:off x="5090496" y="4065465"/>
            <a:ext cx="6305818" cy="26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457200" rtl="0" eaLnBrk="1" latinLnBrk="0" hangingPunct="1">
              <a:spcBef>
                <a:spcPts val="24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386E"/>
                </a:solidFill>
              </a:rPr>
              <a:t>Monthly comparison shows clearer contrast in energy usage between the three submeters.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386E"/>
                </a:solidFill>
              </a:rPr>
              <a:t>Energy usage in all Submeters tends to rise in the beginning of the year and at the end of the year.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386E"/>
                </a:solidFill>
              </a:rPr>
              <a:t>All three Submeters tends to follow a pattern in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386E"/>
                </a:solidFill>
              </a:rPr>
              <a:t>A drastic drop in usage in all submeters between month of July and August.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386E"/>
                </a:solidFill>
              </a:rPr>
              <a:t>Could the cause of drop in energy usage be capitalized across the year? Was it due to unforeseen external factor</a:t>
            </a:r>
            <a:r>
              <a:rPr lang="en-US" sz="3000" b="1" dirty="0">
                <a:solidFill>
                  <a:srgbClr val="0D386E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36D2E-D3FF-440D-B833-339984A7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6" y="1178118"/>
            <a:ext cx="4196723" cy="2589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C91238-8C9C-4199-B1E8-D2649B80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6" y="4126074"/>
            <a:ext cx="4078629" cy="25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379A3-15B7-4793-90A2-4FC8E0D18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E65F0-E070-4B88-A195-1866295131D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FAAA9-9477-4489-A502-E9FCC7DA99AC}"/>
              </a:ext>
            </a:extLst>
          </p:cNvPr>
          <p:cNvSpPr/>
          <p:nvPr/>
        </p:nvSpPr>
        <p:spPr>
          <a:xfrm>
            <a:off x="7060706" y="2388519"/>
            <a:ext cx="5021566" cy="385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Submeter_3 shows highest energy consumption across all quarters in a year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energy usage in Q1 and Q4 of each year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energy usage in Q3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such a huge difference in energy usage between Submeter_3 and Submeter_2 and 1 combine?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what in the day does energy consumption peeked?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D386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energy efficiency could be applied in Submetering_3 area?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7A357-5207-444F-9360-13E28A6F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0" y="2132020"/>
            <a:ext cx="6666667" cy="4114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01E709-B690-4482-B748-44F5E5DC7CF4}"/>
              </a:ext>
            </a:extLst>
          </p:cNvPr>
          <p:cNvSpPr/>
          <p:nvPr/>
        </p:nvSpPr>
        <p:spPr>
          <a:xfrm>
            <a:off x="606036" y="357914"/>
            <a:ext cx="73050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D386E"/>
                </a:solidFill>
              </a:rPr>
              <a:t>Descriptive Statistics Gathered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Sum of Quarterly Energy Consumption in a Year </a:t>
            </a:r>
          </a:p>
        </p:txBody>
      </p:sp>
    </p:spTree>
    <p:extLst>
      <p:ext uri="{BB962C8B-B14F-4D97-AF65-F5344CB8AC3E}">
        <p14:creationId xmlns:p14="http://schemas.microsoft.com/office/powerpoint/2010/main" val="155392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E7092F2-9DCC-4A2D-AE5A-85C6D95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4656463" cy="1069848"/>
          </a:xfrm>
        </p:spPr>
        <p:txBody>
          <a:bodyPr/>
          <a:lstStyle/>
          <a:p>
            <a:r>
              <a:rPr lang="en-US" b="1" dirty="0">
                <a:solidFill>
                  <a:srgbClr val="0D386E"/>
                </a:solidFill>
              </a:rPr>
              <a:t>Known Issues With Data</a:t>
            </a:r>
            <a:br>
              <a:rPr lang="en-US" b="1" dirty="0"/>
            </a:br>
            <a:endParaRPr lang="en-US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B9E06006-8984-46F0-BDD3-C2D761A15EC1}"/>
              </a:ext>
            </a:extLst>
          </p:cNvPr>
          <p:cNvSpPr/>
          <p:nvPr/>
        </p:nvSpPr>
        <p:spPr>
          <a:xfrm>
            <a:off x="609600" y="922694"/>
            <a:ext cx="1082590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  <a:latin typeface="Open Sans"/>
              </a:rPr>
              <a:t>Lots of missing data in the original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  <a:latin typeface="Open Sans"/>
              </a:rPr>
              <a:t>The dataset contains some missing values in the measurements (nearly 1,25% of the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</a:rPr>
              <a:t>The missing value is represented by the absence of value between two consecutive semi-colon attribute separators.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</a:rPr>
              <a:t>Data set contain time not familiar in US.</a:t>
            </a:r>
          </a:p>
          <a:p>
            <a:endParaRPr lang="en-US" sz="2000" b="1" dirty="0">
              <a:solidFill>
                <a:srgbClr val="0D386E"/>
              </a:solidFill>
            </a:endParaRPr>
          </a:p>
          <a:p>
            <a:r>
              <a:rPr lang="en-US" sz="2000" b="1" dirty="0">
                <a:solidFill>
                  <a:srgbClr val="0D386E"/>
                </a:solidFill>
              </a:rPr>
              <a:t>How to Deal With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</a:rPr>
              <a:t>Further Analysis is required to determine how to deal with missing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</a:rPr>
              <a:t>May need to take Mean, Median, or KNN of closest sample value to address missing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386E"/>
                </a:solidFill>
              </a:rPr>
              <a:t>May need to delete rows or leave as is.</a:t>
            </a:r>
          </a:p>
          <a:p>
            <a:endParaRPr lang="en-US" sz="2000" b="1" dirty="0">
              <a:solidFill>
                <a:srgbClr val="0D386E"/>
              </a:solidFill>
            </a:endParaRPr>
          </a:p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231F20"/>
              </a:solidFill>
              <a:latin typeface="Open Sans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2CDF8-0D5B-42F5-83D7-5146E522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756"/>
            <a:ext cx="12192000" cy="15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6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D386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High-Level Recommendations </a:t>
            </a:r>
            <a:br>
              <a:rPr lang="en-US" sz="3600" b="1" dirty="0">
                <a:solidFill>
                  <a:srgbClr val="0D386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Three or more recommendations about the existing data</a:t>
            </a:r>
            <a:endParaRPr lang="en-US" sz="3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79200" y="6400800"/>
            <a:ext cx="812800" cy="457200"/>
          </a:xfrm>
        </p:spPr>
        <p:txBody>
          <a:bodyPr/>
          <a:lstStyle/>
          <a:p>
            <a:r>
              <a:rPr lang="en-CA" dirty="0"/>
              <a:t>27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550720"/>
            <a:ext cx="10972800" cy="326851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D386E"/>
                </a:solidFill>
              </a:rPr>
              <a:t>Converting the data time zone to US</a:t>
            </a:r>
          </a:p>
          <a:p>
            <a:r>
              <a:rPr lang="en-US" sz="2800" dirty="0">
                <a:solidFill>
                  <a:srgbClr val="0D386E"/>
                </a:solidFill>
              </a:rPr>
              <a:t>With such a big data set, focus the analysis on uncovering potential cost savings</a:t>
            </a:r>
          </a:p>
          <a:p>
            <a:r>
              <a:rPr lang="en-US" sz="2800" dirty="0">
                <a:solidFill>
                  <a:srgbClr val="0D386E"/>
                </a:solidFill>
              </a:rPr>
              <a:t>The data is not as clean and must be cleaned for optimal analysis output</a:t>
            </a:r>
          </a:p>
          <a:p>
            <a:r>
              <a:rPr lang="en-US" sz="2800" dirty="0">
                <a:solidFill>
                  <a:srgbClr val="0D386E"/>
                </a:solidFill>
              </a:rPr>
              <a:t>Data governance needs to be addressed</a:t>
            </a:r>
          </a:p>
          <a:p>
            <a:r>
              <a:rPr lang="en-US" sz="2800" dirty="0">
                <a:solidFill>
                  <a:srgbClr val="0D386E"/>
                </a:solidFill>
              </a:rPr>
              <a:t>Analysis could be done on sample of the data set faster and for more in-dept analysis</a:t>
            </a:r>
          </a:p>
          <a:p>
            <a:endParaRPr lang="en-US" sz="2800" dirty="0">
              <a:solidFill>
                <a:srgbClr val="0D386E"/>
              </a:solidFill>
            </a:endParaRPr>
          </a:p>
          <a:p>
            <a:r>
              <a:rPr lang="en-US" sz="2800" dirty="0">
                <a:solidFill>
                  <a:srgbClr val="0D386E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40476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4" y="775432"/>
            <a:ext cx="8650214" cy="1069848"/>
          </a:xfrm>
        </p:spPr>
        <p:txBody>
          <a:bodyPr>
            <a:normAutofit fontScale="90000"/>
          </a:bodyPr>
          <a:lstStyle/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</a:rPr>
              <a:t>Initial Report To IOT  Client On Data Analytics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Agenda</a:t>
            </a:r>
            <a:br>
              <a:rPr lang="en-US" sz="3600" b="1" dirty="0">
                <a:solidFill>
                  <a:srgbClr val="002060"/>
                </a:solidFill>
              </a:rPr>
            </a:br>
            <a:b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75608" y="1707614"/>
            <a:ext cx="5110522" cy="2443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84A7B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457200" rtl="0" eaLnBrk="1" latinLnBrk="0" hangingPunct="1">
              <a:spcBef>
                <a:spcPts val="24"/>
              </a:spcBef>
              <a:buFont typeface="Arial"/>
              <a:buChar char="–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Welcome and Introduction - Itoro</a:t>
            </a:r>
            <a:endParaRPr lang="en-US" sz="2000" dirty="0"/>
          </a:p>
          <a:p>
            <a:r>
              <a:rPr lang="en-US" sz="2000" b="1" dirty="0"/>
              <a:t>Background of the project</a:t>
            </a:r>
            <a:endParaRPr lang="en-US" sz="2200" dirty="0"/>
          </a:p>
          <a:p>
            <a:r>
              <a:rPr lang="en-US" sz="2000" b="1" dirty="0"/>
              <a:t>Objective/Goals</a:t>
            </a:r>
            <a:endParaRPr lang="en-US" sz="2000" dirty="0"/>
          </a:p>
          <a:p>
            <a:r>
              <a:rPr lang="en-US" sz="2000" b="1" dirty="0"/>
              <a:t>Data Management</a:t>
            </a:r>
            <a:endParaRPr lang="en-US" sz="2000" dirty="0"/>
          </a:p>
          <a:p>
            <a:r>
              <a:rPr lang="en-US" sz="2000" b="1" dirty="0"/>
              <a:t>Descriptions and Location of Data</a:t>
            </a:r>
            <a:endParaRPr lang="en-US" sz="2000" dirty="0"/>
          </a:p>
          <a:p>
            <a:r>
              <a:rPr lang="en-US" sz="2000" b="1" dirty="0"/>
              <a:t>Descriptive Statistics Gathered</a:t>
            </a:r>
          </a:p>
          <a:p>
            <a:r>
              <a:rPr lang="en-US" sz="2000" b="1" dirty="0"/>
              <a:t>Known Issues</a:t>
            </a:r>
          </a:p>
          <a:p>
            <a:r>
              <a:rPr lang="en-US" sz="2000" b="1" dirty="0"/>
              <a:t>High-Level Recommendations</a:t>
            </a:r>
          </a:p>
          <a:p>
            <a:r>
              <a:rPr lang="en-US" sz="2000" b="1" dirty="0"/>
              <a:t>Questions &amp; Answers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ABF93-BB65-4755-B25E-2DA65D5E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756"/>
            <a:ext cx="12192000" cy="15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7A0D-2A99-45DF-9E4F-CD1BEAA9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9501"/>
            <a:ext cx="10972800" cy="587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D386E"/>
                </a:solidFill>
              </a:rPr>
              <a:t>Background of the Project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86FDA-14F4-4EDD-A602-6C03AC934E18}"/>
              </a:ext>
            </a:extLst>
          </p:cNvPr>
          <p:cNvSpPr/>
          <p:nvPr/>
        </p:nvSpPr>
        <p:spPr>
          <a:xfrm>
            <a:off x="609600" y="1063554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develop analytics for a new set of electrical sub-metering devices used for power management in Smart Homes for real estate development client.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D386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 Abstract: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386E"/>
                </a:solidFill>
              </a:rPr>
              <a:t>Measurements of electric power consumption in one household with a one-minute sampling rate over a period of almost 4 years.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386E"/>
                </a:solidFill>
              </a:rPr>
              <a:t>Different electrical quantities and some sub-metering values are available.</a:t>
            </a:r>
          </a:p>
          <a:p>
            <a:endParaRPr lang="en-US" b="1" dirty="0">
              <a:solidFill>
                <a:srgbClr val="0D386E"/>
              </a:solidFill>
            </a:endParaRPr>
          </a:p>
          <a:p>
            <a:r>
              <a:rPr lang="en-US" b="1" dirty="0">
                <a:solidFill>
                  <a:srgbClr val="0D386E"/>
                </a:solidFill>
              </a:rPr>
              <a:t>Data Set Information:</a:t>
            </a:r>
            <a:endParaRPr lang="en-US" dirty="0">
              <a:solidFill>
                <a:srgbClr val="0D386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386E"/>
                </a:solidFill>
              </a:rPr>
              <a:t>Archive of 2,075,259 measurements gathered in a house located in </a:t>
            </a:r>
            <a:r>
              <a:rPr lang="en-US" dirty="0" err="1">
                <a:solidFill>
                  <a:srgbClr val="0D386E"/>
                </a:solidFill>
              </a:rPr>
              <a:t>Sceaux</a:t>
            </a:r>
            <a:r>
              <a:rPr lang="en-US" dirty="0">
                <a:solidFill>
                  <a:srgbClr val="0D386E"/>
                </a:solidFill>
              </a:rPr>
              <a:t> (7km of Paris, France) between December 2006 and November 2010 (47 months).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global_active_power</a:t>
            </a:r>
            <a:r>
              <a:rPr lang="en-US" dirty="0">
                <a:solidFill>
                  <a:srgbClr val="C00000"/>
                </a:solidFill>
              </a:rPr>
              <a:t>*1000/60 - sub_metering_1 - sub_metering_2 - sub_metering_3) represents the active energy consumed every minute (in watt hour) in the household by electrical equipment not measured in sub-</a:t>
            </a:r>
            <a:r>
              <a:rPr lang="en-US" dirty="0" err="1">
                <a:solidFill>
                  <a:srgbClr val="C00000"/>
                </a:solidFill>
              </a:rPr>
              <a:t>meterings</a:t>
            </a:r>
            <a:r>
              <a:rPr lang="en-US" dirty="0">
                <a:solidFill>
                  <a:srgbClr val="C00000"/>
                </a:solidFill>
              </a:rPr>
              <a:t> 1, 2 and 3.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dataset contains some missing values in the measurements (nearly 1,25% of the rows). All calendar timestamps are present in the dataset but for some timestamps, the measurement values are missing. </a:t>
            </a:r>
            <a:br>
              <a:rPr lang="en-US" dirty="0"/>
            </a:br>
            <a:endParaRPr lang="en-US" dirty="0">
              <a:solidFill>
                <a:srgbClr val="231F2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E1BC8-E9DF-4DB3-8C1D-4772CF9C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756"/>
            <a:ext cx="12192000" cy="15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710A-78DE-4307-917B-AA0CFB7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4" y="165499"/>
            <a:ext cx="4710091" cy="4989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Background of the Project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11AF2-EE47-4A3F-BAD2-DD02F104DA11}"/>
              </a:ext>
            </a:extLst>
          </p:cNvPr>
          <p:cNvSpPr/>
          <p:nvPr/>
        </p:nvSpPr>
        <p:spPr>
          <a:xfrm>
            <a:off x="246577" y="692454"/>
            <a:ext cx="490931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Insights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are Smart Homes? </a:t>
            </a:r>
          </a:p>
          <a:p>
            <a:r>
              <a:rPr lang="en-US" dirty="0"/>
              <a:t>In the context of our analysis project, we define a smart home as a residence that uses internet-connected devices to enable the remote monitoring and management of appliances and systems, such as lighting and heating, and power consumption.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0D386E"/>
                </a:solidFill>
              </a:rPr>
              <a:t>Other Questions to Guide Our Analysis</a:t>
            </a:r>
          </a:p>
          <a:p>
            <a:endParaRPr lang="en-US" dirty="0">
              <a:solidFill>
                <a:srgbClr val="0D386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Industry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are the benefits to consumers?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1E6B09F-C0BE-4BB2-89D2-3CA2F4436C01}"/>
              </a:ext>
            </a:extLst>
          </p:cNvPr>
          <p:cNvSpPr/>
          <p:nvPr/>
        </p:nvSpPr>
        <p:spPr>
          <a:xfrm>
            <a:off x="246577" y="4693549"/>
            <a:ext cx="4425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kinds of power usage analytics are currently offered?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can be learned from the analytics?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C4B19-5068-4BD8-BB98-5CEFF525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45" y="600994"/>
            <a:ext cx="2220807" cy="141567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8900000" sx="104000" sy="104000" algn="bl" rotWithShape="0">
              <a:schemeClr val="accent4">
                <a:lumMod val="75000"/>
                <a:alpha val="40000"/>
              </a:schemeClr>
            </a:outerShdw>
            <a:softEdge rad="838200"/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6663F-76F8-49FD-9038-717C5F337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3"/>
          <a:stretch/>
        </p:blipFill>
        <p:spPr>
          <a:xfrm>
            <a:off x="7247451" y="2174998"/>
            <a:ext cx="2331242" cy="1508168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dkEdge">
            <a:bevelT w="152400" h="82550"/>
            <a:extrusionClr>
              <a:schemeClr val="bg1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A1375-CD7F-461D-80DF-C3A65A577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45" y="3827981"/>
            <a:ext cx="2220806" cy="1415674"/>
          </a:xfrm>
          <a:prstGeom prst="rect">
            <a:avLst/>
          </a:prstGeom>
          <a:ln w="73025" cmpd="sng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F7B4EF-4F9D-4E6B-B136-2EDA316EB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51" y="5494479"/>
            <a:ext cx="2331242" cy="1319842"/>
          </a:xfrm>
          <a:prstGeom prst="rect">
            <a:avLst/>
          </a:prstGeom>
          <a:ln w="82550" cmpd="sng"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42BC58-34A1-40B4-9B8F-E0B060801E1A}"/>
              </a:ext>
            </a:extLst>
          </p:cNvPr>
          <p:cNvSpPr/>
          <p:nvPr/>
        </p:nvSpPr>
        <p:spPr>
          <a:xfrm>
            <a:off x="8891884" y="810891"/>
            <a:ext cx="213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Operational improvements and energy savings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35B5D-9AE3-46B8-889D-14C550D47C7C}"/>
              </a:ext>
            </a:extLst>
          </p:cNvPr>
          <p:cNvSpPr/>
          <p:nvPr/>
        </p:nvSpPr>
        <p:spPr>
          <a:xfrm>
            <a:off x="9776997" y="2642111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Tenant billing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DBC79-8154-41AE-8B9B-ABD385655BB1}"/>
              </a:ext>
            </a:extLst>
          </p:cNvPr>
          <p:cNvSpPr/>
          <p:nvPr/>
        </p:nvSpPr>
        <p:spPr>
          <a:xfrm>
            <a:off x="8891883" y="4137585"/>
            <a:ext cx="26230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Compliance, sustainability, management reporting, and LEED/Energy Star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3314F-868B-462E-A5C9-74D1339B46F5}"/>
              </a:ext>
            </a:extLst>
          </p:cNvPr>
          <p:cNvSpPr/>
          <p:nvPr/>
        </p:nvSpPr>
        <p:spPr>
          <a:xfrm>
            <a:off x="9776997" y="5675671"/>
            <a:ext cx="17379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Fault detection, equipment alerts, and M&amp;V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2438AE-BF40-49A8-891A-C51D44E5226C}"/>
              </a:ext>
            </a:extLst>
          </p:cNvPr>
          <p:cNvSpPr/>
          <p:nvPr/>
        </p:nvSpPr>
        <p:spPr>
          <a:xfrm>
            <a:off x="7312060" y="149869"/>
            <a:ext cx="2788007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Submetering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2787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2CA4-8B29-467D-BCDD-9AD1321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4942901" cy="106984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Background 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4C90B-6227-424D-AA8D-CD9E65C26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2"/>
          <a:stretch/>
        </p:blipFill>
        <p:spPr>
          <a:xfrm>
            <a:off x="609600" y="1123720"/>
            <a:ext cx="10914043" cy="52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3707-66A6-40AE-A4A3-9B4F11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38328"/>
            <a:ext cx="6033571" cy="1069848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D386E"/>
                </a:solidFill>
              </a:rPr>
              <a:t>Objective/Goals</a:t>
            </a:r>
            <a:br>
              <a:rPr lang="en-US" dirty="0">
                <a:solidFill>
                  <a:srgbClr val="0D386E"/>
                </a:solidFill>
              </a:rPr>
            </a:br>
            <a:endParaRPr lang="en-US" dirty="0">
              <a:solidFill>
                <a:srgbClr val="0D386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3D2D0C-D0A5-47CB-B925-C367986F4C3C}"/>
              </a:ext>
            </a:extLst>
          </p:cNvPr>
          <p:cNvSpPr/>
          <p:nvPr/>
        </p:nvSpPr>
        <p:spPr>
          <a:xfrm>
            <a:off x="609600" y="1851193"/>
            <a:ext cx="1013282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386E"/>
                </a:solidFill>
              </a:rPr>
              <a:t>Determine what kind of analytics and visualizations that would empower Smart Home owners with greater understanding and control of their power usage.</a:t>
            </a:r>
          </a:p>
          <a:p>
            <a:endParaRPr lang="en-US" dirty="0">
              <a:solidFill>
                <a:srgbClr val="0D386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386E"/>
                </a:solidFill>
              </a:rPr>
              <a:t>Our potential client’s </a:t>
            </a:r>
            <a:r>
              <a:rPr lang="en-US" sz="2400" b="1" dirty="0">
                <a:solidFill>
                  <a:srgbClr val="0D386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goal is to offer highly efficient Smart Homes that provide their customers with power usage analytics. The analytics on these </a:t>
            </a:r>
            <a:r>
              <a:rPr lang="en-US" sz="2400" b="1" dirty="0">
                <a:solidFill>
                  <a:srgbClr val="0D386E"/>
                </a:solidFill>
              </a:rPr>
              <a:t>sub-meters </a:t>
            </a:r>
            <a:r>
              <a:rPr lang="en-US" sz="2400" b="1" dirty="0">
                <a:solidFill>
                  <a:srgbClr val="0D386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will help them </a:t>
            </a:r>
            <a:r>
              <a:rPr lang="en-US" sz="2400" b="1" dirty="0">
                <a:solidFill>
                  <a:srgbClr val="0D386E"/>
                </a:solidFill>
              </a:rPr>
              <a:t>grow their </a:t>
            </a:r>
            <a:r>
              <a:rPr lang="en-US" sz="2400" b="1" dirty="0">
                <a:solidFill>
                  <a:schemeClr val="bg1"/>
                </a:solidFill>
              </a:rPr>
              <a:t>business in the smart home market.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D4E76-5984-444E-AC33-A5759D3C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756"/>
            <a:ext cx="12192000" cy="15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B942-9560-44D4-B290-DCB663B6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50" y="121654"/>
            <a:ext cx="8699653" cy="106984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D386E"/>
                </a:solidFill>
              </a:rPr>
              <a:t>Data Management Report-Out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4A62B-DB3D-4687-A5D2-38913A06B29B}"/>
              </a:ext>
            </a:extLst>
          </p:cNvPr>
          <p:cNvSpPr/>
          <p:nvPr/>
        </p:nvSpPr>
        <p:spPr>
          <a:xfrm>
            <a:off x="323161" y="868336"/>
            <a:ext cx="1084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The following Data Management Approach will be taken to manage the data and security for the data during the project.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3D7494-9377-452C-83F9-A97C0FDD2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882847"/>
              </p:ext>
            </p:extLst>
          </p:nvPr>
        </p:nvGraphicFramePr>
        <p:xfrm>
          <a:off x="495759" y="1626075"/>
          <a:ext cx="10961783" cy="501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7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4D47-9040-4BDC-8464-B2430ECB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75772"/>
            <a:ext cx="5901369" cy="10698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Descriptions and Location of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0117C1-74A1-445D-8175-55EA7820D696}"/>
              </a:ext>
            </a:extLst>
          </p:cNvPr>
          <p:cNvSpPr/>
          <p:nvPr/>
        </p:nvSpPr>
        <p:spPr>
          <a:xfrm>
            <a:off x="392933" y="1499705"/>
            <a:ext cx="11659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Location of Data: </a:t>
            </a:r>
            <a:r>
              <a:rPr lang="en-US" dirty="0">
                <a:solidFill>
                  <a:schemeClr val="bg1"/>
                </a:solidFill>
              </a:rPr>
              <a:t>Data access is provided by client.</a:t>
            </a:r>
          </a:p>
          <a:p>
            <a:r>
              <a:rPr lang="en-US" dirty="0">
                <a:solidFill>
                  <a:schemeClr val="bg1"/>
                </a:solidFill>
              </a:rPr>
              <a:t>Data location: </a:t>
            </a:r>
            <a:r>
              <a:rPr lang="en-US" dirty="0" err="1">
                <a:solidFill>
                  <a:schemeClr val="bg1"/>
                </a:solidFill>
              </a:rPr>
              <a:t>dbname</a:t>
            </a:r>
            <a:r>
              <a:rPr lang="en-US" dirty="0">
                <a:solidFill>
                  <a:schemeClr val="bg1"/>
                </a:solidFill>
              </a:rPr>
              <a:t>='dataanalytics2018', host='data-analytics-2018.cbrosir2cswx.us-east-1.rds.amazonaws.com')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AE0F68-8FE5-4C0D-932E-B26A3E511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73310"/>
              </p:ext>
            </p:extLst>
          </p:nvPr>
        </p:nvGraphicFramePr>
        <p:xfrm>
          <a:off x="392933" y="4476017"/>
          <a:ext cx="10972800" cy="8001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5897658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276090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3110626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845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389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88835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Multivariate, Time-Series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2075259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Physical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2012-08-30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0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Regression, Clustering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288629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50061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0530F8E-2183-4DE9-8CA6-3B44BB86C88B}"/>
              </a:ext>
            </a:extLst>
          </p:cNvPr>
          <p:cNvSpPr/>
          <p:nvPr/>
        </p:nvSpPr>
        <p:spPr>
          <a:xfrm>
            <a:off x="392933" y="3429000"/>
            <a:ext cx="316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Description of Data:</a:t>
            </a:r>
          </a:p>
        </p:txBody>
      </p:sp>
    </p:spTree>
    <p:extLst>
      <p:ext uri="{BB962C8B-B14F-4D97-AF65-F5344CB8AC3E}">
        <p14:creationId xmlns:p14="http://schemas.microsoft.com/office/powerpoint/2010/main" val="186840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8977" y="90584"/>
            <a:ext cx="6199883" cy="712893"/>
          </a:xfrm>
        </p:spPr>
        <p:txBody>
          <a:bodyPr/>
          <a:lstStyle/>
          <a:p>
            <a:r>
              <a:rPr lang="en-US" b="1" dirty="0">
                <a:solidFill>
                  <a:srgbClr val="0D386E"/>
                </a:solidFill>
              </a:rPr>
              <a:t>Descriptive Statistics Gathered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2CFFF-63FE-4FF1-9DB0-78C50608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34" y="2376884"/>
            <a:ext cx="9249442" cy="393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4C3D4B-7AD1-4F00-87E6-AAE2880221E1}"/>
              </a:ext>
            </a:extLst>
          </p:cNvPr>
          <p:cNvSpPr/>
          <p:nvPr/>
        </p:nvSpPr>
        <p:spPr>
          <a:xfrm>
            <a:off x="348100" y="816097"/>
            <a:ext cx="5565920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sub-meter is using the most power?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Sub_Meter_3 with Mean of 6.216 use most power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least? 	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Sub_Meter_1 uses the least power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anything to learn from the max and min?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05752"/>
      </p:ext>
    </p:extLst>
  </p:cSld>
  <p:clrMapOvr>
    <a:masterClrMapping/>
  </p:clrMapOvr>
</p:sld>
</file>

<file path=ppt/theme/theme1.xml><?xml version="1.0" encoding="utf-8"?>
<a:theme xmlns:a="http://schemas.openxmlformats.org/drawingml/2006/main" name="ATC Template with Handouts and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Final Color Palette">
      <a:dk1>
        <a:srgbClr val="000000"/>
      </a:dk1>
      <a:lt1>
        <a:srgbClr val="FFFFFF"/>
      </a:lt1>
      <a:dk2>
        <a:srgbClr val="4D4D4F"/>
      </a:dk2>
      <a:lt2>
        <a:srgbClr val="00A94F"/>
      </a:lt2>
      <a:accent1>
        <a:srgbClr val="B5B5B8"/>
      </a:accent1>
      <a:accent2>
        <a:srgbClr val="A0C04D"/>
      </a:accent2>
      <a:accent3>
        <a:srgbClr val="95C5E0"/>
      </a:accent3>
      <a:accent4>
        <a:srgbClr val="EF9647"/>
      </a:accent4>
      <a:accent5>
        <a:srgbClr val="87749C"/>
      </a:accent5>
      <a:accent6>
        <a:srgbClr val="55ACBE"/>
      </a:accent6>
      <a:hlink>
        <a:srgbClr val="52ADC0"/>
      </a:hlink>
      <a:folHlink>
        <a:srgbClr val="00A9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marL="228600" indent="-228600" defTabSz="457200" fontAlgn="auto">
          <a:spcBef>
            <a:spcPts val="0"/>
          </a:spcBef>
          <a:spcAft>
            <a:spcPts val="600"/>
          </a:spcAft>
          <a:buClr>
            <a:srgbClr val="000000">
              <a:lumMod val="75000"/>
            </a:srgbClr>
          </a:buClr>
          <a:buFont typeface="Arial" panose="020B0604020202020204" pitchFamily="34" charset="0"/>
          <a:buChar char="•"/>
          <a:defRPr sz="1400" dirty="0">
            <a:solidFill>
              <a:srgbClr val="000000">
                <a:lumMod val="75000"/>
              </a:srgbClr>
            </a:solidFill>
            <a:latin typeface="Arial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ATC Template with Handouts and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AFileID xmlns="3141c8d7-29f3-4ee2-82c4-6e2719246879" xsi:nil="true"/>
    <NASummary xmlns="3141c8d7-29f3-4ee2-82c4-6e2719246879" xsi:nil="true"/>
    <NADepartment xmlns="3141c8d7-29f3-4ee2-82c4-6e2719246879" xsi:nil="true"/>
    <NAContentPrivacy xmlns="3141c8d7-29f3-4ee2-82c4-6e2719246879" xsi:nil="true"/>
    <NAInternalAuditTopic xmlns="3141c8d7-29f3-4ee2-82c4-6e2719246879" xsi:nil="true"/>
    <NAContentLocation xmlns="3141c8d7-29f3-4ee2-82c4-6e2719246879" xsi:nil="true"/>
    <IIALang xmlns="3141c8d7-29f3-4ee2-82c4-6e2719246879" xsi:nil="true"/>
    <NAIndustry xmlns="3141c8d7-29f3-4ee2-82c4-6e2719246879" xsi:nil="true"/>
    <NAAuthor xmlns="3141c8d7-29f3-4ee2-82c4-6e2719246879" xsi:nil="true"/>
    <ChapterDocumentTypeLookup xmlns="3141C8D7-29F3-4EE2-82C4-6E2719246879" xsi:nil="true"/>
    <NAContentSource xmlns="3141c8d7-29f3-4ee2-82c4-6e27192468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hapter Document" ma:contentTypeID="0x010100A3F1A33742BB40798E5513FD18CF9B2C003B72D47058A44C55BD23D766439AE01300E1315B902663FC4F812D7220F514CBFD" ma:contentTypeVersion="1" ma:contentTypeDescription="" ma:contentTypeScope="" ma:versionID="2f41308edce286c844577c9b5be1945f">
  <xsd:schema xmlns:xsd="http://www.w3.org/2001/XMLSchema" xmlns:xs="http://www.w3.org/2001/XMLSchema" xmlns:p="http://schemas.microsoft.com/office/2006/metadata/properties" xmlns:ns2="3141c8d7-29f3-4ee2-82c4-6e2719246879" xmlns:ns3="3141C8D7-29F3-4EE2-82C4-6E2719246879" targetNamespace="http://schemas.microsoft.com/office/2006/metadata/properties" ma:root="true" ma:fieldsID="f6bb73a229fdf9d4e59121d4b3beb0b5" ns2:_="" ns3:_="">
    <xsd:import namespace="3141c8d7-29f3-4ee2-82c4-6e2719246879"/>
    <xsd:import namespace="3141C8D7-29F3-4EE2-82C4-6E2719246879"/>
    <xsd:element name="properties">
      <xsd:complexType>
        <xsd:sequence>
          <xsd:element name="documentManagement">
            <xsd:complexType>
              <xsd:all>
                <xsd:element ref="ns2:NAFileID" minOccurs="0"/>
                <xsd:element ref="ns2:NAInternalAuditTopic" minOccurs="0"/>
                <xsd:element ref="ns2:NAContentSource" minOccurs="0"/>
                <xsd:element ref="ns2:NAIndustry" minOccurs="0"/>
                <xsd:element ref="ns2:NAAuthor" minOccurs="0"/>
                <xsd:element ref="ns2:NADepartment" minOccurs="0"/>
                <xsd:element ref="ns2:NAContentLocation" minOccurs="0"/>
                <xsd:element ref="ns2:NAContentPrivacy" minOccurs="0"/>
                <xsd:element ref="ns2:IIALang" minOccurs="0"/>
                <xsd:element ref="ns2:NASummary" minOccurs="0"/>
                <xsd:element ref="ns3:ChapterDocumentTypeLook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1c8d7-29f3-4ee2-82c4-6e2719246879" elementFormDefault="qualified">
    <xsd:import namespace="http://schemas.microsoft.com/office/2006/documentManagement/types"/>
    <xsd:import namespace="http://schemas.microsoft.com/office/infopath/2007/PartnerControls"/>
    <xsd:element name="NAFileID" ma:index="8" nillable="true" ma:displayName="NAFileID" ma:internalName="NAFileID">
      <xsd:simpleType>
        <xsd:restriction base="dms:Text"/>
      </xsd:simpleType>
    </xsd:element>
    <xsd:element name="NAInternalAuditTopic" ma:index="9" nillable="true" ma:displayName="NAInternalAuditTopic" ma:format="Dropdown" ma:internalName="NAInternalAuditTopic">
      <xsd:simpleType>
        <xsd:restriction base="dms:Choice">
          <xsd:enumeration value="Business Management"/>
          <xsd:enumeration value="Communication"/>
          <xsd:enumeration value="Finance and Compliance Auditing"/>
          <xsd:enumeration value="Fraud"/>
          <xsd:enumeration value="Governance"/>
          <xsd:enumeration value="Internal Audit Activity/Function"/>
          <xsd:enumeration value="Internal Control"/>
          <xsd:enumeration value="Operational/Performance Auditing"/>
          <xsd:enumeration value="Risk"/>
          <xsd:enumeration value="Technology"/>
          <xsd:enumeration value="Other"/>
        </xsd:restriction>
      </xsd:simpleType>
    </xsd:element>
    <xsd:element name="NAContentSource" ma:index="10" nillable="true" ma:displayName="NAContentSource" ma:internalName="NAContentSource">
      <xsd:simpleType>
        <xsd:restriction base="dms:Choice">
          <xsd:enumeration value="[]"/>
          <xsd:enumeration value="Annual Report"/>
          <xsd:enumeration value="Article"/>
          <xsd:enumeration value="Audit Tool (Checklists, Audit Programs)"/>
          <xsd:enumeration value="Bio"/>
          <xsd:enumeration value="Blog"/>
          <xsd:enumeration value="Chapter Leader Materials"/>
          <xsd:enumeration value="Code of Ethics"/>
          <xsd:enumeration value="Committee Document"/>
          <xsd:enumeration value="Conference"/>
          <xsd:enumeration value="Course Outline"/>
          <xsd:enumeration value="Curriculum"/>
          <xsd:enumeration value="FAQ"/>
          <xsd:enumeration value="Forms"/>
          <xsd:enumeration value="Glossary"/>
          <xsd:enumeration value="Instructions"/>
          <xsd:enumeration value="Marketing Material"/>
          <xsd:enumeration value="Matrix"/>
          <xsd:enumeration value="Model"/>
          <xsd:enumeration value="MoU"/>
          <xsd:enumeration value="News/PR"/>
          <xsd:enumeration value="Position Paper"/>
          <xsd:enumeration value="Practice Guide"/>
          <xsd:enumeration value="Practice Advisory"/>
          <xsd:enumeration value="Preparation Guide"/>
          <xsd:enumeration value="Presentation"/>
          <xsd:enumeration value="Press release"/>
          <xsd:enumeration value="Price List"/>
          <xsd:enumeration value="Publication"/>
          <xsd:enumeration value="Report/Paper"/>
          <xsd:enumeration value="Responses"/>
          <xsd:enumeration value="Self-Study"/>
          <xsd:enumeration value="Seminar"/>
          <xsd:enumeration value="Standards"/>
          <xsd:enumeration value="Survey"/>
          <xsd:enumeration value="Webinar"/>
        </xsd:restriction>
      </xsd:simpleType>
    </xsd:element>
    <xsd:element name="NAIndustry" ma:index="11" nillable="true" ma:displayName="NAIndustry" ma:internalName="NAIndustry">
      <xsd:simpleType>
        <xsd:restriction base="dms:Choice">
          <xsd:enumeration value="Construction"/>
          <xsd:enumeration value="Environmental"/>
          <xsd:enumeration value="Financial Services"/>
          <xsd:enumeration value="Gaming"/>
          <xsd:enumeration value="Government"/>
          <xsd:enumeration value="Healthcare"/>
          <xsd:enumeration value="Manufacturing"/>
          <xsd:enumeration value="[]"/>
        </xsd:restriction>
      </xsd:simpleType>
    </xsd:element>
    <xsd:element name="NAAuthor" ma:index="12" nillable="true" ma:displayName="NAAuthor" ma:internalName="NAAuthor">
      <xsd:simpleType>
        <xsd:restriction base="dms:Text"/>
      </xsd:simpleType>
    </xsd:element>
    <xsd:element name="NADepartment" ma:index="13" nillable="true" ma:displayName="NADepartment" ma:internalName="NADepartment">
      <xsd:simpleType>
        <xsd:restriction base="dms:Choice">
          <xsd:enumeration value="Academic Relations"/>
          <xsd:enumeration value="Accounting"/>
          <xsd:enumeration value="Advertising/Sponsorship"/>
          <xsd:enumeration value="Advocacy"/>
          <xsd:enumeration value="AEC"/>
          <xsd:enumeration value="Bookstore"/>
          <xsd:enumeration value="Certification"/>
          <xsd:enumeration value="Chapters"/>
          <xsd:enumeration value="Conferences"/>
          <xsd:enumeration value="Corporate Communications"/>
          <xsd:enumeration value="Customer Relations"/>
          <xsd:enumeration value="E-learning"/>
          <xsd:enumeration value="GAIN"/>
          <xsd:enumeration value="Governance"/>
          <xsd:enumeration value="Human Resources"/>
          <xsd:enumeration value="Information Services"/>
          <xsd:enumeration value="International Conferecnce"/>
          <xsd:enumeration value="Learning Solutions"/>
          <xsd:enumeration value="Global Relations"/>
          <xsd:enumeration value="Marketing"/>
          <xsd:enumeration value="Membership"/>
          <xsd:enumeration value="On-site Training"/>
          <xsd:enumeration value="Publications"/>
          <xsd:enumeration value="Quality"/>
          <xsd:enumeration value="Research Foundation"/>
          <xsd:enumeration value="Seminars"/>
          <xsd:enumeration value="Standards and Guidance"/>
          <xsd:enumeration value="[]"/>
        </xsd:restriction>
      </xsd:simpleType>
    </xsd:element>
    <xsd:element name="NAContentLocation" ma:index="14" nillable="true" ma:displayName="NAContentLocation" ma:internalName="NAContentLocation">
      <xsd:simpleType>
        <xsd:restriction base="dms:Choice">
          <xsd:enumeration value="Global website"/>
          <xsd:enumeration value="N.A. website"/>
          <xsd:enumeration value="Both"/>
        </xsd:restriction>
      </xsd:simpleType>
    </xsd:element>
    <xsd:element name="NAContentPrivacy" ma:index="15" nillable="true" ma:displayName="NAContentPrivacy" ma:internalName="NAContentPrivacy">
      <xsd:simpleType>
        <xsd:restriction base="dms:Choice">
          <xsd:enumeration value="Confidential - High Risk"/>
          <xsd:enumeration value="Private - Medium Risk"/>
          <xsd:enumeration value="Restricted - Low Risk"/>
          <xsd:enumeration value="Public - no risk"/>
          <xsd:enumeration value="[]"/>
        </xsd:restriction>
      </xsd:simpleType>
    </xsd:element>
    <xsd:element name="IIALang" ma:index="16" nillable="true" ma:displayName="NAIIALang" ma:internalName="IIALang">
      <xsd:simpleType>
        <xsd:restriction base="dms:Choice">
          <xsd:enumeration value="Arabic"/>
          <xsd:enumeration value="Azeri"/>
          <xsd:enumeration value="Bosnian"/>
          <xsd:enumeration value="Bulgarian"/>
          <xsd:enumeration value="Chinese (Simplified)"/>
          <xsd:enumeration value="Chinese (Unsimplified)"/>
          <xsd:enumeration value="Croatian"/>
          <xsd:enumeration value="Czech"/>
          <xsd:enumeration value="Danish"/>
          <xsd:enumeration value="Dutch"/>
          <xsd:enumeration value="English"/>
          <xsd:enumeration value="Estonian"/>
          <xsd:enumeration value="Finnish"/>
          <xsd:enumeration value="French"/>
          <xsd:enumeration value="Georgian"/>
          <xsd:enumeration value="German"/>
          <xsd:enumeration value="Hebrew"/>
          <xsd:enumeration value="Hungarian"/>
          <xsd:enumeration value="Indonesian"/>
          <xsd:enumeration value="Italian"/>
          <xsd:enumeration value="Japanese"/>
          <xsd:enumeration value="Korean"/>
          <xsd:enumeration value="Latvian"/>
          <xsd:enumeration value="Lithuanian"/>
          <xsd:enumeration value="Macedonian"/>
          <xsd:enumeration value="Montenegrin"/>
          <xsd:enumeration value="Norwegian"/>
          <xsd:enumeration value="Polish"/>
          <xsd:enumeration value="Portuguese"/>
          <xsd:enumeration value="Romanian"/>
          <xsd:enumeration value="Russian"/>
          <xsd:enumeration value="Serbian"/>
          <xsd:enumeration value="Slovenian"/>
          <xsd:enumeration value="Spanish"/>
          <xsd:enumeration value="Swedish"/>
          <xsd:enumeration value="Tajik"/>
          <xsd:enumeration value="Thai"/>
          <xsd:enumeration value="Turkish"/>
          <xsd:enumeration value="Ukrainian"/>
          <xsd:enumeration value="[]"/>
        </xsd:restriction>
      </xsd:simpleType>
    </xsd:element>
    <xsd:element name="NASummary" ma:index="17" nillable="true" ma:displayName="NASummary" ma:internalName="NASummary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1C8D7-29F3-4EE2-82C4-6E2719246879" elementFormDefault="qualified">
    <xsd:import namespace="http://schemas.microsoft.com/office/2006/documentManagement/types"/>
    <xsd:import namespace="http://schemas.microsoft.com/office/infopath/2007/PartnerControls"/>
    <xsd:element name="ChapterDocumentTypeLookup" ma:index="18" nillable="true" ma:displayName="Chapter Document Type" ma:description="" ma:list="{e4470f4a-42ea-4c58-b484-b5ffec13940f}" ma:internalName="ChapterDocumentTypeLookup" ma:showField="Title" ma:web="{cbc2b22e-c6d6-41a8-9387-3ef58b62f041}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42CB0-8A96-42DE-BBB6-CF862996C82B}">
  <ds:schemaRefs>
    <ds:schemaRef ds:uri="http://schemas.microsoft.com/office/2006/metadata/properties"/>
    <ds:schemaRef ds:uri="http://schemas.microsoft.com/office/infopath/2007/PartnerControls"/>
    <ds:schemaRef ds:uri="3141c8d7-29f3-4ee2-82c4-6e2719246879"/>
    <ds:schemaRef ds:uri="3141C8D7-29F3-4EE2-82C4-6E2719246879"/>
  </ds:schemaRefs>
</ds:datastoreItem>
</file>

<file path=customXml/itemProps2.xml><?xml version="1.0" encoding="utf-8"?>
<ds:datastoreItem xmlns:ds="http://schemas.openxmlformats.org/officeDocument/2006/customXml" ds:itemID="{6BD20ADD-33A7-4619-B866-DD4106E40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1c8d7-29f3-4ee2-82c4-6e2719246879"/>
    <ds:schemaRef ds:uri="3141C8D7-29F3-4EE2-82C4-6E27192468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D9D5A0-04F2-4FAB-91A7-80AB5C512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ATC Template with Handouts and Notes</Template>
  <TotalTime>10063</TotalTime>
  <Words>958</Words>
  <Application>Microsoft Office PowerPoint</Application>
  <PresentationFormat>Widescreen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Helvetica</vt:lpstr>
      <vt:lpstr>Open Sans</vt:lpstr>
      <vt:lpstr>Wingdings</vt:lpstr>
      <vt:lpstr>ATC Template with Handouts and Notes</vt:lpstr>
      <vt:lpstr>Default Theme</vt:lpstr>
      <vt:lpstr>1_ATC Template with Handouts and Notes</vt:lpstr>
      <vt:lpstr>Data Analysis  of Submeters Electric Power Consumption  In Individual household</vt:lpstr>
      <vt:lpstr>Initial Report To IOT  Client On Data Analytics Agenda  </vt:lpstr>
      <vt:lpstr>Background of the Project </vt:lpstr>
      <vt:lpstr>Background of the Project</vt:lpstr>
      <vt:lpstr>Background of the Project</vt:lpstr>
      <vt:lpstr>Objective/Goals </vt:lpstr>
      <vt:lpstr>Data Management Report-Out </vt:lpstr>
      <vt:lpstr>Descriptions and Location of Data </vt:lpstr>
      <vt:lpstr>Descriptive Statistics Gathered</vt:lpstr>
      <vt:lpstr>Descriptive Statistics Gathered   Missing Data Analysis</vt:lpstr>
      <vt:lpstr>Frequency of usage comparison between all Submeters during Q1 of 2007 </vt:lpstr>
      <vt:lpstr>Descriptive Statistics Gathered  Monthly and weekly comparison between submeters</vt:lpstr>
      <vt:lpstr>PowerPoint Presentation</vt:lpstr>
      <vt:lpstr>Known Issues With Data </vt:lpstr>
      <vt:lpstr>High-Level Recommendations  Three or more recommendations about the existing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Presentation</dc:title>
  <dc:creator>Aaholm, John</dc:creator>
  <cp:lastModifiedBy>itoro etuks</cp:lastModifiedBy>
  <cp:revision>388</cp:revision>
  <cp:lastPrinted>2017-10-11T18:54:22Z</cp:lastPrinted>
  <dcterms:created xsi:type="dcterms:W3CDTF">2013-02-06T14:03:52Z</dcterms:created>
  <dcterms:modified xsi:type="dcterms:W3CDTF">2019-07-07T20:30:29Z</dcterms:modified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0x010100A3F1A33742BB40798E5513FD18CF9B2C003B72D47058A44C55BD23D766439AE01300E1315B902663FC4F812D7220F514CBFD</vt:lpwstr>
  </property>
  <property fmtid="{D5CDD505-2E9C-101B-9397-08002B2CF9AE}" pid="3" name="TaxKeyword">
    <vt:lpwstr/>
  </property>
  <property fmtid="{D5CDD505-2E9C-101B-9397-08002B2CF9AE}" pid="4" name="DocGroup">
    <vt:lpwstr>20;#Presentation|141c92b1-1475-4147-8330-bb9ec7a9c779</vt:lpwstr>
  </property>
  <property fmtid="{D5CDD505-2E9C-101B-9397-08002B2CF9AE}" pid="5" name="DocOwner">
    <vt:lpwstr>14;#Business Administration Services|569caa81-8f41-42c8-9cad-6a493784c622</vt:lpwstr>
  </property>
  <property fmtid="{D5CDD505-2E9C-101B-9397-08002B2CF9AE}" pid="6" name="TaxKeywordTaxHTField">
    <vt:lpwstr/>
  </property>
</Properties>
</file>