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2.png" ContentType="image/png"/>
  <Override PartName="/ppt/media/image41.jpeg" ContentType="image/jpeg"/>
  <Override PartName="/ppt/media/image40.png" ContentType="image/png"/>
  <Override PartName="/ppt/media/image39.png" ContentType="image/png"/>
  <Override PartName="/ppt/media/image14.jpeg" ContentType="image/jpe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15.png" ContentType="image/png"/>
  <Override PartName="/ppt/media/image3.jpeg" ContentType="image/jpeg"/>
  <Override PartName="/ppt/media/image5.jpeg" ContentType="image/jpe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7.jpeg" ContentType="image/jpe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8.jpeg" ContentType="image/jpeg"/>
  <Override PartName="/ppt/media/image11.png" ContentType="image/png"/>
  <Override PartName="/ppt/media/image36.png" ContentType="image/png"/>
  <Override PartName="/ppt/media/image9.png" ContentType="image/png"/>
  <Override PartName="/ppt/media/image2.png" ContentType="image/png"/>
  <Override PartName="/ppt/media/image1.png" ContentType="image/png"/>
  <Override PartName="/ppt/media/image4.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hyperlink" Target="https://www.youtube.com/watch?v=Vhh_GeBPOhs" TargetMode="External"/><Relationship Id="rId3"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radore.com/" TargetMode="External"/><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jpe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54545"/>
        </a:solidFill>
      </p:bgPr>
    </p:bg>
    <p:spTree>
      <p:nvGrpSpPr>
        <p:cNvPr id="1" name=""/>
        <p:cNvGrpSpPr/>
        <p:nvPr/>
      </p:nvGrpSpPr>
      <p:grpSpPr>
        <a:xfrm>
          <a:off x="0" y="0"/>
          <a:ext cx="0" cy="0"/>
          <a:chOff x="0" y="0"/>
          <a:chExt cx="0" cy="0"/>
        </a:xfrm>
      </p:grpSpPr>
      <p:sp>
        <p:nvSpPr>
          <p:cNvPr id="76" name="CustomShape 1"/>
          <p:cNvSpPr/>
          <p:nvPr/>
        </p:nvSpPr>
        <p:spPr>
          <a:xfrm>
            <a:off x="6167880" y="1345680"/>
            <a:ext cx="4644000" cy="288792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0" lang="en-US" sz="6000" spc="-1" strike="noStrike">
                <a:solidFill>
                  <a:srgbClr val="ffffff"/>
                </a:solidFill>
                <a:latin typeface="Calibri Light"/>
                <a:ea typeface="DejaVu Sans"/>
              </a:rPr>
              <a:t>Docker</a:t>
            </a:r>
            <a:br/>
            <a:endParaRPr b="0" lang="en-US" sz="6000" spc="-1" strike="noStrike">
              <a:latin typeface="Arial"/>
            </a:endParaRPr>
          </a:p>
        </p:txBody>
      </p:sp>
      <p:sp>
        <p:nvSpPr>
          <p:cNvPr id="77" name="CustomShape 2"/>
          <p:cNvSpPr/>
          <p:nvPr/>
        </p:nvSpPr>
        <p:spPr>
          <a:xfrm>
            <a:off x="6024240" y="4364280"/>
            <a:ext cx="4644000" cy="114696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US" sz="2000" spc="-1" strike="noStrike">
                <a:solidFill>
                  <a:srgbClr val="ffffff"/>
                </a:solidFill>
                <a:latin typeface="Calibri"/>
                <a:ea typeface="DejaVu Sans"/>
              </a:rPr>
              <a:t>	</a:t>
            </a:r>
            <a:r>
              <a:rPr b="0" lang="en-US" sz="2000" spc="-1" strike="noStrike">
                <a:solidFill>
                  <a:srgbClr val="ffffff"/>
                </a:solidFill>
                <a:latin typeface="Calibri"/>
                <a:ea typeface="DejaVu Sans"/>
              </a:rPr>
              <a:t>Eren CANKURTARAN</a:t>
            </a:r>
            <a:endParaRPr b="0" lang="en-US" sz="2000" spc="-1" strike="noStrike">
              <a:latin typeface="Arial"/>
            </a:endParaRPr>
          </a:p>
        </p:txBody>
      </p:sp>
      <p:sp>
        <p:nvSpPr>
          <p:cNvPr id="78" name="CustomShape 3"/>
          <p:cNvSpPr/>
          <p:nvPr/>
        </p:nvSpPr>
        <p:spPr>
          <a:xfrm flipH="1">
            <a:off x="-1440" y="0"/>
            <a:ext cx="6171840" cy="6856920"/>
          </a:xfrm>
          <a:custGeom>
            <a:avLst/>
            <a:gdLst/>
            <a:ah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w="25560">
            <a:noFill/>
          </a:ln>
        </p:spPr>
        <p:style>
          <a:lnRef idx="0"/>
          <a:fillRef idx="0"/>
          <a:effectRef idx="0"/>
          <a:fontRef idx="minor"/>
        </p:style>
      </p:sp>
      <p:pic>
        <p:nvPicPr>
          <p:cNvPr id="79" name="Resim 4" descr=""/>
          <p:cNvPicPr/>
          <p:nvPr/>
        </p:nvPicPr>
        <p:blipFill>
          <a:blip r:embed="rId1"/>
          <a:srcRect l="8299" t="0" r="26038" b="-3"/>
          <a:stretch/>
        </p:blipFill>
        <p:spPr>
          <a:xfrm>
            <a:off x="0" y="0"/>
            <a:ext cx="6023160" cy="685692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LXC (Linux Containers) (cont’d)</a:t>
            </a:r>
            <a:endParaRPr b="0" lang="en-US" sz="4400" spc="-1" strike="noStrike">
              <a:latin typeface="Arial"/>
            </a:endParaRPr>
          </a:p>
        </p:txBody>
      </p:sp>
      <p:sp>
        <p:nvSpPr>
          <p:cNvPr id="171"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Docker’da donanım bazında bir sanallaştırma yoktur. Docker, konteynerleştirme (containerization) üzerine kuruludur.</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Konteynerleştirme – konteyner tabanlı sanallaştırma veya uygulama konteynırlaması olarak da adlandırılır – İşletim sistemi (OS) seviyesinde bir sanallaştırmadır.</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Sanallaştırmanın aksine, aynı çekirdeği (Kernel) kullanan sanal ortamların oluşmasını sağlar.</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Yani Docker, ana bilgisayarla (host macine) aynı işletim sisteminde çalışır. Bu, ana bilgisayarın işletim sisteminin kaynağını paylaşmasına olanak tanır.</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Aslında buraya kadar her şey LXC diye adlandırılan. Linux’e 2008 yılında getirilen İşletim sistemi (OS) seviyesinde bir sanallaştırma yöntemidir.</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Zaten Docker çıktığında, LXC üzerine kuruluydu. Docker daha sonra go ile yazılmış libcontainer’a geçmiştir.</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2" name="" descr=""/>
          <p:cNvPicPr/>
          <p:nvPr/>
        </p:nvPicPr>
        <p:blipFill>
          <a:blip r:embed="rId1"/>
          <a:stretch/>
        </p:blipFill>
        <p:spPr>
          <a:xfrm>
            <a:off x="419040" y="136440"/>
            <a:ext cx="11468160" cy="644724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3" name="CustomShape 1"/>
          <p:cNvSpPr/>
          <p:nvPr/>
        </p:nvSpPr>
        <p:spPr>
          <a:xfrm>
            <a:off x="0" y="0"/>
            <a:ext cx="2012400" cy="6856920"/>
          </a:xfrm>
          <a:prstGeom prst="rect">
            <a:avLst/>
          </a:prstGeom>
          <a:solidFill>
            <a:srgbClr val="64593e"/>
          </a:solidFill>
          <a:ln w="25560">
            <a:noFill/>
          </a:ln>
        </p:spPr>
        <p:style>
          <a:lnRef idx="0"/>
          <a:fillRef idx="0"/>
          <a:effectRef idx="0"/>
          <a:fontRef idx="minor"/>
        </p:style>
      </p:sp>
      <p:sp>
        <p:nvSpPr>
          <p:cNvPr id="174" name="CustomShape 2"/>
          <p:cNvSpPr/>
          <p:nvPr/>
        </p:nvSpPr>
        <p:spPr>
          <a:xfrm>
            <a:off x="694440" y="1487160"/>
            <a:ext cx="2742120" cy="274212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n-US" sz="2600" spc="-1" strike="noStrike">
                <a:solidFill>
                  <a:srgbClr val="ffffff"/>
                </a:solidFill>
                <a:latin typeface="Calibri Light"/>
                <a:ea typeface="DejaVu Sans"/>
              </a:rPr>
              <a:t>Docker</a:t>
            </a:r>
            <a:br/>
            <a:r>
              <a:rPr b="0" lang="en-US" sz="2600" spc="-1" strike="noStrike">
                <a:solidFill>
                  <a:srgbClr val="ffffff"/>
                </a:solidFill>
                <a:latin typeface="Calibri Light"/>
                <a:ea typeface="DejaVu Sans"/>
              </a:rPr>
              <a:t>vs</a:t>
            </a:r>
            <a:br/>
            <a:r>
              <a:rPr b="0" lang="en-US" sz="2600" spc="-1" strike="noStrike">
                <a:solidFill>
                  <a:srgbClr val="ffffff"/>
                </a:solidFill>
                <a:latin typeface="Calibri Light"/>
                <a:ea typeface="DejaVu Sans"/>
              </a:rPr>
              <a:t>LXC</a:t>
            </a:r>
            <a:endParaRPr b="0" lang="en-US" sz="2600" spc="-1" strike="noStrike">
              <a:latin typeface="Arial"/>
            </a:endParaRPr>
          </a:p>
        </p:txBody>
      </p:sp>
      <p:pic>
        <p:nvPicPr>
          <p:cNvPr id="175" name="Resim 4" descr=""/>
          <p:cNvPicPr/>
          <p:nvPr/>
        </p:nvPicPr>
        <p:blipFill>
          <a:blip r:embed="rId1"/>
          <a:stretch/>
        </p:blipFill>
        <p:spPr>
          <a:xfrm>
            <a:off x="4038480" y="681120"/>
            <a:ext cx="7007760" cy="3722400"/>
          </a:xfrm>
          <a:prstGeom prst="rect">
            <a:avLst/>
          </a:prstGeom>
          <a:ln>
            <a:noFill/>
          </a:ln>
        </p:spPr>
      </p:pic>
      <p:sp>
        <p:nvSpPr>
          <p:cNvPr id="176" name="CustomShape 3"/>
          <p:cNvSpPr/>
          <p:nvPr/>
        </p:nvSpPr>
        <p:spPr>
          <a:xfrm>
            <a:off x="4038480" y="4404600"/>
            <a:ext cx="7187040" cy="177156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Docker Katmanlı bir dosya sistemi (AuFS) kullanır. Bu sistem oldukça verimlidir.</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Örneğin 2GB imajımız var. Sanal makine ile 2 tane oluştursak. 4GB yere ihtiyacımız olması gerekli. Fakat Docker’da işler böyle değildir. Docker AuFs sayesinde aynı imaja sahip olan katmanları ortak kullanır. Bu da az kaynakla çok fazla container oluşturmamıza olanak sağlar.</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Eğer tamamen izole olmuş bir ortam istediğimizde sanal makine çok mantıklıyken. Sadece İşlemlerin izole olduğu ve makul büyüklükteki bir bilgisayarda çokca container çalıştırmak istiyorsak seçimimiz Docker olmalı. Yani sanal makineler sunucu hizmeti için ideal iken. Docker uygulama, işlem için idealdir.</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Sanal makinelerin başlatılması birkaç dakika alırken, koteynerler genellikle bir saniyeden az bir sürede başlatılabilir.</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7" name="CustomShape 1"/>
          <p:cNvSpPr/>
          <p:nvPr/>
        </p:nvSpPr>
        <p:spPr>
          <a:xfrm>
            <a:off x="0" y="0"/>
            <a:ext cx="12191040" cy="6856920"/>
          </a:xfrm>
          <a:prstGeom prst="rect">
            <a:avLst/>
          </a:prstGeom>
          <a:solidFill>
            <a:srgbClr val="6d5e48"/>
          </a:solidFill>
          <a:ln w="25560">
            <a:noFill/>
          </a:ln>
        </p:spPr>
        <p:style>
          <a:lnRef idx="0"/>
          <a:fillRef idx="0"/>
          <a:effectRef idx="0"/>
          <a:fontRef idx="minor"/>
        </p:style>
      </p:sp>
      <p:sp>
        <p:nvSpPr>
          <p:cNvPr id="178" name="CustomShape 2"/>
          <p:cNvSpPr/>
          <p:nvPr/>
        </p:nvSpPr>
        <p:spPr>
          <a:xfrm>
            <a:off x="477000" y="480240"/>
            <a:ext cx="11237040" cy="5896800"/>
          </a:xfrm>
          <a:prstGeom prst="rect">
            <a:avLst/>
          </a:prstGeom>
          <a:solidFill>
            <a:srgbClr val="ffffff"/>
          </a:solidFill>
          <a:ln w="25560">
            <a:noFill/>
          </a:ln>
        </p:spPr>
        <p:style>
          <a:lnRef idx="0"/>
          <a:fillRef idx="0"/>
          <a:effectRef idx="0"/>
          <a:fontRef idx="minor"/>
        </p:style>
      </p:sp>
      <p:pic>
        <p:nvPicPr>
          <p:cNvPr id="179" name="İçerik Yer Tutucusu 4" descr=""/>
          <p:cNvPicPr/>
          <p:nvPr/>
        </p:nvPicPr>
        <p:blipFill>
          <a:blip r:embed="rId1"/>
          <a:stretch/>
        </p:blipFill>
        <p:spPr>
          <a:xfrm>
            <a:off x="2635560" y="643320"/>
            <a:ext cx="6919560" cy="556992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0" name="CustomShape 1"/>
          <p:cNvSpPr/>
          <p:nvPr/>
        </p:nvSpPr>
        <p:spPr>
          <a:xfrm>
            <a:off x="0" y="0"/>
            <a:ext cx="2012400" cy="6856920"/>
          </a:xfrm>
          <a:prstGeom prst="rect">
            <a:avLst/>
          </a:prstGeom>
          <a:solidFill>
            <a:srgbClr val="7f7f7f"/>
          </a:solidFill>
          <a:ln w="25560">
            <a:noFill/>
          </a:ln>
        </p:spPr>
        <p:style>
          <a:lnRef idx="0"/>
          <a:fillRef idx="0"/>
          <a:effectRef idx="0"/>
          <a:fontRef idx="minor"/>
        </p:style>
      </p:sp>
      <p:sp>
        <p:nvSpPr>
          <p:cNvPr id="181" name="CustomShape 2"/>
          <p:cNvSpPr/>
          <p:nvPr/>
        </p:nvSpPr>
        <p:spPr>
          <a:xfrm>
            <a:off x="1059480" y="324000"/>
            <a:ext cx="2012400" cy="194328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n-US" sz="2600" spc="-1" strike="noStrike">
                <a:solidFill>
                  <a:srgbClr val="ffffff"/>
                </a:solidFill>
                <a:latin typeface="Calibri Light"/>
                <a:ea typeface="DejaVu Sans"/>
              </a:rPr>
              <a:t>Docker cont’d</a:t>
            </a:r>
            <a:endParaRPr b="0" lang="en-US" sz="2600" spc="-1" strike="noStrike">
              <a:latin typeface="Arial"/>
            </a:endParaRPr>
          </a:p>
        </p:txBody>
      </p:sp>
      <p:pic>
        <p:nvPicPr>
          <p:cNvPr id="182" name="Resim 13" descr=""/>
          <p:cNvPicPr/>
          <p:nvPr/>
        </p:nvPicPr>
        <p:blipFill>
          <a:blip r:embed="rId1"/>
          <a:stretch/>
        </p:blipFill>
        <p:spPr>
          <a:xfrm>
            <a:off x="2013480" y="2819520"/>
            <a:ext cx="5986440" cy="3161520"/>
          </a:xfrm>
          <a:prstGeom prst="rect">
            <a:avLst/>
          </a:prstGeom>
          <a:ln>
            <a:noFill/>
          </a:ln>
        </p:spPr>
      </p:pic>
      <p:sp>
        <p:nvSpPr>
          <p:cNvPr id="183" name="CustomShape 3"/>
          <p:cNvSpPr/>
          <p:nvPr/>
        </p:nvSpPr>
        <p:spPr>
          <a:xfrm>
            <a:off x="4132080" y="1164960"/>
            <a:ext cx="7187040" cy="129096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US" sz="1800" spc="-1" strike="noStrike">
                <a:solidFill>
                  <a:srgbClr val="000000"/>
                </a:solidFill>
                <a:latin typeface="Calibri"/>
                <a:ea typeface="DejaVu Sans"/>
              </a:rPr>
              <a:t>Aşağıdaki resimde normal VM’ler ile Container’lar arasındaki farkı görebilirsiniz. Normal VM’ler Guest OS callarını Host Operating System çağrılarına çevirebilmek için oldukça zaman ve enerji harcarlar. Docker bu kayıp yoktur.</a:t>
            </a:r>
            <a:endParaRPr b="0" lang="en-US" sz="1800" spc="-1" strike="noStrike">
              <a:latin typeface="Arial"/>
            </a:endParaRPr>
          </a:p>
          <a:p>
            <a:pPr>
              <a:lnSpc>
                <a:spcPct val="90000"/>
              </a:lnSpc>
              <a:spcBef>
                <a:spcPts val="1001"/>
              </a:spcBef>
            </a:pPr>
            <a:endParaRPr b="0" lang="en-US" sz="1800" spc="-1" strike="noStrike">
              <a:latin typeface="Arial"/>
            </a:endParaRPr>
          </a:p>
        </p:txBody>
      </p:sp>
      <p:sp>
        <p:nvSpPr>
          <p:cNvPr id="184" name="CustomShape 4"/>
          <p:cNvSpPr/>
          <p:nvPr/>
        </p:nvSpPr>
        <p:spPr>
          <a:xfrm>
            <a:off x="8925840" y="2752560"/>
            <a:ext cx="2504160" cy="530100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000000"/>
                </a:solidFill>
                <a:latin typeface="Calibri"/>
                <a:ea typeface="DejaVu Sans"/>
              </a:rPr>
              <a:t>Docker sanallaştırmadan farklı olarak, sanallaştırılmış veya bare-metal 2 makinelere yüklenebilen bir yazılımdır. Her Docker konteyner, konak olarak bulunduğu işletimi sisteminin kernelini aslında (farketmeden) kendi kernel’iymişçesine kullanarak gerekli olan görevini yerine getirir.</a:t>
            </a:r>
            <a:endParaRPr b="0" lang="en-US" sz="16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54545"/>
        </a:solidFill>
      </p:bgPr>
    </p:bg>
    <p:spTree>
      <p:nvGrpSpPr>
        <p:cNvPr id="1" name=""/>
        <p:cNvGrpSpPr/>
        <p:nvPr/>
      </p:nvGrpSpPr>
      <p:grpSpPr>
        <a:xfrm>
          <a:off x="0" y="0"/>
          <a:ext cx="0" cy="0"/>
          <a:chOff x="0" y="0"/>
          <a:chExt cx="0" cy="0"/>
        </a:xfrm>
      </p:grpSpPr>
      <p:sp>
        <p:nvSpPr>
          <p:cNvPr id="185" name="CustomShape 1"/>
          <p:cNvSpPr/>
          <p:nvPr/>
        </p:nvSpPr>
        <p:spPr>
          <a:xfrm>
            <a:off x="1440" y="-1080"/>
            <a:ext cx="12187800" cy="6859080"/>
          </a:xfrm>
          <a:prstGeom prst="rect">
            <a:avLst/>
          </a:prstGeom>
          <a:solidFill>
            <a:srgbClr val="000000"/>
          </a:solidFill>
          <a:ln w="25560">
            <a:noFill/>
          </a:ln>
        </p:spPr>
        <p:style>
          <a:lnRef idx="0"/>
          <a:fillRef idx="0"/>
          <a:effectRef idx="0"/>
          <a:fontRef idx="minor"/>
        </p:style>
      </p:sp>
      <p:sp>
        <p:nvSpPr>
          <p:cNvPr id="186" name="CustomShape 2"/>
          <p:cNvSpPr/>
          <p:nvPr/>
        </p:nvSpPr>
        <p:spPr>
          <a:xfrm flipH="1">
            <a:off x="-1440" y="0"/>
            <a:ext cx="6171840" cy="6856920"/>
          </a:xfrm>
          <a:custGeom>
            <a:avLst/>
            <a:gdLst/>
            <a:ah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60000"/>
            </a:srgbClr>
          </a:solidFill>
          <a:ln w="25560">
            <a:noFill/>
          </a:ln>
        </p:spPr>
        <p:style>
          <a:lnRef idx="0"/>
          <a:fillRef idx="0"/>
          <a:effectRef idx="0"/>
          <a:fontRef idx="minor"/>
        </p:style>
      </p:sp>
      <p:sp>
        <p:nvSpPr>
          <p:cNvPr id="187" name="CustomShape 3"/>
          <p:cNvSpPr/>
          <p:nvPr/>
        </p:nvSpPr>
        <p:spPr>
          <a:xfrm>
            <a:off x="0" y="0"/>
            <a:ext cx="6023160" cy="6856920"/>
          </a:xfrm>
          <a:custGeom>
            <a:avLst/>
            <a:gdLst/>
            <a:ah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rgbClr val="ffffff"/>
          </a:solidFill>
          <a:ln w="25560">
            <a:noFill/>
          </a:ln>
        </p:spPr>
        <p:style>
          <a:lnRef idx="0"/>
          <a:fillRef idx="0"/>
          <a:effectRef idx="0"/>
          <a:fontRef idx="minor"/>
        </p:style>
      </p:sp>
      <p:sp>
        <p:nvSpPr>
          <p:cNvPr id="188" name="CustomShape 4"/>
          <p:cNvSpPr/>
          <p:nvPr/>
        </p:nvSpPr>
        <p:spPr>
          <a:xfrm>
            <a:off x="750240" y="1774440"/>
            <a:ext cx="3820680" cy="31964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0" lang="en-US" sz="1700" spc="-1" strike="noStrike">
                <a:solidFill>
                  <a:srgbClr val="000000"/>
                </a:solidFill>
                <a:latin typeface="Calibri"/>
                <a:ea typeface="DejaVu Sans"/>
              </a:rPr>
              <a:t>Docker container’da yer alan libcontainer çalıştırma ortamı, Linux çekirdeğinde yer alan namespace ve cgroups izolasyon yeteneklerine bir arayüz sağlayarak uygulamaların aynı makinede farklı farklı container’lar içerisinde birbirlerinden bağımsız olarak çalışmalarını sağlar.</a:t>
            </a:r>
            <a:endParaRPr b="0" lang="en-US" sz="1700" spc="-1" strike="noStrike">
              <a:latin typeface="Arial"/>
            </a:endParaRPr>
          </a:p>
          <a:p>
            <a:pPr>
              <a:lnSpc>
                <a:spcPct val="90000"/>
              </a:lnSpc>
              <a:spcBef>
                <a:spcPts val="1001"/>
              </a:spcBef>
            </a:pPr>
            <a:r>
              <a:rPr b="0" lang="en-US" sz="1700" spc="-1" strike="noStrike">
                <a:solidFill>
                  <a:srgbClr val="000000"/>
                </a:solidFill>
                <a:latin typeface="Calibri"/>
                <a:ea typeface="DejaVu Sans"/>
              </a:rPr>
              <a:t>Özetle Docker Containerlar kendilerine özel bir işletim sistemine ihtiyaç duymazlar, aynı işletim sistemini birden fazla Docker Container’ı paylaşır.</a:t>
            </a:r>
            <a:endParaRPr b="0" lang="en-US" sz="1700" spc="-1" strike="noStrike">
              <a:latin typeface="Arial"/>
            </a:endParaRPr>
          </a:p>
        </p:txBody>
      </p:sp>
      <p:pic>
        <p:nvPicPr>
          <p:cNvPr id="189" name="İçerik Yer Tutucusu 4" descr=""/>
          <p:cNvPicPr/>
          <p:nvPr/>
        </p:nvPicPr>
        <p:blipFill>
          <a:blip r:embed="rId1"/>
          <a:stretch/>
        </p:blipFill>
        <p:spPr>
          <a:xfrm>
            <a:off x="6838200" y="1409760"/>
            <a:ext cx="4429080" cy="428508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54545"/>
        </a:solidFill>
      </p:bgPr>
    </p:bg>
    <p:spTree>
      <p:nvGrpSpPr>
        <p:cNvPr id="1" name=""/>
        <p:cNvGrpSpPr/>
        <p:nvPr/>
      </p:nvGrpSpPr>
      <p:grpSpPr>
        <a:xfrm>
          <a:off x="0" y="0"/>
          <a:ext cx="0" cy="0"/>
          <a:chOff x="0" y="0"/>
          <a:chExt cx="0" cy="0"/>
        </a:xfrm>
      </p:grpSpPr>
      <p:sp>
        <p:nvSpPr>
          <p:cNvPr id="190" name="CustomShape 1"/>
          <p:cNvSpPr/>
          <p:nvPr/>
        </p:nvSpPr>
        <p:spPr>
          <a:xfrm>
            <a:off x="1440" y="-1080"/>
            <a:ext cx="12187800" cy="6859080"/>
          </a:xfrm>
          <a:prstGeom prst="rect">
            <a:avLst/>
          </a:prstGeom>
          <a:solidFill>
            <a:srgbClr val="000000"/>
          </a:solidFill>
          <a:ln w="25560">
            <a:noFill/>
          </a:ln>
        </p:spPr>
        <p:style>
          <a:lnRef idx="0"/>
          <a:fillRef idx="0"/>
          <a:effectRef idx="0"/>
          <a:fontRef idx="minor"/>
        </p:style>
      </p:sp>
      <p:sp>
        <p:nvSpPr>
          <p:cNvPr id="191" name="CustomShape 2"/>
          <p:cNvSpPr/>
          <p:nvPr/>
        </p:nvSpPr>
        <p:spPr>
          <a:xfrm flipH="1">
            <a:off x="-1440" y="0"/>
            <a:ext cx="6171840" cy="6856920"/>
          </a:xfrm>
          <a:custGeom>
            <a:avLst/>
            <a:gdLst/>
            <a:ah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60000"/>
            </a:srgbClr>
          </a:solidFill>
          <a:ln w="25560">
            <a:noFill/>
          </a:ln>
        </p:spPr>
        <p:style>
          <a:lnRef idx="0"/>
          <a:fillRef idx="0"/>
          <a:effectRef idx="0"/>
          <a:fontRef idx="minor"/>
        </p:style>
      </p:sp>
      <p:sp>
        <p:nvSpPr>
          <p:cNvPr id="192" name="CustomShape 3"/>
          <p:cNvSpPr/>
          <p:nvPr/>
        </p:nvSpPr>
        <p:spPr>
          <a:xfrm>
            <a:off x="0" y="0"/>
            <a:ext cx="6023160" cy="6856920"/>
          </a:xfrm>
          <a:custGeom>
            <a:avLst/>
            <a:gdLst/>
            <a:ah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rgbClr val="ffffff"/>
          </a:solidFill>
          <a:ln w="25560">
            <a:noFill/>
          </a:ln>
        </p:spPr>
        <p:style>
          <a:lnRef idx="0"/>
          <a:fillRef idx="0"/>
          <a:effectRef idx="0"/>
          <a:fontRef idx="minor"/>
        </p:style>
      </p:sp>
      <p:sp>
        <p:nvSpPr>
          <p:cNvPr id="193" name="CustomShape 4"/>
          <p:cNvSpPr/>
          <p:nvPr/>
        </p:nvSpPr>
        <p:spPr>
          <a:xfrm>
            <a:off x="750240" y="632880"/>
            <a:ext cx="4061520" cy="1042200"/>
          </a:xfrm>
          <a:prstGeom prst="rect">
            <a:avLst/>
          </a:prstGeom>
          <a:noFill/>
          <a:ln>
            <a:noFill/>
          </a:ln>
        </p:spPr>
        <p:style>
          <a:lnRef idx="0"/>
          <a:fillRef idx="0"/>
          <a:effectRef idx="0"/>
          <a:fontRef idx="minor"/>
        </p:style>
      </p:sp>
      <p:sp>
        <p:nvSpPr>
          <p:cNvPr id="194" name="CustomShape 5"/>
          <p:cNvSpPr/>
          <p:nvPr/>
        </p:nvSpPr>
        <p:spPr>
          <a:xfrm>
            <a:off x="750240" y="1774440"/>
            <a:ext cx="3820680" cy="31964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ff"/>
              </a:buClr>
              <a:buFont typeface="Arial"/>
              <a:buChar char="•"/>
            </a:pPr>
            <a:r>
              <a:rPr b="0" lang="en-US" sz="2800" spc="-1" strike="noStrike">
                <a:solidFill>
                  <a:srgbClr val="000000"/>
                </a:solidFill>
                <a:latin typeface="Calibri"/>
                <a:ea typeface="DejaVu Sans"/>
              </a:rPr>
              <a:t>Docker Client’ı direk Containerlar ile iletişime geçmez. Host üzerinde yer alan Docker Daemon ile TCP/REST üzerinden haberleşir. Docker Daemon hostda yer alan containerlar ile haberleşir.</a:t>
            </a:r>
            <a:endParaRPr b="0" lang="en-US" sz="2800" spc="-1" strike="noStrike">
              <a:latin typeface="Arial"/>
            </a:endParaRPr>
          </a:p>
        </p:txBody>
      </p:sp>
      <p:pic>
        <p:nvPicPr>
          <p:cNvPr id="195" name="İçerik Yer Tutucusu 4" descr=""/>
          <p:cNvPicPr/>
          <p:nvPr/>
        </p:nvPicPr>
        <p:blipFill>
          <a:blip r:embed="rId1"/>
          <a:stretch/>
        </p:blipFill>
        <p:spPr>
          <a:xfrm>
            <a:off x="6828840" y="1456200"/>
            <a:ext cx="4447800" cy="419184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6" name="CustomShape 1"/>
          <p:cNvSpPr/>
          <p:nvPr/>
        </p:nvSpPr>
        <p:spPr>
          <a:xfrm>
            <a:off x="0" y="3600"/>
            <a:ext cx="5613840" cy="6856920"/>
          </a:xfrm>
          <a:prstGeom prst="rect">
            <a:avLst/>
          </a:prstGeom>
          <a:gradFill rotWithShape="0">
            <a:gsLst>
              <a:gs pos="0">
                <a:srgbClr val="4472c4"/>
              </a:gs>
              <a:gs pos="100000">
                <a:srgbClr val="afabab"/>
              </a:gs>
            </a:gsLst>
            <a:lin ang="4200000"/>
          </a:gradFill>
          <a:ln w="25560">
            <a:noFill/>
          </a:ln>
        </p:spPr>
        <p:style>
          <a:lnRef idx="0"/>
          <a:fillRef idx="0"/>
          <a:effectRef idx="0"/>
          <a:fontRef idx="minor"/>
        </p:style>
      </p:sp>
      <p:pic>
        <p:nvPicPr>
          <p:cNvPr id="197" name="Picture 18" descr=""/>
          <p:cNvPicPr/>
          <p:nvPr/>
        </p:nvPicPr>
        <p:blipFill>
          <a:blip r:embed="rId1"/>
          <a:stretch/>
        </p:blipFill>
        <p:spPr>
          <a:xfrm>
            <a:off x="0" y="0"/>
            <a:ext cx="12191040" cy="6856920"/>
          </a:xfrm>
          <a:prstGeom prst="rect">
            <a:avLst/>
          </a:prstGeom>
          <a:ln>
            <a:noFill/>
          </a:ln>
        </p:spPr>
      </p:pic>
      <p:sp>
        <p:nvSpPr>
          <p:cNvPr id="198" name="CustomShape 2"/>
          <p:cNvSpPr/>
          <p:nvPr/>
        </p:nvSpPr>
        <p:spPr>
          <a:xfrm>
            <a:off x="6094080" y="802800"/>
            <a:ext cx="4977000" cy="145296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000000"/>
                </a:solidFill>
                <a:latin typeface="Calibri Light"/>
                <a:ea typeface="DejaVu Sans"/>
              </a:rPr>
              <a:t>Docker Image Nedir?</a:t>
            </a:r>
            <a:endParaRPr b="0" lang="en-US" sz="4400" spc="-1" strike="noStrike">
              <a:latin typeface="Arial"/>
            </a:endParaRPr>
          </a:p>
        </p:txBody>
      </p:sp>
      <p:sp>
        <p:nvSpPr>
          <p:cNvPr id="199" name="CustomShape 3"/>
          <p:cNvSpPr/>
          <p:nvPr/>
        </p:nvSpPr>
        <p:spPr>
          <a:xfrm>
            <a:off x="0" y="738720"/>
            <a:ext cx="4999320" cy="5400000"/>
          </a:xfrm>
          <a:custGeom>
            <a:avLst/>
            <a:gdLst/>
            <a:ah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w="25560">
            <a:solidFill>
              <a:srgbClr val="abc0e4"/>
            </a:solidFill>
            <a:round/>
          </a:ln>
        </p:spPr>
        <p:style>
          <a:lnRef idx="0"/>
          <a:fillRef idx="0"/>
          <a:effectRef idx="0"/>
          <a:fontRef idx="minor"/>
        </p:style>
      </p:sp>
      <p:pic>
        <p:nvPicPr>
          <p:cNvPr id="200" name="İçerik Yer Tutucusu 4" descr=""/>
          <p:cNvPicPr/>
          <p:nvPr/>
        </p:nvPicPr>
        <p:blipFill>
          <a:blip r:embed="rId2"/>
          <a:stretch/>
        </p:blipFill>
        <p:spPr>
          <a:xfrm>
            <a:off x="429480" y="2066040"/>
            <a:ext cx="3660840" cy="2745360"/>
          </a:xfrm>
          <a:prstGeom prst="rect">
            <a:avLst/>
          </a:prstGeom>
          <a:ln>
            <a:noFill/>
          </a:ln>
        </p:spPr>
      </p:pic>
      <p:sp>
        <p:nvSpPr>
          <p:cNvPr id="201" name="CustomShape 4"/>
          <p:cNvSpPr/>
          <p:nvPr/>
        </p:nvSpPr>
        <p:spPr>
          <a:xfrm>
            <a:off x="6090480" y="2421720"/>
            <a:ext cx="4976640" cy="3638160"/>
          </a:xfrm>
          <a:prstGeom prst="rect">
            <a:avLst/>
          </a:prstGeom>
          <a:noFill/>
          <a:ln>
            <a:noFill/>
          </a:ln>
        </p:spPr>
        <p:style>
          <a:lnRef idx="0"/>
          <a:fillRef idx="0"/>
          <a:effectRef idx="0"/>
          <a:fontRef idx="minor"/>
        </p:style>
        <p:txBody>
          <a:bodyPr lIns="90000" rIns="90000" tIns="45000" bIns="45000" anchor="ctr">
            <a:normAutofit/>
          </a:bodyPr>
          <a:p>
            <a:pPr marL="228600" indent="-227520">
              <a:lnSpc>
                <a:spcPct val="90000"/>
              </a:lnSpc>
              <a:spcBef>
                <a:spcPts val="1001"/>
              </a:spcBef>
              <a:buClr>
                <a:srgbClr val="000000"/>
              </a:buClr>
              <a:buFont typeface="Arial"/>
              <a:buChar char="•"/>
            </a:pPr>
            <a:r>
              <a:rPr b="0" lang="en-US" sz="2000" spc="-1" strike="noStrike">
                <a:solidFill>
                  <a:srgbClr val="000000"/>
                </a:solidFill>
                <a:latin typeface="Calibri"/>
                <a:ea typeface="DejaVu Sans"/>
              </a:rPr>
              <a:t>Docker image adından da anlaşılacağı gibi çalışacak uygulamanızın ve uygulamanızın altyapısında çalışan gerekli işletim sistemi kütüphanelerinin bulunduğu bir yapıdır. İmajları, container yaratmak için gereken talimatların bulunduğu bir şablon olarak düşünebiliriz. </a:t>
            </a:r>
            <a:r>
              <a:rPr b="1" i="1" lang="en-US" sz="2000" spc="-1" strike="noStrike">
                <a:solidFill>
                  <a:srgbClr val="000000"/>
                </a:solidFill>
                <a:latin typeface="Calibri"/>
                <a:ea typeface="DejaVu Sans"/>
              </a:rPr>
              <a:t>docker image build </a:t>
            </a:r>
            <a:r>
              <a:rPr b="0" lang="en-US" sz="2000" spc="-1" strike="noStrike">
                <a:solidFill>
                  <a:srgbClr val="000000"/>
                </a:solidFill>
                <a:latin typeface="Calibri"/>
                <a:ea typeface="DejaVu Sans"/>
              </a:rPr>
              <a:t>komutu ile bir </a:t>
            </a:r>
            <a:r>
              <a:rPr b="0" i="1" lang="en-US" sz="2000" spc="-1" strike="noStrike">
                <a:solidFill>
                  <a:srgbClr val="000000"/>
                </a:solidFill>
                <a:latin typeface="Calibri"/>
                <a:ea typeface="DejaVu Sans"/>
              </a:rPr>
              <a:t>Dockerfile </a:t>
            </a:r>
            <a:r>
              <a:rPr b="0" lang="en-US" sz="2000" spc="-1" strike="noStrike">
                <a:solidFill>
                  <a:srgbClr val="000000"/>
                </a:solidFill>
                <a:latin typeface="Calibri"/>
                <a:ea typeface="DejaVu Sans"/>
              </a:rPr>
              <a:t>üzerinden oluşturduğumuz yapılardır.</a:t>
            </a:r>
            <a:endParaRPr b="0" lang="en-US" sz="20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2" name="CustomShape 1"/>
          <p:cNvSpPr/>
          <p:nvPr/>
        </p:nvSpPr>
        <p:spPr>
          <a:xfrm>
            <a:off x="0" y="0"/>
            <a:ext cx="4653360" cy="6856920"/>
          </a:xfrm>
          <a:prstGeom prst="rect">
            <a:avLst/>
          </a:prstGeom>
          <a:solidFill>
            <a:srgbClr val="3f3f3f"/>
          </a:solidFill>
          <a:ln>
            <a:noFill/>
          </a:ln>
        </p:spPr>
        <p:style>
          <a:lnRef idx="0"/>
          <a:fillRef idx="0"/>
          <a:effectRef idx="0"/>
          <a:fontRef idx="minor"/>
        </p:style>
      </p:sp>
      <p:sp>
        <p:nvSpPr>
          <p:cNvPr id="203" name="CustomShape 2"/>
          <p:cNvSpPr/>
          <p:nvPr/>
        </p:nvSpPr>
        <p:spPr>
          <a:xfrm>
            <a:off x="643320" y="623520"/>
            <a:ext cx="3362760" cy="1605960"/>
          </a:xfrm>
          <a:prstGeom prst="rect">
            <a:avLst/>
          </a:prstGeom>
          <a:noFill/>
          <a:ln w="19080">
            <a:solidFill>
              <a:srgbClr val="ffffff"/>
            </a:solidFill>
            <a:round/>
          </a:ln>
        </p:spPr>
        <p:style>
          <a:lnRef idx="0"/>
          <a:fillRef idx="0"/>
          <a:effectRef idx="0"/>
          <a:fontRef idx="minor"/>
        </p:style>
        <p:txBody>
          <a:bodyPr lIns="90000" rIns="90000" tIns="45000" bIns="45000" anchor="ctr">
            <a:normAutofit/>
          </a:bodyPr>
          <a:p>
            <a:pPr algn="ctr">
              <a:lnSpc>
                <a:spcPct val="90000"/>
              </a:lnSpc>
            </a:pPr>
            <a:r>
              <a:rPr b="0" lang="en-US" sz="2800" spc="-1" strike="noStrike">
                <a:solidFill>
                  <a:srgbClr val="ffffff"/>
                </a:solidFill>
                <a:latin typeface="Calibri Light"/>
                <a:ea typeface="DejaVu Sans"/>
              </a:rPr>
              <a:t>Docker Container Nedir?</a:t>
            </a:r>
            <a:endParaRPr b="0" lang="en-US" sz="2800" spc="-1" strike="noStrike">
              <a:latin typeface="Arial"/>
            </a:endParaRPr>
          </a:p>
        </p:txBody>
      </p:sp>
      <p:sp>
        <p:nvSpPr>
          <p:cNvPr id="204" name="CustomShape 3"/>
          <p:cNvSpPr/>
          <p:nvPr/>
        </p:nvSpPr>
        <p:spPr>
          <a:xfrm>
            <a:off x="643320" y="2638080"/>
            <a:ext cx="3362760" cy="341460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ff"/>
              </a:buClr>
              <a:buFont typeface="Arial"/>
              <a:buChar char="•"/>
            </a:pPr>
            <a:r>
              <a:rPr b="0" lang="en-US" sz="2800" spc="-1" strike="noStrike">
                <a:solidFill>
                  <a:srgbClr val="ffffff"/>
                </a:solidFill>
                <a:latin typeface="Calibri"/>
                <a:ea typeface="DejaVu Sans"/>
              </a:rPr>
              <a:t>Docker Container en basit hali ile imajların çalıştırılmış veya durdurulmuş halidir. Yazılımlarımızı paketleyip runtime bağımlılıklarını yönetebildiğimiz , işletim sisteminin sanallaştırmasını kullanmadan daha az kaynak tüketimi ile process izolasyonu sağlayan bir yapı parçacığıdır.</a:t>
            </a:r>
            <a:endParaRPr b="0" lang="en-US" sz="2800" spc="-1" strike="noStrike">
              <a:latin typeface="Arial"/>
            </a:endParaRPr>
          </a:p>
        </p:txBody>
      </p:sp>
      <p:pic>
        <p:nvPicPr>
          <p:cNvPr id="205" name="İçerik Yer Tutucusu 4" descr=""/>
          <p:cNvPicPr/>
          <p:nvPr/>
        </p:nvPicPr>
        <p:blipFill>
          <a:blip r:embed="rId1"/>
          <a:stretch/>
        </p:blipFill>
        <p:spPr>
          <a:xfrm>
            <a:off x="5297760" y="1184400"/>
            <a:ext cx="6249600" cy="432756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6" name="CustomShape 1"/>
          <p:cNvSpPr/>
          <p:nvPr/>
        </p:nvSpPr>
        <p:spPr>
          <a:xfrm>
            <a:off x="0" y="0"/>
            <a:ext cx="4653360" cy="6856920"/>
          </a:xfrm>
          <a:prstGeom prst="rect">
            <a:avLst/>
          </a:prstGeom>
          <a:solidFill>
            <a:srgbClr val="3f3f3f"/>
          </a:solidFill>
          <a:ln>
            <a:noFill/>
          </a:ln>
        </p:spPr>
        <p:style>
          <a:lnRef idx="0"/>
          <a:fillRef idx="0"/>
          <a:effectRef idx="0"/>
          <a:fontRef idx="minor"/>
        </p:style>
      </p:sp>
      <p:sp>
        <p:nvSpPr>
          <p:cNvPr id="207" name="CustomShape 2"/>
          <p:cNvSpPr/>
          <p:nvPr/>
        </p:nvSpPr>
        <p:spPr>
          <a:xfrm>
            <a:off x="643320" y="623520"/>
            <a:ext cx="3362760" cy="1605960"/>
          </a:xfrm>
          <a:prstGeom prst="rect">
            <a:avLst/>
          </a:prstGeom>
          <a:noFill/>
          <a:ln w="19080">
            <a:solidFill>
              <a:srgbClr val="ffffff"/>
            </a:solidFill>
            <a:round/>
          </a:ln>
        </p:spPr>
        <p:style>
          <a:lnRef idx="0"/>
          <a:fillRef idx="0"/>
          <a:effectRef idx="0"/>
          <a:fontRef idx="minor"/>
        </p:style>
        <p:txBody>
          <a:bodyPr lIns="90000" rIns="90000" tIns="45000" bIns="45000" anchor="ctr">
            <a:normAutofit/>
          </a:bodyPr>
          <a:p>
            <a:pPr algn="ctr">
              <a:lnSpc>
                <a:spcPct val="90000"/>
              </a:lnSpc>
            </a:pPr>
            <a:r>
              <a:rPr b="0" lang="en-US" sz="2800" spc="-1" strike="noStrike">
                <a:solidFill>
                  <a:srgbClr val="ffffff"/>
                </a:solidFill>
                <a:latin typeface="Calibri Light"/>
                <a:ea typeface="DejaVu Sans"/>
              </a:rPr>
              <a:t>Docker Registry Nedir?</a:t>
            </a:r>
            <a:endParaRPr b="0" lang="en-US" sz="2800" spc="-1" strike="noStrike">
              <a:latin typeface="Arial"/>
            </a:endParaRPr>
          </a:p>
        </p:txBody>
      </p:sp>
      <p:sp>
        <p:nvSpPr>
          <p:cNvPr id="208" name="CustomShape 3"/>
          <p:cNvSpPr/>
          <p:nvPr/>
        </p:nvSpPr>
        <p:spPr>
          <a:xfrm>
            <a:off x="643320" y="2638080"/>
            <a:ext cx="3362760" cy="341460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ff"/>
              </a:buClr>
              <a:buFont typeface="Arial"/>
              <a:buChar char="•"/>
            </a:pPr>
            <a:r>
              <a:rPr b="0" lang="en-US" sz="1400" spc="-1" strike="noStrike">
                <a:solidFill>
                  <a:srgbClr val="ffffff"/>
                </a:solidFill>
                <a:latin typeface="Calibri"/>
                <a:ea typeface="DejaVu Sans"/>
              </a:rPr>
              <a:t>İmajların tutulduğu ve dağıtıldığı bir ortamdır. Aynı Github’da olduğu gibi elimizdeki imajları docker registry’sine push edebilir veya daha önceden yüklenmiş olan bir docker imajı kendi localimize çekebiliriz. Bu sayede ihtiyaçlarınızı karşılayacak bir imaja çok hızlı bir şekilde erişebilir, gerekirse üzerinde değişiklik yapabilir ve tag’leyerek farklı bir versiyon olarak yeniden gönderebiliriz. </a:t>
            </a:r>
            <a:endParaRPr b="0" lang="en-US" sz="1400" spc="-1" strike="noStrike">
              <a:latin typeface="Arial"/>
            </a:endParaRPr>
          </a:p>
          <a:p>
            <a:pPr marL="228600" indent="-227520">
              <a:lnSpc>
                <a:spcPct val="90000"/>
              </a:lnSpc>
              <a:spcBef>
                <a:spcPts val="1001"/>
              </a:spcBef>
              <a:buClr>
                <a:srgbClr val="ffffff"/>
              </a:buClr>
              <a:buFont typeface="Arial"/>
              <a:buChar char="•"/>
            </a:pPr>
            <a:r>
              <a:rPr b="0" lang="en-US" sz="1400" spc="-1" strike="noStrike">
                <a:solidFill>
                  <a:srgbClr val="ffffff"/>
                </a:solidFill>
                <a:latin typeface="Calibri"/>
                <a:ea typeface="DejaVu Sans"/>
              </a:rPr>
              <a:t>Sözün özü Container’lar Image’lardan oluşturulur. Image’larsa ortak bir eforun sonucu olarak meydana gelir ve Docker Registry’lerde tutulur. </a:t>
            </a:r>
            <a:endParaRPr b="0" lang="en-US" sz="1400" spc="-1" strike="noStrike">
              <a:latin typeface="Arial"/>
            </a:endParaRPr>
          </a:p>
        </p:txBody>
      </p:sp>
      <p:pic>
        <p:nvPicPr>
          <p:cNvPr id="209" name="Resim 4" descr=""/>
          <p:cNvPicPr/>
          <p:nvPr/>
        </p:nvPicPr>
        <p:blipFill>
          <a:blip r:embed="rId1"/>
          <a:stretch/>
        </p:blipFill>
        <p:spPr>
          <a:xfrm>
            <a:off x="4777200" y="438480"/>
            <a:ext cx="7257960" cy="469836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0" y="0"/>
            <a:ext cx="6081120" cy="6856920"/>
          </a:xfrm>
          <a:prstGeom prst="rect">
            <a:avLst/>
          </a:prstGeom>
          <a:solidFill>
            <a:srgbClr val="ffffff"/>
          </a:solidFill>
          <a:ln w="25560">
            <a:noFill/>
          </a:ln>
        </p:spPr>
        <p:style>
          <a:lnRef idx="0"/>
          <a:fillRef idx="0"/>
          <a:effectRef idx="0"/>
          <a:fontRef idx="minor"/>
        </p:style>
      </p:sp>
      <p:sp>
        <p:nvSpPr>
          <p:cNvPr id="81" name="CustomShape 2"/>
          <p:cNvSpPr/>
          <p:nvPr/>
        </p:nvSpPr>
        <p:spPr>
          <a:xfrm>
            <a:off x="0" y="0"/>
            <a:ext cx="12191040" cy="6856920"/>
          </a:xfrm>
          <a:prstGeom prst="rect">
            <a:avLst/>
          </a:prstGeom>
          <a:gradFill rotWithShape="0">
            <a:gsLst>
              <a:gs pos="0">
                <a:srgbClr val="3965b5"/>
              </a:gs>
              <a:gs pos="100000">
                <a:srgbClr val="3b3838"/>
              </a:gs>
            </a:gsLst>
            <a:lin ang="4200000"/>
          </a:gradFill>
          <a:ln w="25560">
            <a:noFill/>
          </a:ln>
        </p:spPr>
        <p:style>
          <a:lnRef idx="0"/>
          <a:fillRef idx="0"/>
          <a:effectRef idx="0"/>
          <a:fontRef idx="minor"/>
        </p:style>
      </p:sp>
      <p:pic>
        <p:nvPicPr>
          <p:cNvPr id="82" name="Picture 20" descr=""/>
          <p:cNvPicPr/>
          <p:nvPr/>
        </p:nvPicPr>
        <p:blipFill>
          <a:blip r:embed="rId1"/>
          <a:stretch/>
        </p:blipFill>
        <p:spPr>
          <a:xfrm>
            <a:off x="0" y="0"/>
            <a:ext cx="12191040" cy="6856920"/>
          </a:xfrm>
          <a:prstGeom prst="rect">
            <a:avLst/>
          </a:prstGeom>
          <a:ln>
            <a:noFill/>
          </a:ln>
        </p:spPr>
      </p:pic>
      <p:sp>
        <p:nvSpPr>
          <p:cNvPr id="83" name="CustomShape 3"/>
          <p:cNvSpPr/>
          <p:nvPr/>
        </p:nvSpPr>
        <p:spPr>
          <a:xfrm>
            <a:off x="640080" y="2053800"/>
            <a:ext cx="3668040" cy="275904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4400" spc="-1" strike="noStrike">
                <a:solidFill>
                  <a:srgbClr val="ffffff"/>
                </a:solidFill>
                <a:latin typeface="Calibri Light"/>
                <a:ea typeface="DejaVu Sans"/>
              </a:rPr>
              <a:t>İçerik</a:t>
            </a:r>
            <a:endParaRPr b="0" lang="en-US" sz="4400" spc="-1" strike="noStrike">
              <a:latin typeface="Arial"/>
            </a:endParaRPr>
          </a:p>
        </p:txBody>
      </p:sp>
      <p:sp>
        <p:nvSpPr>
          <p:cNvPr id="84" name="CustomShape 4"/>
          <p:cNvSpPr/>
          <p:nvPr/>
        </p:nvSpPr>
        <p:spPr>
          <a:xfrm>
            <a:off x="6090480" y="801720"/>
            <a:ext cx="5304960" cy="5229720"/>
          </a:xfrm>
          <a:prstGeom prst="rect">
            <a:avLst/>
          </a:prstGeom>
          <a:noFill/>
          <a:ln>
            <a:noFill/>
          </a:ln>
        </p:spPr>
        <p:style>
          <a:lnRef idx="0"/>
          <a:fillRef idx="0"/>
          <a:effectRef idx="0"/>
          <a:fontRef idx="minor"/>
        </p:style>
        <p:txBody>
          <a:bodyPr lIns="90000" rIns="90000" tIns="45000" bIns="45000" anchor="ctr">
            <a:normAutofit/>
          </a:bodyPr>
          <a:p>
            <a:pPr marL="228600" indent="-227520">
              <a:lnSpc>
                <a:spcPct val="90000"/>
              </a:lnSpc>
              <a:spcBef>
                <a:spcPts val="1001"/>
              </a:spcBef>
              <a:buClr>
                <a:srgbClr val="000000"/>
              </a:buClr>
              <a:buFont typeface="Arial"/>
              <a:buChar char="•"/>
            </a:pPr>
            <a:r>
              <a:rPr b="0" lang="en-US" sz="2400" spc="-1" strike="noStrike">
                <a:solidFill>
                  <a:srgbClr val="000000"/>
                </a:solidFill>
                <a:latin typeface="Calibri Light"/>
                <a:ea typeface="DejaVu Sans"/>
              </a:rPr>
              <a:t>Sanallaştırma Nedir ?</a:t>
            </a:r>
            <a:endParaRPr b="0" lang="en-US" sz="2400" spc="-1" strike="noStrike">
              <a:latin typeface="Arial"/>
            </a:endParaRPr>
          </a:p>
          <a:p>
            <a:pPr marL="228600" indent="-227520">
              <a:lnSpc>
                <a:spcPct val="90000"/>
              </a:lnSpc>
              <a:spcBef>
                <a:spcPts val="1001"/>
              </a:spcBef>
              <a:buClr>
                <a:srgbClr val="000000"/>
              </a:buClr>
              <a:buFont typeface="Arial"/>
              <a:buChar char="•"/>
            </a:pPr>
            <a:r>
              <a:rPr b="0" lang="en-US" sz="2400" spc="-1" strike="noStrike">
                <a:solidFill>
                  <a:srgbClr val="000000"/>
                </a:solidFill>
                <a:latin typeface="Calibri Light"/>
                <a:ea typeface="DejaVu Sans"/>
              </a:rPr>
              <a:t>VMM veya Hypervisor ile sistem sanallaştırması</a:t>
            </a:r>
            <a:endParaRPr b="0" lang="en-US" sz="2400" spc="-1" strike="noStrike">
              <a:latin typeface="Arial"/>
            </a:endParaRPr>
          </a:p>
          <a:p>
            <a:pPr marL="228600" indent="-227520">
              <a:lnSpc>
                <a:spcPct val="90000"/>
              </a:lnSpc>
              <a:spcBef>
                <a:spcPts val="1001"/>
              </a:spcBef>
              <a:buClr>
                <a:srgbClr val="000000"/>
              </a:buClr>
              <a:buFont typeface="Arial"/>
              <a:buChar char="•"/>
            </a:pPr>
            <a:r>
              <a:rPr b="0" lang="en-US" sz="2400" spc="-1" strike="noStrike">
                <a:solidFill>
                  <a:srgbClr val="000000"/>
                </a:solidFill>
                <a:latin typeface="Calibri Light"/>
                <a:ea typeface="DejaVu Sans"/>
              </a:rPr>
              <a:t>Sanallaştırma Türleri</a:t>
            </a:r>
            <a:endParaRPr b="0" lang="en-US" sz="2400" spc="-1" strike="noStrike">
              <a:latin typeface="Arial"/>
            </a:endParaRPr>
          </a:p>
          <a:p>
            <a:pPr marL="228600" indent="-227520">
              <a:lnSpc>
                <a:spcPct val="90000"/>
              </a:lnSpc>
              <a:spcBef>
                <a:spcPts val="1001"/>
              </a:spcBef>
              <a:buClr>
                <a:srgbClr val="000000"/>
              </a:buClr>
              <a:buFont typeface="Arial"/>
              <a:buChar char="•"/>
            </a:pPr>
            <a:r>
              <a:rPr b="0" lang="en-US" sz="2400" spc="-1" strike="noStrike">
                <a:solidFill>
                  <a:srgbClr val="000000"/>
                </a:solidFill>
                <a:latin typeface="Calibri Light"/>
                <a:ea typeface="DejaVu Sans"/>
              </a:rPr>
              <a:t>Docker</a:t>
            </a:r>
            <a:endParaRPr b="0" lang="en-US" sz="2400" spc="-1" strike="noStrike">
              <a:latin typeface="Arial"/>
            </a:endParaRPr>
          </a:p>
          <a:p>
            <a:pPr marL="228600" indent="-227520">
              <a:lnSpc>
                <a:spcPct val="90000"/>
              </a:lnSpc>
              <a:spcBef>
                <a:spcPts val="1001"/>
              </a:spcBef>
              <a:buClr>
                <a:srgbClr val="000000"/>
              </a:buClr>
              <a:buFont typeface="Arial"/>
              <a:buChar char="•"/>
            </a:pPr>
            <a:r>
              <a:rPr b="0" lang="en-US" sz="2400" spc="-1" strike="noStrike">
                <a:solidFill>
                  <a:srgbClr val="000000"/>
                </a:solidFill>
                <a:latin typeface="Calibri Light"/>
                <a:ea typeface="DejaVu Sans"/>
              </a:rPr>
              <a:t>LXC ( Linux Containers)</a:t>
            </a:r>
            <a:endParaRPr b="0" lang="en-US" sz="2400" spc="-1" strike="noStrike">
              <a:latin typeface="Arial"/>
            </a:endParaRPr>
          </a:p>
          <a:p>
            <a:pPr marL="228600" indent="-227520">
              <a:lnSpc>
                <a:spcPct val="90000"/>
              </a:lnSpc>
              <a:spcBef>
                <a:spcPts val="1001"/>
              </a:spcBef>
              <a:buClr>
                <a:srgbClr val="000000"/>
              </a:buClr>
              <a:buFont typeface="Arial"/>
              <a:buChar char="•"/>
            </a:pPr>
            <a:r>
              <a:rPr b="0" lang="en-US" sz="2400" spc="-1" strike="noStrike">
                <a:solidFill>
                  <a:srgbClr val="000000"/>
                </a:solidFill>
                <a:latin typeface="Calibri Light"/>
                <a:ea typeface="DejaVu Sans"/>
              </a:rPr>
              <a:t>LxC , Docker Karşılaştırması</a:t>
            </a:r>
            <a:endParaRPr b="0" lang="en-US" sz="2400" spc="-1" strike="noStrike">
              <a:latin typeface="Arial"/>
            </a:endParaRPr>
          </a:p>
          <a:p>
            <a:pPr marL="228600" indent="-227520">
              <a:lnSpc>
                <a:spcPct val="90000"/>
              </a:lnSpc>
              <a:spcBef>
                <a:spcPts val="1001"/>
              </a:spcBef>
              <a:buClr>
                <a:srgbClr val="000000"/>
              </a:buClr>
              <a:buFont typeface="Arial"/>
              <a:buChar char="•"/>
            </a:pPr>
            <a:r>
              <a:rPr b="0" lang="en-US" sz="2400" spc="-1" strike="noStrike">
                <a:solidFill>
                  <a:srgbClr val="000000"/>
                </a:solidFill>
                <a:latin typeface="Calibri Light"/>
                <a:ea typeface="DejaVu Sans"/>
              </a:rPr>
              <a:t>Docker Mimarisi</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0" name="CustomShape 1"/>
          <p:cNvSpPr/>
          <p:nvPr/>
        </p:nvSpPr>
        <p:spPr>
          <a:xfrm>
            <a:off x="0" y="0"/>
            <a:ext cx="12191040" cy="6856920"/>
          </a:xfrm>
          <a:prstGeom prst="rect">
            <a:avLst/>
          </a:prstGeom>
          <a:solidFill>
            <a:srgbClr val="a6a6a6"/>
          </a:solidFill>
          <a:ln w="25560">
            <a:noFill/>
          </a:ln>
        </p:spPr>
        <p:style>
          <a:lnRef idx="0"/>
          <a:fillRef idx="0"/>
          <a:effectRef idx="0"/>
          <a:fontRef idx="minor"/>
        </p:style>
      </p:sp>
      <p:sp>
        <p:nvSpPr>
          <p:cNvPr id="211" name="CustomShape 2"/>
          <p:cNvSpPr/>
          <p:nvPr/>
        </p:nvSpPr>
        <p:spPr>
          <a:xfrm>
            <a:off x="477000" y="480240"/>
            <a:ext cx="11237040" cy="5896800"/>
          </a:xfrm>
          <a:prstGeom prst="rect">
            <a:avLst/>
          </a:prstGeom>
          <a:noFill/>
          <a:ln w="25560">
            <a:solidFill>
              <a:srgbClr val="ffffff"/>
            </a:solidFill>
            <a:round/>
          </a:ln>
        </p:spPr>
        <p:style>
          <a:lnRef idx="0"/>
          <a:fillRef idx="0"/>
          <a:effectRef idx="0"/>
          <a:fontRef idx="minor"/>
        </p:style>
      </p:sp>
      <p:sp>
        <p:nvSpPr>
          <p:cNvPr id="212" name="CustomShape 3"/>
          <p:cNvSpPr/>
          <p:nvPr/>
        </p:nvSpPr>
        <p:spPr>
          <a:xfrm>
            <a:off x="643320" y="643320"/>
            <a:ext cx="10904040" cy="5569920"/>
          </a:xfrm>
          <a:prstGeom prst="rect">
            <a:avLst/>
          </a:prstGeom>
          <a:solidFill>
            <a:srgbClr val="ffffff"/>
          </a:solidFill>
          <a:ln w="25560">
            <a:noFill/>
          </a:ln>
        </p:spPr>
        <p:style>
          <a:lnRef idx="0"/>
          <a:fillRef idx="0"/>
          <a:effectRef idx="0"/>
          <a:fontRef idx="minor"/>
        </p:style>
      </p:sp>
      <p:pic>
        <p:nvPicPr>
          <p:cNvPr id="213" name="İçerik Yer Tutucusu 4" descr=""/>
          <p:cNvPicPr/>
          <p:nvPr/>
        </p:nvPicPr>
        <p:blipFill>
          <a:blip r:embed="rId1"/>
          <a:stretch/>
        </p:blipFill>
        <p:spPr>
          <a:xfrm>
            <a:off x="1120320" y="1249200"/>
            <a:ext cx="9950040" cy="435240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ea typeface="DejaVu Sans"/>
              </a:rPr>
              <a:t>	</a:t>
            </a:r>
            <a:endParaRPr b="0" lang="en-US" sz="4400" spc="-1" strike="noStrike">
              <a:latin typeface="Arial"/>
            </a:endParaRPr>
          </a:p>
        </p:txBody>
      </p:sp>
      <p:sp>
        <p:nvSpPr>
          <p:cNvPr id="215"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Ubuntu Kurulumu</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Docker Kurulumu</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Docker Üzerinde İşlemler</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Flask</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6" name="CustomShape 1"/>
          <p:cNvSpPr/>
          <p:nvPr/>
        </p:nvSpPr>
        <p:spPr>
          <a:xfrm>
            <a:off x="915120" y="1601640"/>
            <a:ext cx="7246800" cy="24516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3600" spc="-1" strike="noStrike">
                <a:solidFill>
                  <a:srgbClr val="000000"/>
                </a:solidFill>
                <a:latin typeface="Calibri Light"/>
                <a:ea typeface="DejaVu Sans"/>
              </a:rPr>
              <a:t>https://github.com/ieuD/docker-ybu</a:t>
            </a:r>
            <a:endParaRPr b="0" lang="en-US" sz="3600" spc="-1" strike="noStrike">
              <a:latin typeface="Arial"/>
            </a:endParaRPr>
          </a:p>
        </p:txBody>
      </p:sp>
      <p:sp>
        <p:nvSpPr>
          <p:cNvPr id="217" name="CustomShape 2"/>
          <p:cNvSpPr/>
          <p:nvPr/>
        </p:nvSpPr>
        <p:spPr>
          <a:xfrm>
            <a:off x="4224240" y="2959200"/>
            <a:ext cx="21240" cy="4038840"/>
          </a:xfrm>
          <a:prstGeom prst="rect">
            <a:avLst/>
          </a:prstGeom>
          <a:solidFill>
            <a:srgbClr val="f7f7f7"/>
          </a:solidFill>
          <a:ln>
            <a:noFill/>
          </a:ln>
        </p:spPr>
        <p:style>
          <a:lnRef idx="0"/>
          <a:fillRef idx="0"/>
          <a:effectRef idx="0"/>
          <a:fontRef idx="minor"/>
        </p:style>
        <p:txBody>
          <a:bodyPr lIns="0" rIns="0" tIns="0" bIns="152280" anchor="ctr"/>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800" spc="-1" strike="noStrike">
                <a:solidFill>
                  <a:srgbClr val="000000"/>
                </a:solidFill>
                <a:latin typeface="Calibri"/>
                <a:ea typeface="DejaVu Sans"/>
              </a:rPr>
              <a:t> </a:t>
            </a:r>
            <a:endParaRPr b="0" lang="en-US" sz="800" spc="-1" strike="noStrike">
              <a:latin typeface="Arial"/>
            </a:endParaRPr>
          </a:p>
        </p:txBody>
      </p:sp>
      <p:sp>
        <p:nvSpPr>
          <p:cNvPr id="218" name="CustomShape 3"/>
          <p:cNvSpPr/>
          <p:nvPr/>
        </p:nvSpPr>
        <p:spPr>
          <a:xfrm>
            <a:off x="552600" y="5242320"/>
            <a:ext cx="360" cy="429840"/>
          </a:xfrm>
          <a:prstGeom prst="rect">
            <a:avLst/>
          </a:prstGeom>
          <a:solidFill>
            <a:srgbClr val="f7f7f7"/>
          </a:solidFill>
          <a:ln>
            <a:noFill/>
          </a:ln>
        </p:spPr>
        <p:style>
          <a:lnRef idx="0"/>
          <a:fillRef idx="0"/>
          <a:effectRef idx="0"/>
          <a:fontRef idx="minor"/>
        </p:style>
      </p:sp>
      <p:sp>
        <p:nvSpPr>
          <p:cNvPr id="219" name="CustomShape 4"/>
          <p:cNvSpPr/>
          <p:nvPr/>
        </p:nvSpPr>
        <p:spPr>
          <a:xfrm>
            <a:off x="0" y="13320"/>
            <a:ext cx="360" cy="429840"/>
          </a:xfrm>
          <a:prstGeom prst="rect">
            <a:avLst/>
          </a:prstGeom>
          <a:solidFill>
            <a:srgbClr val="f7f7f7"/>
          </a:solidFill>
          <a:ln>
            <a:noFill/>
          </a:ln>
        </p:spPr>
        <p:style>
          <a:lnRef idx="0"/>
          <a:fillRef idx="0"/>
          <a:effectRef idx="0"/>
          <a:fontRef idx="minor"/>
        </p:style>
      </p:sp>
      <p:pic>
        <p:nvPicPr>
          <p:cNvPr id="220" name="Resim 15" descr=""/>
          <p:cNvPicPr/>
          <p:nvPr/>
        </p:nvPicPr>
        <p:blipFill>
          <a:blip r:embed="rId1"/>
          <a:stretch/>
        </p:blipFill>
        <p:spPr>
          <a:xfrm>
            <a:off x="8976960" y="13320"/>
            <a:ext cx="3191400" cy="6843600"/>
          </a:xfrm>
          <a:prstGeom prst="rect">
            <a:avLst/>
          </a:prstGeom>
          <a:ln>
            <a:noFill/>
          </a:ln>
        </p:spPr>
      </p:pic>
      <p:sp>
        <p:nvSpPr>
          <p:cNvPr id="221" name="CustomShape 5"/>
          <p:cNvSpPr/>
          <p:nvPr/>
        </p:nvSpPr>
        <p:spPr>
          <a:xfrm>
            <a:off x="915120" y="1314360"/>
            <a:ext cx="6818040" cy="75996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Calibri"/>
                <a:ea typeface="DejaVu Sans"/>
              </a:rPr>
              <a:t>Erişim : </a:t>
            </a:r>
            <a:endParaRPr b="0" lang="en-US" sz="4400" spc="-1" strike="noStrike">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2" name="CustomShape 1"/>
          <p:cNvSpPr/>
          <p:nvPr/>
        </p:nvSpPr>
        <p:spPr>
          <a:xfrm>
            <a:off x="0" y="0"/>
            <a:ext cx="12191040" cy="6856920"/>
          </a:xfrm>
          <a:prstGeom prst="rect">
            <a:avLst/>
          </a:prstGeom>
          <a:solidFill>
            <a:srgbClr val="ffffff"/>
          </a:solidFill>
          <a:ln w="25560">
            <a:noFill/>
          </a:ln>
        </p:spPr>
        <p:style>
          <a:lnRef idx="0"/>
          <a:fillRef idx="0"/>
          <a:effectRef idx="0"/>
          <a:fontRef idx="minor"/>
        </p:style>
      </p:sp>
      <p:sp>
        <p:nvSpPr>
          <p:cNvPr id="223" name="CustomShape 2"/>
          <p:cNvSpPr/>
          <p:nvPr/>
        </p:nvSpPr>
        <p:spPr>
          <a:xfrm>
            <a:off x="0" y="4242960"/>
            <a:ext cx="12191040" cy="2613960"/>
          </a:xfrm>
          <a:prstGeom prst="rect">
            <a:avLst/>
          </a:prstGeom>
          <a:solidFill>
            <a:srgbClr val="404040"/>
          </a:solidFill>
          <a:ln w="25560">
            <a:noFill/>
          </a:ln>
        </p:spPr>
        <p:style>
          <a:lnRef idx="0"/>
          <a:fillRef idx="0"/>
          <a:effectRef idx="0"/>
          <a:fontRef idx="minor"/>
        </p:style>
      </p:sp>
      <p:sp>
        <p:nvSpPr>
          <p:cNvPr id="224" name="CustomShape 3"/>
          <p:cNvSpPr/>
          <p:nvPr/>
        </p:nvSpPr>
        <p:spPr>
          <a:xfrm>
            <a:off x="707040" y="4502160"/>
            <a:ext cx="10764360" cy="120636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br/>
            <a:r>
              <a:rPr b="0" lang="en-US" sz="2000" spc="-1" strike="noStrike">
                <a:solidFill>
                  <a:srgbClr val="ffffff"/>
                </a:solidFill>
                <a:latin typeface="Calibri Light"/>
                <a:ea typeface="DejaVu Sans"/>
              </a:rPr>
              <a:t>1.</a:t>
            </a:r>
            <a:r>
              <a:rPr b="1" lang="en-US" sz="2000" spc="-1" strike="noStrike">
                <a:solidFill>
                  <a:srgbClr val="ffffff"/>
                </a:solidFill>
                <a:latin typeface="Calibri Light"/>
                <a:ea typeface="DejaVu Sans"/>
              </a:rPr>
              <a:t> docker –version</a:t>
            </a:r>
            <a:br/>
            <a:r>
              <a:rPr b="0" lang="en-US" sz="2000" spc="-1" strike="noStrike">
                <a:solidFill>
                  <a:srgbClr val="ffffff"/>
                </a:solidFill>
                <a:latin typeface="Calibri Light"/>
                <a:ea typeface="DejaVu Sans"/>
              </a:rPr>
              <a:t>This command is used to get the currently installed version of docker</a:t>
            </a:r>
            <a:br/>
            <a:r>
              <a:rPr b="0" lang="en-US" sz="2000" spc="-1" strike="noStrike">
                <a:solidFill>
                  <a:srgbClr val="ffffff"/>
                </a:solidFill>
                <a:latin typeface="Calibri Light"/>
                <a:ea typeface="DejaVu Sans"/>
              </a:rPr>
              <a:t>                             </a:t>
            </a:r>
            <a:endParaRPr b="0" lang="en-US" sz="2000" spc="-1" strike="noStrike">
              <a:latin typeface="Arial"/>
            </a:endParaRPr>
          </a:p>
        </p:txBody>
      </p:sp>
      <p:sp>
        <p:nvSpPr>
          <p:cNvPr id="225" name="CustomShape 4"/>
          <p:cNvSpPr/>
          <p:nvPr/>
        </p:nvSpPr>
        <p:spPr>
          <a:xfrm>
            <a:off x="1376280" y="5665680"/>
            <a:ext cx="9425880" cy="71820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br/>
            <a:br/>
            <a:endParaRPr b="0" lang="en-US" sz="1800" spc="-1" strike="noStrike">
              <a:latin typeface="Arial"/>
            </a:endParaRPr>
          </a:p>
        </p:txBody>
      </p:sp>
      <p:pic>
        <p:nvPicPr>
          <p:cNvPr id="226" name="Picture 4" descr=""/>
          <p:cNvPicPr/>
          <p:nvPr/>
        </p:nvPicPr>
        <p:blipFill>
          <a:blip r:embed="rId1"/>
          <a:srcRect l="0" t="0" r="47302" b="0"/>
          <a:stretch/>
        </p:blipFill>
        <p:spPr>
          <a:xfrm>
            <a:off x="1008000" y="643320"/>
            <a:ext cx="10185120" cy="327492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7" name="CustomShape 1"/>
          <p:cNvSpPr/>
          <p:nvPr/>
        </p:nvSpPr>
        <p:spPr>
          <a:xfrm>
            <a:off x="0" y="0"/>
            <a:ext cx="12191040" cy="6856920"/>
          </a:xfrm>
          <a:prstGeom prst="rect">
            <a:avLst/>
          </a:prstGeom>
          <a:solidFill>
            <a:srgbClr val="ffffff"/>
          </a:solidFill>
          <a:ln w="25560">
            <a:noFill/>
          </a:ln>
        </p:spPr>
        <p:style>
          <a:lnRef idx="0"/>
          <a:fillRef idx="0"/>
          <a:effectRef idx="0"/>
          <a:fontRef idx="minor"/>
        </p:style>
      </p:sp>
      <p:sp>
        <p:nvSpPr>
          <p:cNvPr id="228" name="CustomShape 2"/>
          <p:cNvSpPr/>
          <p:nvPr/>
        </p:nvSpPr>
        <p:spPr>
          <a:xfrm>
            <a:off x="0" y="4242960"/>
            <a:ext cx="12191040" cy="2613960"/>
          </a:xfrm>
          <a:prstGeom prst="rect">
            <a:avLst/>
          </a:prstGeom>
          <a:solidFill>
            <a:srgbClr val="404040"/>
          </a:solidFill>
          <a:ln w="25560">
            <a:noFill/>
          </a:ln>
        </p:spPr>
        <p:style>
          <a:lnRef idx="0"/>
          <a:fillRef idx="0"/>
          <a:effectRef idx="0"/>
          <a:fontRef idx="minor"/>
        </p:style>
      </p:sp>
      <p:sp>
        <p:nvSpPr>
          <p:cNvPr id="229" name="CustomShape 3"/>
          <p:cNvSpPr/>
          <p:nvPr/>
        </p:nvSpPr>
        <p:spPr>
          <a:xfrm>
            <a:off x="707040" y="4502160"/>
            <a:ext cx="10764360" cy="1206360"/>
          </a:xfrm>
          <a:prstGeom prst="rect">
            <a:avLst/>
          </a:prstGeom>
          <a:noFill/>
          <a:ln>
            <a:noFill/>
          </a:ln>
        </p:spPr>
        <p:style>
          <a:lnRef idx="0"/>
          <a:fillRef idx="0"/>
          <a:effectRef idx="0"/>
          <a:fontRef idx="minor"/>
        </p:style>
        <p:txBody>
          <a:bodyPr lIns="90000" rIns="90000" tIns="45000" bIns="45000" anchor="b"/>
          <a:p>
            <a:pPr algn="ctr">
              <a:lnSpc>
                <a:spcPct val="90000"/>
              </a:lnSpc>
            </a:pPr>
            <a:br/>
            <a:r>
              <a:rPr b="0" lang="en-US" sz="2000" spc="-1" strike="noStrike">
                <a:solidFill>
                  <a:srgbClr val="ffffff"/>
                </a:solidFill>
                <a:latin typeface="Calibri Light"/>
                <a:ea typeface="DejaVu Sans"/>
              </a:rPr>
              <a:t>2.</a:t>
            </a:r>
            <a:r>
              <a:rPr b="1" lang="en-US" sz="2000" spc="-1" strike="noStrike">
                <a:solidFill>
                  <a:srgbClr val="ffffff"/>
                </a:solidFill>
                <a:latin typeface="Calibri Light"/>
                <a:ea typeface="DejaVu Sans"/>
              </a:rPr>
              <a:t> docker pull</a:t>
            </a:r>
            <a:br/>
            <a:r>
              <a:rPr b="1" lang="en-US" sz="2000" spc="-1" strike="noStrike">
                <a:solidFill>
                  <a:srgbClr val="ffffff"/>
                </a:solidFill>
                <a:latin typeface="Calibri Light"/>
                <a:ea typeface="DejaVu Sans"/>
              </a:rPr>
              <a:t>Usage: docker pull &lt;image name&gt;</a:t>
            </a:r>
            <a:br/>
            <a:r>
              <a:rPr b="0" lang="en-US" sz="2000" spc="-1" strike="noStrike">
                <a:solidFill>
                  <a:srgbClr val="ffffff"/>
                </a:solidFill>
                <a:latin typeface="Calibri Light"/>
                <a:ea typeface="DejaVu Sans"/>
              </a:rPr>
              <a:t>This command is used to pull images from the </a:t>
            </a:r>
            <a:r>
              <a:rPr b="1" lang="en-US" sz="2000" spc="-1" strike="noStrike">
                <a:solidFill>
                  <a:srgbClr val="ffffff"/>
                </a:solidFill>
                <a:latin typeface="Calibri Light"/>
                <a:ea typeface="DejaVu Sans"/>
              </a:rPr>
              <a:t>docker repository</a:t>
            </a:r>
            <a:r>
              <a:rPr b="0" lang="en-US" sz="2000" spc="-1" strike="noStrike">
                <a:solidFill>
                  <a:srgbClr val="ffffff"/>
                </a:solidFill>
                <a:latin typeface="Calibri Light"/>
                <a:ea typeface="DejaVu Sans"/>
              </a:rPr>
              <a:t>(hub.docker.com)</a:t>
            </a:r>
            <a:br/>
            <a:r>
              <a:rPr b="0" lang="en-US" sz="2000" spc="-1" strike="noStrike">
                <a:solidFill>
                  <a:srgbClr val="ffffff"/>
                </a:solidFill>
                <a:latin typeface="Calibri Light"/>
                <a:ea typeface="DejaVu Sans"/>
              </a:rPr>
              <a:t>                             </a:t>
            </a:r>
            <a:endParaRPr b="0" lang="en-US" sz="2000" spc="-1" strike="noStrike">
              <a:latin typeface="Arial"/>
            </a:endParaRPr>
          </a:p>
        </p:txBody>
      </p:sp>
      <p:sp>
        <p:nvSpPr>
          <p:cNvPr id="230" name="CustomShape 4"/>
          <p:cNvSpPr/>
          <p:nvPr/>
        </p:nvSpPr>
        <p:spPr>
          <a:xfrm>
            <a:off x="1376280" y="5665680"/>
            <a:ext cx="9425880" cy="71820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br/>
            <a:br/>
            <a:endParaRPr b="0" lang="en-US" sz="1800" spc="-1" strike="noStrike">
              <a:latin typeface="Arial"/>
            </a:endParaRPr>
          </a:p>
        </p:txBody>
      </p:sp>
      <p:pic>
        <p:nvPicPr>
          <p:cNvPr id="231" name="Picture 2" descr=""/>
          <p:cNvPicPr/>
          <p:nvPr/>
        </p:nvPicPr>
        <p:blipFill>
          <a:blip r:embed="rId1"/>
          <a:srcRect l="0" t="0" r="2708" b="0"/>
          <a:stretch/>
        </p:blipFill>
        <p:spPr>
          <a:xfrm>
            <a:off x="1008000" y="643320"/>
            <a:ext cx="10185120" cy="3274920"/>
          </a:xfrm>
          <a:prstGeom prst="rect">
            <a:avLst/>
          </a:prstGeom>
          <a:ln>
            <a:noFill/>
          </a:ln>
        </p:spPr>
      </p:pic>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2" name="CustomShape 1"/>
          <p:cNvSpPr/>
          <p:nvPr/>
        </p:nvSpPr>
        <p:spPr>
          <a:xfrm>
            <a:off x="0" y="0"/>
            <a:ext cx="12191040" cy="6856920"/>
          </a:xfrm>
          <a:prstGeom prst="rect">
            <a:avLst/>
          </a:prstGeom>
          <a:solidFill>
            <a:srgbClr val="ffffff"/>
          </a:solidFill>
          <a:ln w="25560">
            <a:noFill/>
          </a:ln>
        </p:spPr>
        <p:style>
          <a:lnRef idx="0"/>
          <a:fillRef idx="0"/>
          <a:effectRef idx="0"/>
          <a:fontRef idx="minor"/>
        </p:style>
      </p:sp>
      <p:sp>
        <p:nvSpPr>
          <p:cNvPr id="233" name="CustomShape 2"/>
          <p:cNvSpPr/>
          <p:nvPr/>
        </p:nvSpPr>
        <p:spPr>
          <a:xfrm>
            <a:off x="0" y="4242960"/>
            <a:ext cx="12191040" cy="2613960"/>
          </a:xfrm>
          <a:prstGeom prst="rect">
            <a:avLst/>
          </a:prstGeom>
          <a:solidFill>
            <a:srgbClr val="404040"/>
          </a:solidFill>
          <a:ln w="25560">
            <a:noFill/>
          </a:ln>
        </p:spPr>
        <p:style>
          <a:lnRef idx="0"/>
          <a:fillRef idx="0"/>
          <a:effectRef idx="0"/>
          <a:fontRef idx="minor"/>
        </p:style>
      </p:sp>
      <p:sp>
        <p:nvSpPr>
          <p:cNvPr id="234" name="CustomShape 3"/>
          <p:cNvSpPr/>
          <p:nvPr/>
        </p:nvSpPr>
        <p:spPr>
          <a:xfrm>
            <a:off x="707040" y="4502160"/>
            <a:ext cx="10764360" cy="120636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br/>
            <a:r>
              <a:rPr b="0" lang="en-US" sz="2200" spc="-1" strike="noStrike">
                <a:solidFill>
                  <a:srgbClr val="ffffff"/>
                </a:solidFill>
                <a:latin typeface="Calibri Light"/>
                <a:ea typeface="DejaVu Sans"/>
              </a:rPr>
              <a:t>3. </a:t>
            </a:r>
            <a:r>
              <a:rPr b="1" lang="en-US" sz="2200" spc="-1" strike="noStrike">
                <a:solidFill>
                  <a:srgbClr val="ffffff"/>
                </a:solidFill>
                <a:latin typeface="Calibri Light"/>
                <a:ea typeface="DejaVu Sans"/>
              </a:rPr>
              <a:t>docker run</a:t>
            </a:r>
            <a:br/>
            <a:r>
              <a:rPr b="1" lang="en-US" sz="2200" spc="-1" strike="noStrike">
                <a:solidFill>
                  <a:srgbClr val="ffffff"/>
                </a:solidFill>
                <a:latin typeface="Calibri Light"/>
                <a:ea typeface="DejaVu Sans"/>
              </a:rPr>
              <a:t>Usage: docker run -it -d &lt;image name&gt;</a:t>
            </a:r>
            <a:br/>
            <a:r>
              <a:rPr b="0" lang="en-US" sz="2200" spc="-1" strike="noStrike">
                <a:solidFill>
                  <a:srgbClr val="ffffff"/>
                </a:solidFill>
                <a:latin typeface="Calibri Light"/>
                <a:ea typeface="DejaVu Sans"/>
              </a:rPr>
              <a:t>This command is used to create a container from an image</a:t>
            </a:r>
            <a:br/>
            <a:r>
              <a:rPr b="0" lang="en-US" sz="1500" spc="-1" strike="noStrike">
                <a:solidFill>
                  <a:srgbClr val="ffffff"/>
                </a:solidFill>
                <a:latin typeface="Calibri Light"/>
                <a:ea typeface="DejaVu Sans"/>
              </a:rPr>
              <a:t>                             </a:t>
            </a:r>
            <a:endParaRPr b="0" lang="en-US" sz="1500" spc="-1" strike="noStrike">
              <a:latin typeface="Arial"/>
            </a:endParaRPr>
          </a:p>
        </p:txBody>
      </p:sp>
      <p:sp>
        <p:nvSpPr>
          <p:cNvPr id="235" name="CustomShape 4"/>
          <p:cNvSpPr/>
          <p:nvPr/>
        </p:nvSpPr>
        <p:spPr>
          <a:xfrm>
            <a:off x="1376280" y="5665680"/>
            <a:ext cx="9425880" cy="71820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br/>
            <a:br/>
            <a:endParaRPr b="0" lang="en-US" sz="1800" spc="-1" strike="noStrike">
              <a:latin typeface="Arial"/>
            </a:endParaRPr>
          </a:p>
        </p:txBody>
      </p:sp>
      <p:pic>
        <p:nvPicPr>
          <p:cNvPr id="236" name="Picture 2" descr=""/>
          <p:cNvPicPr/>
          <p:nvPr/>
        </p:nvPicPr>
        <p:blipFill>
          <a:blip r:embed="rId1"/>
          <a:srcRect l="3340" t="0" r="31916" b="0"/>
          <a:stretch/>
        </p:blipFill>
        <p:spPr>
          <a:xfrm>
            <a:off x="1008000" y="643320"/>
            <a:ext cx="10185120" cy="327492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7" name="CustomShape 1"/>
          <p:cNvSpPr/>
          <p:nvPr/>
        </p:nvSpPr>
        <p:spPr>
          <a:xfrm>
            <a:off x="0" y="0"/>
            <a:ext cx="12191040" cy="6856920"/>
          </a:xfrm>
          <a:prstGeom prst="rect">
            <a:avLst/>
          </a:prstGeom>
          <a:solidFill>
            <a:srgbClr val="ffffff"/>
          </a:solidFill>
          <a:ln w="25560">
            <a:noFill/>
          </a:ln>
        </p:spPr>
        <p:style>
          <a:lnRef idx="0"/>
          <a:fillRef idx="0"/>
          <a:effectRef idx="0"/>
          <a:fontRef idx="minor"/>
        </p:style>
      </p:sp>
      <p:sp>
        <p:nvSpPr>
          <p:cNvPr id="238" name="CustomShape 2"/>
          <p:cNvSpPr/>
          <p:nvPr/>
        </p:nvSpPr>
        <p:spPr>
          <a:xfrm>
            <a:off x="0" y="4242960"/>
            <a:ext cx="12191040" cy="2613960"/>
          </a:xfrm>
          <a:prstGeom prst="rect">
            <a:avLst/>
          </a:prstGeom>
          <a:solidFill>
            <a:srgbClr val="404040"/>
          </a:solidFill>
          <a:ln w="25560">
            <a:noFill/>
          </a:ln>
        </p:spPr>
        <p:style>
          <a:lnRef idx="0"/>
          <a:fillRef idx="0"/>
          <a:effectRef idx="0"/>
          <a:fontRef idx="minor"/>
        </p:style>
      </p:sp>
      <p:sp>
        <p:nvSpPr>
          <p:cNvPr id="239" name="CustomShape 3"/>
          <p:cNvSpPr/>
          <p:nvPr/>
        </p:nvSpPr>
        <p:spPr>
          <a:xfrm>
            <a:off x="707040" y="4502160"/>
            <a:ext cx="10764360" cy="120636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US" sz="2000" spc="-1" strike="noStrike">
                <a:solidFill>
                  <a:srgbClr val="ffffff"/>
                </a:solidFill>
                <a:latin typeface="Calibri Light"/>
                <a:ea typeface="DejaVu Sans"/>
              </a:rPr>
              <a:t>4. </a:t>
            </a:r>
            <a:r>
              <a:rPr b="1" lang="en-US" sz="2000" spc="-1" strike="noStrike">
                <a:solidFill>
                  <a:srgbClr val="ffffff"/>
                </a:solidFill>
                <a:latin typeface="Calibri Light"/>
                <a:ea typeface="DejaVu Sans"/>
              </a:rPr>
              <a:t>docker ps</a:t>
            </a:r>
            <a:br/>
            <a:r>
              <a:rPr b="0" lang="en-US" sz="2000" spc="-1" strike="noStrike">
                <a:solidFill>
                  <a:srgbClr val="ffffff"/>
                </a:solidFill>
                <a:latin typeface="Calibri Light"/>
                <a:ea typeface="DejaVu Sans"/>
              </a:rPr>
              <a:t>This command is used to list the running containers</a:t>
            </a:r>
            <a:br/>
            <a:br/>
            <a:r>
              <a:rPr b="0" lang="en-US" sz="2000" spc="-1" strike="noStrike">
                <a:solidFill>
                  <a:srgbClr val="ffffff"/>
                </a:solidFill>
                <a:latin typeface="Calibri Light"/>
                <a:ea typeface="DejaVu Sans"/>
              </a:rPr>
              <a:t>                             </a:t>
            </a:r>
            <a:endParaRPr b="0" lang="en-US" sz="2000" spc="-1" strike="noStrike">
              <a:latin typeface="Arial"/>
            </a:endParaRPr>
          </a:p>
        </p:txBody>
      </p:sp>
      <p:sp>
        <p:nvSpPr>
          <p:cNvPr id="240" name="CustomShape 4"/>
          <p:cNvSpPr/>
          <p:nvPr/>
        </p:nvSpPr>
        <p:spPr>
          <a:xfrm>
            <a:off x="1376280" y="5665680"/>
            <a:ext cx="9425880" cy="71820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br/>
            <a:br/>
            <a:endParaRPr b="0" lang="en-US" sz="1800" spc="-1" strike="noStrike">
              <a:latin typeface="Arial"/>
            </a:endParaRPr>
          </a:p>
        </p:txBody>
      </p:sp>
      <p:pic>
        <p:nvPicPr>
          <p:cNvPr id="241" name="Picture 4" descr=""/>
          <p:cNvPicPr/>
          <p:nvPr/>
        </p:nvPicPr>
        <p:blipFill>
          <a:blip r:embed="rId1"/>
          <a:srcRect l="5414" t="0" r="22803" b="0"/>
          <a:stretch/>
        </p:blipFill>
        <p:spPr>
          <a:xfrm>
            <a:off x="1008360" y="643320"/>
            <a:ext cx="10184760" cy="3274920"/>
          </a:xfrm>
          <a:prstGeom prst="rect">
            <a:avLst/>
          </a:prstGeom>
          <a:ln>
            <a:noFill/>
          </a:ln>
        </p:spPr>
      </p:pic>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2" name="CustomShape 1"/>
          <p:cNvSpPr/>
          <p:nvPr/>
        </p:nvSpPr>
        <p:spPr>
          <a:xfrm>
            <a:off x="0" y="0"/>
            <a:ext cx="12191040" cy="6856920"/>
          </a:xfrm>
          <a:prstGeom prst="rect">
            <a:avLst/>
          </a:prstGeom>
          <a:solidFill>
            <a:srgbClr val="ffffff"/>
          </a:solidFill>
          <a:ln w="25560">
            <a:noFill/>
          </a:ln>
        </p:spPr>
        <p:style>
          <a:lnRef idx="0"/>
          <a:fillRef idx="0"/>
          <a:effectRef idx="0"/>
          <a:fontRef idx="minor"/>
        </p:style>
      </p:sp>
      <p:sp>
        <p:nvSpPr>
          <p:cNvPr id="243" name="CustomShape 2"/>
          <p:cNvSpPr/>
          <p:nvPr/>
        </p:nvSpPr>
        <p:spPr>
          <a:xfrm>
            <a:off x="0" y="4242960"/>
            <a:ext cx="12191040" cy="2613960"/>
          </a:xfrm>
          <a:prstGeom prst="rect">
            <a:avLst/>
          </a:prstGeom>
          <a:solidFill>
            <a:srgbClr val="404040"/>
          </a:solidFill>
          <a:ln w="25560">
            <a:noFill/>
          </a:ln>
        </p:spPr>
        <p:style>
          <a:lnRef idx="0"/>
          <a:fillRef idx="0"/>
          <a:effectRef idx="0"/>
          <a:fontRef idx="minor"/>
        </p:style>
      </p:sp>
      <p:sp>
        <p:nvSpPr>
          <p:cNvPr id="244" name="CustomShape 3"/>
          <p:cNvSpPr/>
          <p:nvPr/>
        </p:nvSpPr>
        <p:spPr>
          <a:xfrm>
            <a:off x="707040" y="4502160"/>
            <a:ext cx="10764360" cy="120636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US" sz="2000" spc="-1" strike="noStrike">
                <a:solidFill>
                  <a:srgbClr val="ffffff"/>
                </a:solidFill>
                <a:latin typeface="Calibri Light"/>
                <a:ea typeface="DejaVu Sans"/>
              </a:rPr>
              <a:t>4. </a:t>
            </a:r>
            <a:r>
              <a:rPr b="1" lang="en-US" sz="2000" spc="-1" strike="noStrike">
                <a:solidFill>
                  <a:srgbClr val="ffffff"/>
                </a:solidFill>
                <a:latin typeface="Calibri Light"/>
                <a:ea typeface="DejaVu Sans"/>
              </a:rPr>
              <a:t>docker ps</a:t>
            </a:r>
            <a:br/>
            <a:r>
              <a:rPr b="0" lang="en-US" sz="2000" spc="-1" strike="noStrike">
                <a:solidFill>
                  <a:srgbClr val="ffffff"/>
                </a:solidFill>
                <a:latin typeface="Calibri Light"/>
                <a:ea typeface="DejaVu Sans"/>
              </a:rPr>
              <a:t>This command is used to list the running containers</a:t>
            </a:r>
            <a:br/>
            <a:br/>
            <a:r>
              <a:rPr b="0" lang="en-US" sz="2000" spc="-1" strike="noStrike">
                <a:solidFill>
                  <a:srgbClr val="ffffff"/>
                </a:solidFill>
                <a:latin typeface="Calibri Light"/>
                <a:ea typeface="DejaVu Sans"/>
              </a:rPr>
              <a:t>                             </a:t>
            </a:r>
            <a:endParaRPr b="0" lang="en-US" sz="2000" spc="-1" strike="noStrike">
              <a:latin typeface="Arial"/>
            </a:endParaRPr>
          </a:p>
        </p:txBody>
      </p:sp>
      <p:sp>
        <p:nvSpPr>
          <p:cNvPr id="245" name="CustomShape 4"/>
          <p:cNvSpPr/>
          <p:nvPr/>
        </p:nvSpPr>
        <p:spPr>
          <a:xfrm>
            <a:off x="1376280" y="5665680"/>
            <a:ext cx="9425880" cy="71820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br/>
            <a:br/>
            <a:endParaRPr b="0" lang="en-US" sz="1800" spc="-1" strike="noStrike">
              <a:latin typeface="Arial"/>
            </a:endParaRPr>
          </a:p>
        </p:txBody>
      </p:sp>
      <p:pic>
        <p:nvPicPr>
          <p:cNvPr id="246" name="Picture 4" descr=""/>
          <p:cNvPicPr/>
          <p:nvPr/>
        </p:nvPicPr>
        <p:blipFill>
          <a:blip r:embed="rId1"/>
          <a:srcRect l="5414" t="0" r="22803" b="0"/>
          <a:stretch/>
        </p:blipFill>
        <p:spPr>
          <a:xfrm>
            <a:off x="1008360" y="643320"/>
            <a:ext cx="10184760" cy="3274920"/>
          </a:xfrm>
          <a:prstGeom prst="rect">
            <a:avLst/>
          </a:prstGeom>
          <a:ln>
            <a:noFill/>
          </a:ln>
        </p:spPr>
      </p:pic>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7" name="CustomShape 1"/>
          <p:cNvSpPr/>
          <p:nvPr/>
        </p:nvSpPr>
        <p:spPr>
          <a:xfrm>
            <a:off x="0" y="0"/>
            <a:ext cx="12191040" cy="6856920"/>
          </a:xfrm>
          <a:prstGeom prst="rect">
            <a:avLst/>
          </a:prstGeom>
          <a:solidFill>
            <a:srgbClr val="ffffff"/>
          </a:solidFill>
          <a:ln w="25560">
            <a:noFill/>
          </a:ln>
        </p:spPr>
        <p:style>
          <a:lnRef idx="0"/>
          <a:fillRef idx="0"/>
          <a:effectRef idx="0"/>
          <a:fontRef idx="minor"/>
        </p:style>
      </p:sp>
      <p:sp>
        <p:nvSpPr>
          <p:cNvPr id="248" name="CustomShape 2"/>
          <p:cNvSpPr/>
          <p:nvPr/>
        </p:nvSpPr>
        <p:spPr>
          <a:xfrm>
            <a:off x="0" y="4242960"/>
            <a:ext cx="12191040" cy="2613960"/>
          </a:xfrm>
          <a:prstGeom prst="rect">
            <a:avLst/>
          </a:prstGeom>
          <a:solidFill>
            <a:srgbClr val="404040"/>
          </a:solidFill>
          <a:ln w="25560">
            <a:noFill/>
          </a:ln>
        </p:spPr>
        <p:style>
          <a:lnRef idx="0"/>
          <a:fillRef idx="0"/>
          <a:effectRef idx="0"/>
          <a:fontRef idx="minor"/>
        </p:style>
      </p:sp>
      <p:sp>
        <p:nvSpPr>
          <p:cNvPr id="249" name="CustomShape 3"/>
          <p:cNvSpPr/>
          <p:nvPr/>
        </p:nvSpPr>
        <p:spPr>
          <a:xfrm>
            <a:off x="522360" y="5208840"/>
            <a:ext cx="10764360" cy="1206360"/>
          </a:xfrm>
          <a:prstGeom prst="rect">
            <a:avLst/>
          </a:prstGeom>
          <a:noFill/>
          <a:ln>
            <a:noFill/>
          </a:ln>
        </p:spPr>
        <p:style>
          <a:lnRef idx="0"/>
          <a:fillRef idx="0"/>
          <a:effectRef idx="0"/>
          <a:fontRef idx="minor"/>
        </p:style>
        <p:txBody>
          <a:bodyPr lIns="90000" rIns="90000" tIns="45000" bIns="45000" anchor="b"/>
          <a:p>
            <a:pPr algn="ctr">
              <a:lnSpc>
                <a:spcPct val="90000"/>
              </a:lnSpc>
            </a:pPr>
            <a:r>
              <a:rPr b="0" lang="en-US" sz="2000" spc="-1" strike="noStrike">
                <a:solidFill>
                  <a:srgbClr val="ffffff"/>
                </a:solidFill>
                <a:latin typeface="Calibri Light"/>
                <a:ea typeface="DejaVu Sans"/>
              </a:rPr>
              <a:t>5. </a:t>
            </a:r>
            <a:r>
              <a:rPr b="1" lang="en-US" sz="2000" spc="-1" strike="noStrike">
                <a:solidFill>
                  <a:srgbClr val="ffffff"/>
                </a:solidFill>
                <a:latin typeface="Calibri Light"/>
                <a:ea typeface="DejaVu Sans"/>
              </a:rPr>
              <a:t>docker ps –a</a:t>
            </a:r>
            <a:br/>
            <a:r>
              <a:rPr b="0" lang="en-US" sz="2000" spc="-1" strike="noStrike">
                <a:solidFill>
                  <a:srgbClr val="ffffff"/>
                </a:solidFill>
                <a:latin typeface="Calibri Light"/>
                <a:ea typeface="DejaVu Sans"/>
              </a:rPr>
              <a:t>This command is used to show all the running and exited containers</a:t>
            </a:r>
            <a:br/>
            <a:br/>
            <a:br/>
            <a:br/>
            <a:r>
              <a:rPr b="0" lang="en-US" sz="2000" spc="-1" strike="noStrike">
                <a:solidFill>
                  <a:srgbClr val="ffffff"/>
                </a:solidFill>
                <a:latin typeface="Calibri Light"/>
                <a:ea typeface="DejaVu Sans"/>
              </a:rPr>
              <a:t>                             </a:t>
            </a:r>
            <a:endParaRPr b="0" lang="en-US" sz="2000" spc="-1" strike="noStrike">
              <a:latin typeface="Arial"/>
            </a:endParaRPr>
          </a:p>
        </p:txBody>
      </p:sp>
      <p:sp>
        <p:nvSpPr>
          <p:cNvPr id="250" name="CustomShape 4"/>
          <p:cNvSpPr/>
          <p:nvPr/>
        </p:nvSpPr>
        <p:spPr>
          <a:xfrm>
            <a:off x="1376280" y="5665680"/>
            <a:ext cx="9425880" cy="71820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br/>
            <a:br/>
            <a:endParaRPr b="0" lang="en-US" sz="1800" spc="-1" strike="noStrike">
              <a:latin typeface="Arial"/>
            </a:endParaRPr>
          </a:p>
        </p:txBody>
      </p:sp>
      <p:pic>
        <p:nvPicPr>
          <p:cNvPr id="251" name="Picture 2" descr=""/>
          <p:cNvPicPr/>
          <p:nvPr/>
        </p:nvPicPr>
        <p:blipFill>
          <a:blip r:embed="rId1"/>
          <a:srcRect l="3148" t="0" r="12771" b="0"/>
          <a:stretch/>
        </p:blipFill>
        <p:spPr>
          <a:xfrm>
            <a:off x="1008000" y="643320"/>
            <a:ext cx="10185120" cy="327492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2" name="CustomShape 1"/>
          <p:cNvSpPr/>
          <p:nvPr/>
        </p:nvSpPr>
        <p:spPr>
          <a:xfrm>
            <a:off x="0" y="0"/>
            <a:ext cx="12191040" cy="6856920"/>
          </a:xfrm>
          <a:prstGeom prst="rect">
            <a:avLst/>
          </a:prstGeom>
          <a:solidFill>
            <a:srgbClr val="ffffff"/>
          </a:solidFill>
          <a:ln w="25560">
            <a:noFill/>
          </a:ln>
        </p:spPr>
        <p:style>
          <a:lnRef idx="0"/>
          <a:fillRef idx="0"/>
          <a:effectRef idx="0"/>
          <a:fontRef idx="minor"/>
        </p:style>
      </p:sp>
      <p:sp>
        <p:nvSpPr>
          <p:cNvPr id="253" name="CustomShape 2"/>
          <p:cNvSpPr/>
          <p:nvPr/>
        </p:nvSpPr>
        <p:spPr>
          <a:xfrm>
            <a:off x="0" y="4242960"/>
            <a:ext cx="12191040" cy="2613960"/>
          </a:xfrm>
          <a:prstGeom prst="rect">
            <a:avLst/>
          </a:prstGeom>
          <a:solidFill>
            <a:srgbClr val="404040"/>
          </a:solidFill>
          <a:ln w="25560">
            <a:noFill/>
          </a:ln>
        </p:spPr>
        <p:style>
          <a:lnRef idx="0"/>
          <a:fillRef idx="0"/>
          <a:effectRef idx="0"/>
          <a:fontRef idx="minor"/>
        </p:style>
      </p:sp>
      <p:sp>
        <p:nvSpPr>
          <p:cNvPr id="254" name="CustomShape 3"/>
          <p:cNvSpPr/>
          <p:nvPr/>
        </p:nvSpPr>
        <p:spPr>
          <a:xfrm>
            <a:off x="491040" y="5974200"/>
            <a:ext cx="10764360" cy="1206360"/>
          </a:xfrm>
          <a:prstGeom prst="rect">
            <a:avLst/>
          </a:prstGeom>
          <a:noFill/>
          <a:ln>
            <a:noFill/>
          </a:ln>
        </p:spPr>
        <p:style>
          <a:lnRef idx="0"/>
          <a:fillRef idx="0"/>
          <a:effectRef idx="0"/>
          <a:fontRef idx="minor"/>
        </p:style>
        <p:txBody>
          <a:bodyPr lIns="90000" rIns="90000" tIns="45000" bIns="45000" anchor="b"/>
          <a:p>
            <a:pPr algn="ctr">
              <a:lnSpc>
                <a:spcPct val="90000"/>
              </a:lnSpc>
            </a:pPr>
            <a:r>
              <a:rPr b="0" lang="en-US" sz="2000" spc="-1" strike="noStrike">
                <a:solidFill>
                  <a:srgbClr val="ffffff"/>
                </a:solidFill>
                <a:latin typeface="Calibri Light"/>
                <a:ea typeface="DejaVu Sans"/>
              </a:rPr>
              <a:t>6. </a:t>
            </a:r>
            <a:r>
              <a:rPr b="1" lang="en-US" sz="2000" spc="-1" strike="noStrike">
                <a:solidFill>
                  <a:srgbClr val="ffffff"/>
                </a:solidFill>
                <a:latin typeface="Calibri Light"/>
                <a:ea typeface="DejaVu Sans"/>
              </a:rPr>
              <a:t>docker exec</a:t>
            </a:r>
            <a:br/>
            <a:r>
              <a:rPr b="1" lang="en-US" sz="2000" spc="-1" strike="noStrike">
                <a:solidFill>
                  <a:srgbClr val="ffffff"/>
                </a:solidFill>
                <a:latin typeface="Calibri Light"/>
                <a:ea typeface="DejaVu Sans"/>
              </a:rPr>
              <a:t>Usage: docker exec -it &lt;container id&gt; bash</a:t>
            </a:r>
            <a:br/>
            <a:r>
              <a:rPr b="0" lang="en-US" sz="2000" spc="-1" strike="noStrike">
                <a:solidFill>
                  <a:srgbClr val="ffffff"/>
                </a:solidFill>
                <a:latin typeface="Calibri Light"/>
                <a:ea typeface="DejaVu Sans"/>
              </a:rPr>
              <a:t>This command is used to access the running container</a:t>
            </a:r>
            <a:br/>
            <a:br/>
            <a:br/>
            <a:br/>
            <a:br/>
            <a:r>
              <a:rPr b="0" lang="en-US" sz="2000" spc="-1" strike="noStrike">
                <a:solidFill>
                  <a:srgbClr val="ffffff"/>
                </a:solidFill>
                <a:latin typeface="Calibri Light"/>
                <a:ea typeface="DejaVu Sans"/>
              </a:rPr>
              <a:t>                             </a:t>
            </a:r>
            <a:endParaRPr b="0" lang="en-US" sz="2000" spc="-1" strike="noStrike">
              <a:latin typeface="Arial"/>
            </a:endParaRPr>
          </a:p>
        </p:txBody>
      </p:sp>
      <p:sp>
        <p:nvSpPr>
          <p:cNvPr id="255" name="CustomShape 4"/>
          <p:cNvSpPr/>
          <p:nvPr/>
        </p:nvSpPr>
        <p:spPr>
          <a:xfrm>
            <a:off x="1376280" y="5665680"/>
            <a:ext cx="9425880" cy="71820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br/>
            <a:br/>
            <a:endParaRPr b="0" lang="en-US" sz="1800" spc="-1" strike="noStrike">
              <a:latin typeface="Arial"/>
            </a:endParaRPr>
          </a:p>
        </p:txBody>
      </p:sp>
      <p:pic>
        <p:nvPicPr>
          <p:cNvPr id="256" name="Picture 6" descr=""/>
          <p:cNvPicPr/>
          <p:nvPr/>
        </p:nvPicPr>
        <p:blipFill>
          <a:blip r:embed="rId1"/>
          <a:stretch/>
        </p:blipFill>
        <p:spPr>
          <a:xfrm>
            <a:off x="650520" y="2332080"/>
            <a:ext cx="10900440" cy="158616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1514160" y="513720"/>
            <a:ext cx="9893160" cy="102996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0" lang="en-US" sz="4400" spc="-1" strike="noStrike">
                <a:solidFill>
                  <a:srgbClr val="000000"/>
                </a:solidFill>
                <a:latin typeface="Calibri Light"/>
                <a:ea typeface="DejaVu Sans"/>
              </a:rPr>
              <a:t>Sanallaştırma Nedir ?</a:t>
            </a:r>
            <a:endParaRPr b="0" lang="en-US" sz="4400" spc="-1" strike="noStrike">
              <a:latin typeface="Arial"/>
            </a:endParaRPr>
          </a:p>
        </p:txBody>
      </p:sp>
      <p:pic>
        <p:nvPicPr>
          <p:cNvPr id="86" name="Resim 10" descr=""/>
          <p:cNvPicPr/>
          <p:nvPr/>
        </p:nvPicPr>
        <p:blipFill>
          <a:blip r:embed="rId1"/>
          <a:stretch/>
        </p:blipFill>
        <p:spPr>
          <a:xfrm>
            <a:off x="1514160" y="2997360"/>
            <a:ext cx="5068440" cy="1937880"/>
          </a:xfrm>
          <a:prstGeom prst="rect">
            <a:avLst/>
          </a:prstGeom>
          <a:ln>
            <a:noFill/>
          </a:ln>
        </p:spPr>
      </p:pic>
      <p:sp>
        <p:nvSpPr>
          <p:cNvPr id="87" name="CustomShape 2"/>
          <p:cNvSpPr/>
          <p:nvPr/>
        </p:nvSpPr>
        <p:spPr>
          <a:xfrm flipH="1" flipV="1">
            <a:off x="778680" y="1882440"/>
            <a:ext cx="3274560" cy="2852280"/>
          </a:xfrm>
          <a:custGeom>
            <a:avLst/>
            <a:gdLst/>
            <a:ah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a:noFill/>
          </a:ln>
        </p:spPr>
        <p:style>
          <a:lnRef idx="0"/>
          <a:fillRef idx="0"/>
          <a:effectRef idx="0"/>
          <a:fontRef idx="minor"/>
        </p:style>
      </p:sp>
      <p:sp>
        <p:nvSpPr>
          <p:cNvPr id="88" name="CustomShape 3"/>
          <p:cNvSpPr/>
          <p:nvPr/>
        </p:nvSpPr>
        <p:spPr>
          <a:xfrm>
            <a:off x="4055760" y="3222360"/>
            <a:ext cx="3241800" cy="2827080"/>
          </a:xfrm>
          <a:custGeom>
            <a:avLst/>
            <a:gdLst/>
            <a:ah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a:noFill/>
          </a:ln>
        </p:spPr>
        <p:style>
          <a:lnRef idx="0"/>
          <a:fillRef idx="0"/>
          <a:effectRef idx="0"/>
          <a:fontRef idx="minor"/>
        </p:style>
      </p:sp>
      <p:sp>
        <p:nvSpPr>
          <p:cNvPr id="89" name="CustomShape 4"/>
          <p:cNvSpPr/>
          <p:nvPr/>
        </p:nvSpPr>
        <p:spPr>
          <a:xfrm>
            <a:off x="7781400" y="2279160"/>
            <a:ext cx="3625920" cy="3386160"/>
          </a:xfrm>
          <a:prstGeom prst="rect">
            <a:avLst/>
          </a:prstGeom>
          <a:noFill/>
          <a:ln>
            <a:noFill/>
          </a:ln>
        </p:spPr>
        <p:style>
          <a:lnRef idx="0"/>
          <a:fillRef idx="0"/>
          <a:effectRef idx="0"/>
          <a:fontRef idx="minor"/>
        </p:style>
        <p:txBody>
          <a:bodyPr lIns="90000" rIns="90000" tIns="45000" bIns="45000" anchor="ctr">
            <a:normAutofit/>
          </a:bodyPr>
          <a:p>
            <a:pPr marL="228600" indent="-227520">
              <a:lnSpc>
                <a:spcPct val="90000"/>
              </a:lnSpc>
              <a:spcBef>
                <a:spcPts val="1001"/>
              </a:spcBef>
              <a:buClr>
                <a:srgbClr val="000000"/>
              </a:buClr>
              <a:buFont typeface="Arial"/>
              <a:buChar char="•"/>
            </a:pPr>
            <a:r>
              <a:rPr b="0" lang="en-US" sz="2200" spc="-1" strike="noStrike">
                <a:solidFill>
                  <a:srgbClr val="000000"/>
                </a:solidFill>
                <a:latin typeface="Calibri"/>
                <a:ea typeface="DejaVu Sans"/>
              </a:rPr>
              <a:t>Sanallaştırma (Virtualization): fiziksel yapıları mantıksal yapılara dönüştürme işlemidir.</a:t>
            </a:r>
            <a:endParaRPr b="0" lang="en-US" sz="2200" spc="-1" strike="noStrike">
              <a:latin typeface="Arial"/>
            </a:endParaRPr>
          </a:p>
          <a:p>
            <a:pPr marL="228600" indent="-227520">
              <a:lnSpc>
                <a:spcPct val="90000"/>
              </a:lnSpc>
              <a:spcBef>
                <a:spcPts val="1001"/>
              </a:spcBef>
              <a:buClr>
                <a:srgbClr val="000000"/>
              </a:buClr>
              <a:buFont typeface="Arial"/>
              <a:buChar char="•"/>
            </a:pPr>
            <a:r>
              <a:rPr b="0" lang="en-US" sz="2200" spc="-1" strike="noStrike">
                <a:solidFill>
                  <a:srgbClr val="000000"/>
                </a:solidFill>
                <a:latin typeface="Calibri"/>
                <a:ea typeface="DejaVu Sans"/>
              </a:rPr>
              <a:t>Bir ya da birden fazla işletim sisteminin (OS) aynı fiziksel ekipman kaynaklarını(resources) paylaşarak çalışmasını ifade eder.</a:t>
            </a:r>
            <a:endParaRPr b="0" lang="en-US" sz="2200" spc="-1" strike="noStrike">
              <a:latin typeface="Arial"/>
            </a:endParaRPr>
          </a:p>
          <a:p>
            <a:pPr>
              <a:lnSpc>
                <a:spcPct val="90000"/>
              </a:lnSpc>
              <a:spcBef>
                <a:spcPts val="1001"/>
              </a:spcBef>
            </a:pPr>
            <a:endParaRPr b="0" lang="en-US" sz="2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7" name="CustomShape 1"/>
          <p:cNvSpPr/>
          <p:nvPr/>
        </p:nvSpPr>
        <p:spPr>
          <a:xfrm>
            <a:off x="0" y="0"/>
            <a:ext cx="12191040" cy="6856920"/>
          </a:xfrm>
          <a:prstGeom prst="rect">
            <a:avLst/>
          </a:prstGeom>
          <a:solidFill>
            <a:srgbClr val="ffffff"/>
          </a:solidFill>
          <a:ln w="25560">
            <a:noFill/>
          </a:ln>
        </p:spPr>
        <p:style>
          <a:lnRef idx="0"/>
          <a:fillRef idx="0"/>
          <a:effectRef idx="0"/>
          <a:fontRef idx="minor"/>
        </p:style>
      </p:sp>
      <p:sp>
        <p:nvSpPr>
          <p:cNvPr id="258" name="CustomShape 2"/>
          <p:cNvSpPr/>
          <p:nvPr/>
        </p:nvSpPr>
        <p:spPr>
          <a:xfrm>
            <a:off x="0" y="4172040"/>
            <a:ext cx="12191040" cy="2684880"/>
          </a:xfrm>
          <a:prstGeom prst="rect">
            <a:avLst/>
          </a:prstGeom>
          <a:solidFill>
            <a:srgbClr val="404040"/>
          </a:solidFill>
          <a:ln w="25560">
            <a:noFill/>
          </a:ln>
        </p:spPr>
        <p:style>
          <a:lnRef idx="0"/>
          <a:fillRef idx="0"/>
          <a:effectRef idx="0"/>
          <a:fontRef idx="minor"/>
        </p:style>
      </p:sp>
      <p:pic>
        <p:nvPicPr>
          <p:cNvPr id="259" name="Picture 10" descr=""/>
          <p:cNvPicPr/>
          <p:nvPr/>
        </p:nvPicPr>
        <p:blipFill>
          <a:blip r:embed="rId1"/>
          <a:stretch/>
        </p:blipFill>
        <p:spPr>
          <a:xfrm>
            <a:off x="1479600" y="1048680"/>
            <a:ext cx="9231840" cy="1991880"/>
          </a:xfrm>
          <a:prstGeom prst="rect">
            <a:avLst/>
          </a:prstGeom>
          <a:ln>
            <a:noFill/>
          </a:ln>
        </p:spPr>
      </p:pic>
      <p:sp>
        <p:nvSpPr>
          <p:cNvPr id="260" name="CustomShape 3"/>
          <p:cNvSpPr/>
          <p:nvPr/>
        </p:nvSpPr>
        <p:spPr>
          <a:xfrm>
            <a:off x="3060720" y="4889520"/>
            <a:ext cx="6069600" cy="135036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r>
              <a:rPr b="0" lang="en-US" sz="2000" spc="-1" strike="noStrike">
                <a:solidFill>
                  <a:srgbClr val="ffffff"/>
                </a:solidFill>
                <a:latin typeface="Calibri"/>
                <a:ea typeface="DejaVu Sans"/>
              </a:rPr>
              <a:t>7. </a:t>
            </a:r>
            <a:r>
              <a:rPr b="1" lang="en-US" sz="2000" spc="-1" strike="noStrike">
                <a:solidFill>
                  <a:srgbClr val="ffffff"/>
                </a:solidFill>
                <a:latin typeface="Calibri"/>
                <a:ea typeface="DejaVu Sans"/>
              </a:rPr>
              <a:t>docker stop</a:t>
            </a:r>
            <a:endParaRPr b="0" lang="en-US" sz="2000" spc="-1" strike="noStrike">
              <a:latin typeface="Arial"/>
            </a:endParaRPr>
          </a:p>
          <a:p>
            <a:pPr algn="ctr">
              <a:lnSpc>
                <a:spcPct val="90000"/>
              </a:lnSpc>
              <a:spcBef>
                <a:spcPts val="1001"/>
              </a:spcBef>
            </a:pPr>
            <a:r>
              <a:rPr b="1" lang="en-US" sz="2000" spc="-1" strike="noStrike">
                <a:solidFill>
                  <a:srgbClr val="ffffff"/>
                </a:solidFill>
                <a:latin typeface="Calibri"/>
                <a:ea typeface="DejaVu Sans"/>
              </a:rPr>
              <a:t>Usage: docker stop &lt;container id&gt;</a:t>
            </a:r>
            <a:endParaRPr b="0" lang="en-US" sz="2000" spc="-1" strike="noStrike">
              <a:latin typeface="Arial"/>
            </a:endParaRPr>
          </a:p>
          <a:p>
            <a:pPr algn="ctr">
              <a:lnSpc>
                <a:spcPct val="90000"/>
              </a:lnSpc>
              <a:spcBef>
                <a:spcPts val="1001"/>
              </a:spcBef>
            </a:pPr>
            <a:r>
              <a:rPr b="0" lang="en-US" sz="2000" spc="-1" strike="noStrike">
                <a:solidFill>
                  <a:srgbClr val="ffffff"/>
                </a:solidFill>
                <a:latin typeface="Calibri"/>
                <a:ea typeface="DejaVu Sans"/>
              </a:rPr>
              <a:t>This command stops a running container</a:t>
            </a:r>
            <a:endParaRPr b="0" lang="en-US" sz="2000" spc="-1" strike="noStrike">
              <a:latin typeface="Arial"/>
            </a:endParaRPr>
          </a:p>
          <a:p>
            <a:pPr algn="ctr">
              <a:lnSpc>
                <a:spcPct val="90000"/>
              </a:lnSpc>
              <a:spcBef>
                <a:spcPts val="1001"/>
              </a:spcBef>
            </a:pPr>
            <a:endParaRPr b="0" lang="en-US" sz="2000" spc="-1" strike="noStrike">
              <a:latin typeface="Arial"/>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1" name="CustomShape 1"/>
          <p:cNvSpPr/>
          <p:nvPr/>
        </p:nvSpPr>
        <p:spPr>
          <a:xfrm>
            <a:off x="0" y="0"/>
            <a:ext cx="12191040" cy="6856920"/>
          </a:xfrm>
          <a:prstGeom prst="rect">
            <a:avLst/>
          </a:prstGeom>
          <a:solidFill>
            <a:srgbClr val="ffffff"/>
          </a:solidFill>
          <a:ln w="25560">
            <a:noFill/>
          </a:ln>
        </p:spPr>
        <p:style>
          <a:lnRef idx="0"/>
          <a:fillRef idx="0"/>
          <a:effectRef idx="0"/>
          <a:fontRef idx="minor"/>
        </p:style>
      </p:sp>
      <p:sp>
        <p:nvSpPr>
          <p:cNvPr id="262" name="CustomShape 2"/>
          <p:cNvSpPr/>
          <p:nvPr/>
        </p:nvSpPr>
        <p:spPr>
          <a:xfrm>
            <a:off x="0" y="4172040"/>
            <a:ext cx="12191040" cy="2684880"/>
          </a:xfrm>
          <a:prstGeom prst="rect">
            <a:avLst/>
          </a:prstGeom>
          <a:solidFill>
            <a:srgbClr val="404040"/>
          </a:solidFill>
          <a:ln w="25560">
            <a:noFill/>
          </a:ln>
        </p:spPr>
        <p:style>
          <a:lnRef idx="0"/>
          <a:fillRef idx="0"/>
          <a:effectRef idx="0"/>
          <a:fontRef idx="minor"/>
        </p:style>
      </p:sp>
      <p:pic>
        <p:nvPicPr>
          <p:cNvPr id="263" name="Picture 4" descr=""/>
          <p:cNvPicPr/>
          <p:nvPr/>
        </p:nvPicPr>
        <p:blipFill>
          <a:blip r:embed="rId1"/>
          <a:stretch/>
        </p:blipFill>
        <p:spPr>
          <a:xfrm>
            <a:off x="650880" y="830520"/>
            <a:ext cx="10889280" cy="2509920"/>
          </a:xfrm>
          <a:prstGeom prst="rect">
            <a:avLst/>
          </a:prstGeom>
          <a:ln>
            <a:noFill/>
          </a:ln>
        </p:spPr>
      </p:pic>
      <p:sp>
        <p:nvSpPr>
          <p:cNvPr id="264" name="CustomShape 3"/>
          <p:cNvSpPr/>
          <p:nvPr/>
        </p:nvSpPr>
        <p:spPr>
          <a:xfrm>
            <a:off x="3060720" y="4429440"/>
            <a:ext cx="6069600" cy="181044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r>
              <a:rPr b="0" lang="en-US" sz="1400" spc="-1" strike="noStrike">
                <a:solidFill>
                  <a:srgbClr val="ffffff"/>
                </a:solidFill>
                <a:latin typeface="Calibri"/>
                <a:ea typeface="DejaVu Sans"/>
              </a:rPr>
              <a:t>8. </a:t>
            </a:r>
            <a:r>
              <a:rPr b="1" lang="en-US" sz="1400" spc="-1" strike="noStrike">
                <a:solidFill>
                  <a:srgbClr val="ffffff"/>
                </a:solidFill>
                <a:latin typeface="Calibri"/>
                <a:ea typeface="DejaVu Sans"/>
              </a:rPr>
              <a:t>docker kill</a:t>
            </a:r>
            <a:endParaRPr b="0" lang="en-US" sz="1400" spc="-1" strike="noStrike">
              <a:latin typeface="Arial"/>
            </a:endParaRPr>
          </a:p>
          <a:p>
            <a:pPr algn="ctr">
              <a:lnSpc>
                <a:spcPct val="90000"/>
              </a:lnSpc>
              <a:spcBef>
                <a:spcPts val="1001"/>
              </a:spcBef>
            </a:pPr>
            <a:r>
              <a:rPr b="1" lang="en-US" sz="1400" spc="-1" strike="noStrike">
                <a:solidFill>
                  <a:srgbClr val="ffffff"/>
                </a:solidFill>
                <a:latin typeface="Calibri"/>
                <a:ea typeface="DejaVu Sans"/>
              </a:rPr>
              <a:t>Usage: docker kill &lt;container id&gt;</a:t>
            </a:r>
            <a:endParaRPr b="0" lang="en-US" sz="1400" spc="-1" strike="noStrike">
              <a:latin typeface="Arial"/>
            </a:endParaRPr>
          </a:p>
          <a:p>
            <a:pPr algn="ctr">
              <a:lnSpc>
                <a:spcPct val="90000"/>
              </a:lnSpc>
              <a:spcBef>
                <a:spcPts val="1001"/>
              </a:spcBef>
            </a:pPr>
            <a:r>
              <a:rPr b="0" lang="en-US" sz="1400" spc="-1" strike="noStrike">
                <a:solidFill>
                  <a:srgbClr val="ffffff"/>
                </a:solidFill>
                <a:latin typeface="Calibri"/>
                <a:ea typeface="DejaVu Sans"/>
              </a:rPr>
              <a:t>This command kills the container by stopping its execution immediately. The difference between ‘docker kill’ and ‘docker stop’ is that ‘docker stop’ gives the container time to shutdown gracefully, in situations when it is taking too much time for getting the container to stop, one can opt to kill it</a:t>
            </a:r>
            <a:endParaRPr b="0" lang="en-US" sz="1400" spc="-1" strike="noStrike">
              <a:latin typeface="Arial"/>
            </a:endParaRPr>
          </a:p>
          <a:p>
            <a:pPr algn="ctr">
              <a:lnSpc>
                <a:spcPct val="90000"/>
              </a:lnSpc>
              <a:spcBef>
                <a:spcPts val="1001"/>
              </a:spcBef>
            </a:pPr>
            <a:endParaRPr b="0" lang="en-US" sz="1400" spc="-1" strike="noStrike">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5" name="CustomShape 1"/>
          <p:cNvSpPr/>
          <p:nvPr/>
        </p:nvSpPr>
        <p:spPr>
          <a:xfrm>
            <a:off x="0" y="0"/>
            <a:ext cx="12191040" cy="6856920"/>
          </a:xfrm>
          <a:prstGeom prst="rect">
            <a:avLst/>
          </a:prstGeom>
          <a:solidFill>
            <a:srgbClr val="ffffff"/>
          </a:solidFill>
          <a:ln w="25560">
            <a:noFill/>
          </a:ln>
        </p:spPr>
        <p:style>
          <a:lnRef idx="0"/>
          <a:fillRef idx="0"/>
          <a:effectRef idx="0"/>
          <a:fontRef idx="minor"/>
        </p:style>
      </p:sp>
      <p:sp>
        <p:nvSpPr>
          <p:cNvPr id="266" name="CustomShape 2"/>
          <p:cNvSpPr/>
          <p:nvPr/>
        </p:nvSpPr>
        <p:spPr>
          <a:xfrm>
            <a:off x="0" y="4918680"/>
            <a:ext cx="12191040" cy="1938240"/>
          </a:xfrm>
          <a:prstGeom prst="rect">
            <a:avLst/>
          </a:prstGeom>
          <a:solidFill>
            <a:srgbClr val="404040"/>
          </a:solidFill>
          <a:ln w="25560">
            <a:noFill/>
          </a:ln>
        </p:spPr>
        <p:style>
          <a:lnRef idx="0"/>
          <a:fillRef idx="0"/>
          <a:effectRef idx="0"/>
          <a:fontRef idx="minor"/>
        </p:style>
      </p:sp>
      <p:pic>
        <p:nvPicPr>
          <p:cNvPr id="267" name="Picture 2" descr=""/>
          <p:cNvPicPr/>
          <p:nvPr/>
        </p:nvPicPr>
        <p:blipFill>
          <a:blip r:embed="rId1"/>
          <a:stretch/>
        </p:blipFill>
        <p:spPr>
          <a:xfrm>
            <a:off x="971280" y="1506960"/>
            <a:ext cx="10248480" cy="1883880"/>
          </a:xfrm>
          <a:prstGeom prst="rect">
            <a:avLst/>
          </a:prstGeom>
          <a:ln>
            <a:noFill/>
          </a:ln>
        </p:spPr>
      </p:pic>
      <p:sp>
        <p:nvSpPr>
          <p:cNvPr id="268" name="CustomShape 3"/>
          <p:cNvSpPr/>
          <p:nvPr/>
        </p:nvSpPr>
        <p:spPr>
          <a:xfrm>
            <a:off x="2054880" y="5119200"/>
            <a:ext cx="7728480" cy="7678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0" lang="en-US" sz="2000" spc="-1" strike="noStrike">
                <a:solidFill>
                  <a:srgbClr val="ffffff"/>
                </a:solidFill>
                <a:latin typeface="Calibri"/>
                <a:ea typeface="DejaVu Sans"/>
              </a:rPr>
              <a:t>9. </a:t>
            </a:r>
            <a:r>
              <a:rPr b="1" lang="en-US" sz="2000" spc="-1" strike="noStrike">
                <a:solidFill>
                  <a:srgbClr val="ffffff"/>
                </a:solidFill>
                <a:latin typeface="Calibri"/>
                <a:ea typeface="DejaVu Sans"/>
              </a:rPr>
              <a:t>docker commit</a:t>
            </a:r>
            <a:endParaRPr b="0" lang="en-US" sz="2000" spc="-1" strike="noStrike">
              <a:latin typeface="Arial"/>
            </a:endParaRPr>
          </a:p>
          <a:p>
            <a:pPr algn="ctr">
              <a:lnSpc>
                <a:spcPct val="90000"/>
              </a:lnSpc>
              <a:spcBef>
                <a:spcPts val="1001"/>
              </a:spcBef>
            </a:pPr>
            <a:r>
              <a:rPr b="1" lang="en-US" sz="2000" spc="-1" strike="noStrike">
                <a:solidFill>
                  <a:srgbClr val="ffffff"/>
                </a:solidFill>
                <a:latin typeface="Calibri"/>
                <a:ea typeface="DejaVu Sans"/>
              </a:rPr>
              <a:t>Usage: docker commit &lt;container id&gt; &lt;username/imagename&gt;</a:t>
            </a:r>
            <a:endParaRPr b="0" lang="en-US" sz="2000" spc="-1" strike="noStrike">
              <a:latin typeface="Arial"/>
            </a:endParaRPr>
          </a:p>
          <a:p>
            <a:pPr algn="ctr">
              <a:lnSpc>
                <a:spcPct val="90000"/>
              </a:lnSpc>
              <a:spcBef>
                <a:spcPts val="1001"/>
              </a:spcBef>
            </a:pPr>
            <a:r>
              <a:rPr b="0" lang="en-US" sz="2000" spc="-1" strike="noStrike">
                <a:solidFill>
                  <a:srgbClr val="ffffff"/>
                </a:solidFill>
                <a:latin typeface="Calibri"/>
                <a:ea typeface="DejaVu Sans"/>
              </a:rPr>
              <a:t>This command creates a new image of an edited container on the local system</a:t>
            </a:r>
            <a:endParaRPr b="0" lang="en-US" sz="2000" spc="-1" strike="noStrike">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9" name="CustomShape 1"/>
          <p:cNvSpPr/>
          <p:nvPr/>
        </p:nvSpPr>
        <p:spPr>
          <a:xfrm>
            <a:off x="0" y="0"/>
            <a:ext cx="12191040" cy="6856920"/>
          </a:xfrm>
          <a:prstGeom prst="rect">
            <a:avLst/>
          </a:prstGeom>
          <a:solidFill>
            <a:srgbClr val="ffffff"/>
          </a:solidFill>
          <a:ln w="25560">
            <a:noFill/>
          </a:ln>
        </p:spPr>
        <p:style>
          <a:lnRef idx="0"/>
          <a:fillRef idx="0"/>
          <a:effectRef idx="0"/>
          <a:fontRef idx="minor"/>
        </p:style>
      </p:sp>
      <p:sp>
        <p:nvSpPr>
          <p:cNvPr id="270" name="CustomShape 2"/>
          <p:cNvSpPr/>
          <p:nvPr/>
        </p:nvSpPr>
        <p:spPr>
          <a:xfrm>
            <a:off x="0" y="4918680"/>
            <a:ext cx="12191040" cy="1938240"/>
          </a:xfrm>
          <a:prstGeom prst="rect">
            <a:avLst/>
          </a:prstGeom>
          <a:solidFill>
            <a:srgbClr val="404040"/>
          </a:solidFill>
          <a:ln w="25560">
            <a:noFill/>
          </a:ln>
        </p:spPr>
        <p:style>
          <a:lnRef idx="0"/>
          <a:fillRef idx="0"/>
          <a:effectRef idx="0"/>
          <a:fontRef idx="minor"/>
        </p:style>
      </p:sp>
      <p:pic>
        <p:nvPicPr>
          <p:cNvPr id="271" name="Picture 2" descr=""/>
          <p:cNvPicPr/>
          <p:nvPr/>
        </p:nvPicPr>
        <p:blipFill>
          <a:blip r:embed="rId1"/>
          <a:stretch/>
        </p:blipFill>
        <p:spPr>
          <a:xfrm>
            <a:off x="971280" y="1177200"/>
            <a:ext cx="10248480" cy="2543400"/>
          </a:xfrm>
          <a:prstGeom prst="rect">
            <a:avLst/>
          </a:prstGeom>
          <a:ln>
            <a:noFill/>
          </a:ln>
        </p:spPr>
      </p:pic>
      <p:sp>
        <p:nvSpPr>
          <p:cNvPr id="272" name="CustomShape 3"/>
          <p:cNvSpPr/>
          <p:nvPr/>
        </p:nvSpPr>
        <p:spPr>
          <a:xfrm>
            <a:off x="2231280" y="5542920"/>
            <a:ext cx="7728480" cy="76788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r>
              <a:rPr b="0" lang="en-US" sz="2000" spc="-1" strike="noStrike">
                <a:solidFill>
                  <a:srgbClr val="ffffff"/>
                </a:solidFill>
                <a:latin typeface="Calibri"/>
                <a:ea typeface="DejaVu Sans"/>
              </a:rPr>
              <a:t>10. </a:t>
            </a:r>
            <a:r>
              <a:rPr b="1" lang="en-US" sz="2000" spc="-1" strike="noStrike">
                <a:solidFill>
                  <a:srgbClr val="ffffff"/>
                </a:solidFill>
                <a:latin typeface="Calibri"/>
                <a:ea typeface="DejaVu Sans"/>
              </a:rPr>
              <a:t>docker login</a:t>
            </a:r>
            <a:endParaRPr b="0" lang="en-US" sz="2000" spc="-1" strike="noStrike">
              <a:latin typeface="Arial"/>
            </a:endParaRPr>
          </a:p>
          <a:p>
            <a:pPr algn="ctr">
              <a:lnSpc>
                <a:spcPct val="90000"/>
              </a:lnSpc>
              <a:spcBef>
                <a:spcPts val="1001"/>
              </a:spcBef>
            </a:pPr>
            <a:r>
              <a:rPr b="0" lang="en-US" sz="2000" spc="-1" strike="noStrike">
                <a:solidFill>
                  <a:srgbClr val="ffffff"/>
                </a:solidFill>
                <a:latin typeface="Calibri"/>
                <a:ea typeface="DejaVu Sans"/>
              </a:rPr>
              <a:t>This command is used to login to the docker hub repository</a:t>
            </a:r>
            <a:endParaRPr b="0" lang="en-US" sz="2000" spc="-1" strike="noStrike">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3" name="CustomShape 1"/>
          <p:cNvSpPr/>
          <p:nvPr/>
        </p:nvSpPr>
        <p:spPr>
          <a:xfrm>
            <a:off x="0" y="0"/>
            <a:ext cx="12191040" cy="6856920"/>
          </a:xfrm>
          <a:prstGeom prst="rect">
            <a:avLst/>
          </a:prstGeom>
          <a:solidFill>
            <a:srgbClr val="ffffff"/>
          </a:solidFill>
          <a:ln w="25560">
            <a:noFill/>
          </a:ln>
        </p:spPr>
        <p:style>
          <a:lnRef idx="0"/>
          <a:fillRef idx="0"/>
          <a:effectRef idx="0"/>
          <a:fontRef idx="minor"/>
        </p:style>
      </p:sp>
      <p:sp>
        <p:nvSpPr>
          <p:cNvPr id="274" name="CustomShape 2"/>
          <p:cNvSpPr/>
          <p:nvPr/>
        </p:nvSpPr>
        <p:spPr>
          <a:xfrm>
            <a:off x="0" y="4918680"/>
            <a:ext cx="12191040" cy="1938240"/>
          </a:xfrm>
          <a:prstGeom prst="rect">
            <a:avLst/>
          </a:prstGeom>
          <a:solidFill>
            <a:srgbClr val="404040"/>
          </a:solidFill>
          <a:ln w="25560">
            <a:noFill/>
          </a:ln>
        </p:spPr>
        <p:style>
          <a:lnRef idx="0"/>
          <a:fillRef idx="0"/>
          <a:effectRef idx="0"/>
          <a:fontRef idx="minor"/>
        </p:style>
      </p:sp>
      <p:pic>
        <p:nvPicPr>
          <p:cNvPr id="275" name="Picture 2" descr=""/>
          <p:cNvPicPr/>
          <p:nvPr/>
        </p:nvPicPr>
        <p:blipFill>
          <a:blip r:embed="rId1"/>
          <a:stretch/>
        </p:blipFill>
        <p:spPr>
          <a:xfrm>
            <a:off x="1312920" y="971280"/>
            <a:ext cx="9564840" cy="2955600"/>
          </a:xfrm>
          <a:prstGeom prst="rect">
            <a:avLst/>
          </a:prstGeom>
          <a:ln>
            <a:noFill/>
          </a:ln>
        </p:spPr>
      </p:pic>
      <p:sp>
        <p:nvSpPr>
          <p:cNvPr id="276" name="CustomShape 3"/>
          <p:cNvSpPr/>
          <p:nvPr/>
        </p:nvSpPr>
        <p:spPr>
          <a:xfrm>
            <a:off x="2097000" y="5240880"/>
            <a:ext cx="7728480" cy="7678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0" lang="en-US" sz="2000" spc="-1" strike="noStrike">
                <a:solidFill>
                  <a:srgbClr val="ffffff"/>
                </a:solidFill>
                <a:latin typeface="Calibri"/>
                <a:ea typeface="DejaVu Sans"/>
              </a:rPr>
              <a:t>11.</a:t>
            </a:r>
            <a:r>
              <a:rPr b="1" lang="en-US" sz="2000" spc="-1" strike="noStrike">
                <a:solidFill>
                  <a:srgbClr val="ffffff"/>
                </a:solidFill>
                <a:latin typeface="Calibri"/>
                <a:ea typeface="DejaVu Sans"/>
              </a:rPr>
              <a:t> docker push</a:t>
            </a:r>
            <a:endParaRPr b="0" lang="en-US" sz="2000" spc="-1" strike="noStrike">
              <a:latin typeface="Arial"/>
            </a:endParaRPr>
          </a:p>
          <a:p>
            <a:pPr algn="ctr">
              <a:lnSpc>
                <a:spcPct val="90000"/>
              </a:lnSpc>
              <a:spcBef>
                <a:spcPts val="1001"/>
              </a:spcBef>
            </a:pPr>
            <a:r>
              <a:rPr b="1" lang="en-US" sz="2000" spc="-1" strike="noStrike">
                <a:solidFill>
                  <a:srgbClr val="ffffff"/>
                </a:solidFill>
                <a:latin typeface="Calibri"/>
                <a:ea typeface="DejaVu Sans"/>
              </a:rPr>
              <a:t>Usage: docker push &lt;username/image name&gt;</a:t>
            </a:r>
            <a:endParaRPr b="0" lang="en-US" sz="2000" spc="-1" strike="noStrike">
              <a:latin typeface="Arial"/>
            </a:endParaRPr>
          </a:p>
          <a:p>
            <a:pPr algn="ctr">
              <a:lnSpc>
                <a:spcPct val="90000"/>
              </a:lnSpc>
              <a:spcBef>
                <a:spcPts val="1001"/>
              </a:spcBef>
            </a:pPr>
            <a:r>
              <a:rPr b="0" lang="en-US" sz="2000" spc="-1" strike="noStrike">
                <a:solidFill>
                  <a:srgbClr val="ffffff"/>
                </a:solidFill>
                <a:latin typeface="Calibri"/>
                <a:ea typeface="DejaVu Sans"/>
              </a:rPr>
              <a:t>This command is used to push an image to the docker hub repository</a:t>
            </a:r>
            <a:endParaRPr b="0" lang="en-US" sz="2000" spc="-1" strike="noStrike">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7" name="CustomShape 1"/>
          <p:cNvSpPr/>
          <p:nvPr/>
        </p:nvSpPr>
        <p:spPr>
          <a:xfrm>
            <a:off x="0" y="0"/>
            <a:ext cx="12191040" cy="6856920"/>
          </a:xfrm>
          <a:prstGeom prst="rect">
            <a:avLst/>
          </a:prstGeom>
          <a:solidFill>
            <a:srgbClr val="ffffff"/>
          </a:solidFill>
          <a:ln w="25560">
            <a:noFill/>
          </a:ln>
        </p:spPr>
        <p:style>
          <a:lnRef idx="0"/>
          <a:fillRef idx="0"/>
          <a:effectRef idx="0"/>
          <a:fontRef idx="minor"/>
        </p:style>
      </p:sp>
      <p:sp>
        <p:nvSpPr>
          <p:cNvPr id="278" name="CustomShape 2"/>
          <p:cNvSpPr/>
          <p:nvPr/>
        </p:nvSpPr>
        <p:spPr>
          <a:xfrm>
            <a:off x="0" y="4918680"/>
            <a:ext cx="12191040" cy="1938240"/>
          </a:xfrm>
          <a:prstGeom prst="rect">
            <a:avLst/>
          </a:prstGeom>
          <a:solidFill>
            <a:srgbClr val="404040"/>
          </a:solidFill>
          <a:ln w="25560">
            <a:noFill/>
          </a:ln>
        </p:spPr>
        <p:style>
          <a:lnRef idx="0"/>
          <a:fillRef idx="0"/>
          <a:effectRef idx="0"/>
          <a:fontRef idx="minor"/>
        </p:style>
      </p:sp>
      <p:pic>
        <p:nvPicPr>
          <p:cNvPr id="279" name="Picture 2" descr=""/>
          <p:cNvPicPr/>
          <p:nvPr/>
        </p:nvPicPr>
        <p:blipFill>
          <a:blip r:embed="rId1"/>
          <a:stretch/>
        </p:blipFill>
        <p:spPr>
          <a:xfrm>
            <a:off x="971280" y="1416600"/>
            <a:ext cx="10248480" cy="2064600"/>
          </a:xfrm>
          <a:prstGeom prst="rect">
            <a:avLst/>
          </a:prstGeom>
          <a:ln>
            <a:noFill/>
          </a:ln>
        </p:spPr>
      </p:pic>
      <p:sp>
        <p:nvSpPr>
          <p:cNvPr id="280" name="CustomShape 3"/>
          <p:cNvSpPr/>
          <p:nvPr/>
        </p:nvSpPr>
        <p:spPr>
          <a:xfrm>
            <a:off x="2231280" y="5542920"/>
            <a:ext cx="7728480" cy="76788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r>
              <a:rPr b="0" lang="en-US" sz="1800" spc="-1" strike="noStrike">
                <a:solidFill>
                  <a:srgbClr val="ffffff"/>
                </a:solidFill>
                <a:latin typeface="Calibri"/>
                <a:ea typeface="DejaVu Sans"/>
              </a:rPr>
              <a:t>12. </a:t>
            </a:r>
            <a:r>
              <a:rPr b="1" lang="en-US" sz="1800" spc="-1" strike="noStrike">
                <a:solidFill>
                  <a:srgbClr val="ffffff"/>
                </a:solidFill>
                <a:latin typeface="Calibri"/>
                <a:ea typeface="DejaVu Sans"/>
              </a:rPr>
              <a:t>docker images</a:t>
            </a:r>
            <a:endParaRPr b="0" lang="en-US" sz="1800" spc="-1" strike="noStrike">
              <a:latin typeface="Arial"/>
            </a:endParaRPr>
          </a:p>
          <a:p>
            <a:pPr algn="ctr">
              <a:lnSpc>
                <a:spcPct val="90000"/>
              </a:lnSpc>
              <a:spcBef>
                <a:spcPts val="1001"/>
              </a:spcBef>
            </a:pPr>
            <a:r>
              <a:rPr b="0" lang="en-US" sz="1800" spc="-1" strike="noStrike">
                <a:solidFill>
                  <a:srgbClr val="ffffff"/>
                </a:solidFill>
                <a:latin typeface="Calibri"/>
                <a:ea typeface="DejaVu Sans"/>
              </a:rPr>
              <a:t>This command lists all the locally stored docker images</a:t>
            </a:r>
            <a:endParaRPr b="0" lang="en-US" sz="1800" spc="-1" strike="noStrike">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1" name="CustomShape 1"/>
          <p:cNvSpPr/>
          <p:nvPr/>
        </p:nvSpPr>
        <p:spPr>
          <a:xfrm>
            <a:off x="0" y="0"/>
            <a:ext cx="12191040" cy="6856920"/>
          </a:xfrm>
          <a:prstGeom prst="rect">
            <a:avLst/>
          </a:prstGeom>
          <a:solidFill>
            <a:srgbClr val="ffffff"/>
          </a:solidFill>
          <a:ln w="25560">
            <a:noFill/>
          </a:ln>
        </p:spPr>
        <p:style>
          <a:lnRef idx="0"/>
          <a:fillRef idx="0"/>
          <a:effectRef idx="0"/>
          <a:fontRef idx="minor"/>
        </p:style>
      </p:sp>
      <p:sp>
        <p:nvSpPr>
          <p:cNvPr id="282" name="CustomShape 2"/>
          <p:cNvSpPr/>
          <p:nvPr/>
        </p:nvSpPr>
        <p:spPr>
          <a:xfrm>
            <a:off x="0" y="4172040"/>
            <a:ext cx="12191040" cy="2684880"/>
          </a:xfrm>
          <a:prstGeom prst="rect">
            <a:avLst/>
          </a:prstGeom>
          <a:solidFill>
            <a:srgbClr val="404040"/>
          </a:solidFill>
          <a:ln w="25560">
            <a:noFill/>
          </a:ln>
        </p:spPr>
        <p:style>
          <a:lnRef idx="0"/>
          <a:fillRef idx="0"/>
          <a:effectRef idx="0"/>
          <a:fontRef idx="minor"/>
        </p:style>
      </p:sp>
      <p:pic>
        <p:nvPicPr>
          <p:cNvPr id="283" name="Picture 2" descr=""/>
          <p:cNvPicPr/>
          <p:nvPr/>
        </p:nvPicPr>
        <p:blipFill>
          <a:blip r:embed="rId1"/>
          <a:stretch/>
        </p:blipFill>
        <p:spPr>
          <a:xfrm>
            <a:off x="1479600" y="1197000"/>
            <a:ext cx="9231840" cy="1694880"/>
          </a:xfrm>
          <a:prstGeom prst="rect">
            <a:avLst/>
          </a:prstGeom>
          <a:ln>
            <a:noFill/>
          </a:ln>
        </p:spPr>
      </p:pic>
      <p:sp>
        <p:nvSpPr>
          <p:cNvPr id="284" name="CustomShape 3"/>
          <p:cNvSpPr/>
          <p:nvPr/>
        </p:nvSpPr>
        <p:spPr>
          <a:xfrm>
            <a:off x="3060720" y="4889520"/>
            <a:ext cx="6069600" cy="135036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pPr>
            <a:r>
              <a:rPr b="0" lang="en-US" sz="1800" spc="-1" strike="noStrike">
                <a:solidFill>
                  <a:srgbClr val="ffffff"/>
                </a:solidFill>
                <a:latin typeface="Calibri"/>
                <a:ea typeface="DejaVu Sans"/>
              </a:rPr>
              <a:t>13. </a:t>
            </a:r>
            <a:r>
              <a:rPr b="1" lang="en-US" sz="1800" spc="-1" strike="noStrike">
                <a:solidFill>
                  <a:srgbClr val="ffffff"/>
                </a:solidFill>
                <a:latin typeface="Calibri"/>
                <a:ea typeface="DejaVu Sans"/>
              </a:rPr>
              <a:t>docker rm</a:t>
            </a:r>
            <a:endParaRPr b="0" lang="en-US" sz="1800" spc="-1" strike="noStrike">
              <a:latin typeface="Arial"/>
            </a:endParaRPr>
          </a:p>
          <a:p>
            <a:pPr algn="ctr">
              <a:lnSpc>
                <a:spcPct val="90000"/>
              </a:lnSpc>
              <a:spcBef>
                <a:spcPts val="1001"/>
              </a:spcBef>
            </a:pPr>
            <a:r>
              <a:rPr b="1" lang="en-US" sz="1800" spc="-1" strike="noStrike">
                <a:solidFill>
                  <a:srgbClr val="ffffff"/>
                </a:solidFill>
                <a:latin typeface="Calibri"/>
                <a:ea typeface="DejaVu Sans"/>
              </a:rPr>
              <a:t>Usage: docker rm &lt;container id&gt;</a:t>
            </a:r>
            <a:endParaRPr b="0" lang="en-US" sz="1800" spc="-1" strike="noStrike">
              <a:latin typeface="Arial"/>
            </a:endParaRPr>
          </a:p>
          <a:p>
            <a:pPr algn="ctr">
              <a:lnSpc>
                <a:spcPct val="90000"/>
              </a:lnSpc>
              <a:spcBef>
                <a:spcPts val="1001"/>
              </a:spcBef>
            </a:pPr>
            <a:r>
              <a:rPr b="0" lang="en-US" sz="1800" spc="-1" strike="noStrike">
                <a:solidFill>
                  <a:srgbClr val="ffffff"/>
                </a:solidFill>
                <a:latin typeface="Calibri"/>
                <a:ea typeface="DejaVu Sans"/>
              </a:rPr>
              <a:t>This command is used to delete a stopped container</a:t>
            </a:r>
            <a:endParaRPr b="0" lang="en-US" sz="1800" spc="-1" strike="noStrike">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5" name="CustomShape 1"/>
          <p:cNvSpPr/>
          <p:nvPr/>
        </p:nvSpPr>
        <p:spPr>
          <a:xfrm>
            <a:off x="0" y="0"/>
            <a:ext cx="12191040" cy="6856920"/>
          </a:xfrm>
          <a:prstGeom prst="rect">
            <a:avLst/>
          </a:prstGeom>
          <a:solidFill>
            <a:srgbClr val="ffffff"/>
          </a:solidFill>
          <a:ln w="25560">
            <a:noFill/>
          </a:ln>
        </p:spPr>
        <p:style>
          <a:lnRef idx="0"/>
          <a:fillRef idx="0"/>
          <a:effectRef idx="0"/>
          <a:fontRef idx="minor"/>
        </p:style>
      </p:sp>
      <p:sp>
        <p:nvSpPr>
          <p:cNvPr id="286" name="CustomShape 2"/>
          <p:cNvSpPr/>
          <p:nvPr/>
        </p:nvSpPr>
        <p:spPr>
          <a:xfrm>
            <a:off x="0" y="4918680"/>
            <a:ext cx="12191040" cy="1938240"/>
          </a:xfrm>
          <a:prstGeom prst="rect">
            <a:avLst/>
          </a:prstGeom>
          <a:solidFill>
            <a:srgbClr val="404040"/>
          </a:solidFill>
          <a:ln w="25560">
            <a:noFill/>
          </a:ln>
        </p:spPr>
        <p:style>
          <a:lnRef idx="0"/>
          <a:fillRef idx="0"/>
          <a:effectRef idx="0"/>
          <a:fontRef idx="minor"/>
        </p:style>
      </p:sp>
      <p:pic>
        <p:nvPicPr>
          <p:cNvPr id="287" name="Picture 2" descr=""/>
          <p:cNvPicPr/>
          <p:nvPr/>
        </p:nvPicPr>
        <p:blipFill>
          <a:blip r:embed="rId1"/>
          <a:stretch/>
        </p:blipFill>
        <p:spPr>
          <a:xfrm>
            <a:off x="971280" y="1290960"/>
            <a:ext cx="10248480" cy="2315880"/>
          </a:xfrm>
          <a:prstGeom prst="rect">
            <a:avLst/>
          </a:prstGeom>
          <a:ln>
            <a:noFill/>
          </a:ln>
        </p:spPr>
      </p:pic>
      <p:sp>
        <p:nvSpPr>
          <p:cNvPr id="288" name="CustomShape 3"/>
          <p:cNvSpPr/>
          <p:nvPr/>
        </p:nvSpPr>
        <p:spPr>
          <a:xfrm>
            <a:off x="1954440" y="5324760"/>
            <a:ext cx="7728480" cy="7678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0" lang="en-US" sz="2000" spc="-1" strike="noStrike">
                <a:solidFill>
                  <a:srgbClr val="ffffff"/>
                </a:solidFill>
                <a:latin typeface="Calibri"/>
                <a:ea typeface="DejaVu Sans"/>
              </a:rPr>
              <a:t>14. </a:t>
            </a:r>
            <a:r>
              <a:rPr b="1" lang="en-US" sz="2000" spc="-1" strike="noStrike">
                <a:solidFill>
                  <a:srgbClr val="ffffff"/>
                </a:solidFill>
                <a:latin typeface="Calibri"/>
                <a:ea typeface="DejaVu Sans"/>
              </a:rPr>
              <a:t>docker rmi</a:t>
            </a:r>
            <a:endParaRPr b="0" lang="en-US" sz="2000" spc="-1" strike="noStrike">
              <a:latin typeface="Arial"/>
            </a:endParaRPr>
          </a:p>
          <a:p>
            <a:pPr algn="ctr">
              <a:lnSpc>
                <a:spcPct val="90000"/>
              </a:lnSpc>
              <a:spcBef>
                <a:spcPts val="1001"/>
              </a:spcBef>
            </a:pPr>
            <a:r>
              <a:rPr b="1" lang="en-US" sz="2000" spc="-1" strike="noStrike">
                <a:solidFill>
                  <a:srgbClr val="ffffff"/>
                </a:solidFill>
                <a:latin typeface="Calibri"/>
                <a:ea typeface="DejaVu Sans"/>
              </a:rPr>
              <a:t>Usage: docker rmi &lt;image-id&gt;</a:t>
            </a:r>
            <a:endParaRPr b="0" lang="en-US" sz="2000" spc="-1" strike="noStrike">
              <a:latin typeface="Arial"/>
            </a:endParaRPr>
          </a:p>
          <a:p>
            <a:pPr algn="ctr">
              <a:lnSpc>
                <a:spcPct val="90000"/>
              </a:lnSpc>
              <a:spcBef>
                <a:spcPts val="1001"/>
              </a:spcBef>
            </a:pPr>
            <a:r>
              <a:rPr b="0" lang="en-US" sz="2000" spc="-1" strike="noStrike">
                <a:solidFill>
                  <a:srgbClr val="ffffff"/>
                </a:solidFill>
                <a:latin typeface="Calibri"/>
                <a:ea typeface="DejaVu Sans"/>
              </a:rPr>
              <a:t>This command is used to delete an image from local storage</a:t>
            </a:r>
            <a:endParaRPr b="0" lang="en-US" sz="2000" spc="-1" strike="noStrike">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9" name="CustomShape 1"/>
          <p:cNvSpPr/>
          <p:nvPr/>
        </p:nvSpPr>
        <p:spPr>
          <a:xfrm>
            <a:off x="0" y="0"/>
            <a:ext cx="12191040" cy="6856920"/>
          </a:xfrm>
          <a:prstGeom prst="rect">
            <a:avLst/>
          </a:prstGeom>
          <a:solidFill>
            <a:srgbClr val="ffffff"/>
          </a:solidFill>
          <a:ln w="25560">
            <a:noFill/>
          </a:ln>
        </p:spPr>
        <p:style>
          <a:lnRef idx="0"/>
          <a:fillRef idx="0"/>
          <a:effectRef idx="0"/>
          <a:fontRef idx="minor"/>
        </p:style>
      </p:sp>
      <p:sp>
        <p:nvSpPr>
          <p:cNvPr id="290" name="CustomShape 2"/>
          <p:cNvSpPr/>
          <p:nvPr/>
        </p:nvSpPr>
        <p:spPr>
          <a:xfrm>
            <a:off x="0" y="4918680"/>
            <a:ext cx="12191040" cy="1938240"/>
          </a:xfrm>
          <a:prstGeom prst="rect">
            <a:avLst/>
          </a:prstGeom>
          <a:solidFill>
            <a:srgbClr val="404040"/>
          </a:solidFill>
          <a:ln w="25560">
            <a:noFill/>
          </a:ln>
        </p:spPr>
        <p:style>
          <a:lnRef idx="0"/>
          <a:fillRef idx="0"/>
          <a:effectRef idx="0"/>
          <a:fontRef idx="minor"/>
        </p:style>
      </p:sp>
      <p:pic>
        <p:nvPicPr>
          <p:cNvPr id="291" name="Picture 2" descr=""/>
          <p:cNvPicPr/>
          <p:nvPr/>
        </p:nvPicPr>
        <p:blipFill>
          <a:blip r:embed="rId1"/>
          <a:stretch/>
        </p:blipFill>
        <p:spPr>
          <a:xfrm>
            <a:off x="1623960" y="971280"/>
            <a:ext cx="8943120" cy="2955600"/>
          </a:xfrm>
          <a:prstGeom prst="rect">
            <a:avLst/>
          </a:prstGeom>
          <a:ln>
            <a:noFill/>
          </a:ln>
        </p:spPr>
      </p:pic>
      <p:sp>
        <p:nvSpPr>
          <p:cNvPr id="292" name="CustomShape 3"/>
          <p:cNvSpPr/>
          <p:nvPr/>
        </p:nvSpPr>
        <p:spPr>
          <a:xfrm>
            <a:off x="2231280" y="5232600"/>
            <a:ext cx="7728480" cy="767880"/>
          </a:xfrm>
          <a:prstGeom prst="rect">
            <a:avLst/>
          </a:prstGeom>
          <a:noFill/>
          <a:ln>
            <a:noFill/>
          </a:ln>
        </p:spPr>
        <p:style>
          <a:lnRef idx="0"/>
          <a:fillRef idx="0"/>
          <a:effectRef idx="0"/>
          <a:fontRef idx="minor"/>
        </p:style>
        <p:txBody>
          <a:bodyPr lIns="90000" rIns="90000" tIns="45000" bIns="45000"/>
          <a:p>
            <a:pPr algn="ctr">
              <a:lnSpc>
                <a:spcPct val="90000"/>
              </a:lnSpc>
              <a:spcBef>
                <a:spcPts val="1001"/>
              </a:spcBef>
            </a:pPr>
            <a:r>
              <a:rPr b="0" lang="en-US" sz="2000" spc="-1" strike="noStrike">
                <a:solidFill>
                  <a:srgbClr val="ffffff"/>
                </a:solidFill>
                <a:latin typeface="Calibri"/>
                <a:ea typeface="DejaVu Sans"/>
              </a:rPr>
              <a:t>15. </a:t>
            </a:r>
            <a:r>
              <a:rPr b="1" lang="en-US" sz="2000" spc="-1" strike="noStrike">
                <a:solidFill>
                  <a:srgbClr val="ffffff"/>
                </a:solidFill>
                <a:latin typeface="Calibri"/>
                <a:ea typeface="DejaVu Sans"/>
              </a:rPr>
              <a:t>docker build</a:t>
            </a:r>
            <a:endParaRPr b="0" lang="en-US" sz="2000" spc="-1" strike="noStrike">
              <a:latin typeface="Arial"/>
            </a:endParaRPr>
          </a:p>
          <a:p>
            <a:pPr algn="ctr">
              <a:lnSpc>
                <a:spcPct val="90000"/>
              </a:lnSpc>
              <a:spcBef>
                <a:spcPts val="1001"/>
              </a:spcBef>
            </a:pPr>
            <a:r>
              <a:rPr b="1" lang="en-US" sz="2000" spc="-1" strike="noStrike">
                <a:solidFill>
                  <a:srgbClr val="ffffff"/>
                </a:solidFill>
                <a:latin typeface="Calibri"/>
                <a:ea typeface="DejaVu Sans"/>
              </a:rPr>
              <a:t>Usage: docker build &lt;path to docker file&gt;</a:t>
            </a:r>
            <a:endParaRPr b="0" lang="en-US" sz="2000" spc="-1" strike="noStrike">
              <a:latin typeface="Arial"/>
            </a:endParaRPr>
          </a:p>
          <a:p>
            <a:pPr algn="ctr">
              <a:lnSpc>
                <a:spcPct val="90000"/>
              </a:lnSpc>
              <a:spcBef>
                <a:spcPts val="1001"/>
              </a:spcBef>
            </a:pPr>
            <a:r>
              <a:rPr b="0" lang="en-US" sz="2000" spc="-1" strike="noStrike">
                <a:solidFill>
                  <a:srgbClr val="ffffff"/>
                </a:solidFill>
                <a:latin typeface="Calibri"/>
                <a:ea typeface="DejaVu Sans"/>
              </a:rPr>
              <a:t>This command is used to build an image from a specified docker file</a:t>
            </a:r>
            <a:endParaRPr b="0" lang="en-US" sz="2000" spc="-1" strike="noStrike">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3" name="CustomShape 1"/>
          <p:cNvSpPr/>
          <p:nvPr/>
        </p:nvSpPr>
        <p:spPr>
          <a:xfrm>
            <a:off x="0" y="0"/>
            <a:ext cx="12191040" cy="6856920"/>
          </a:xfrm>
          <a:prstGeom prst="rect">
            <a:avLst/>
          </a:prstGeom>
          <a:solidFill>
            <a:srgbClr val="ffffff"/>
          </a:solidFill>
          <a:ln w="25560">
            <a:noFill/>
          </a:ln>
        </p:spPr>
        <p:style>
          <a:lnRef idx="0"/>
          <a:fillRef idx="0"/>
          <a:effectRef idx="0"/>
          <a:fontRef idx="minor"/>
        </p:style>
      </p:sp>
      <p:sp>
        <p:nvSpPr>
          <p:cNvPr id="294" name="CustomShape 2"/>
          <p:cNvSpPr/>
          <p:nvPr/>
        </p:nvSpPr>
        <p:spPr>
          <a:xfrm>
            <a:off x="0" y="0"/>
            <a:ext cx="2012400" cy="6856920"/>
          </a:xfrm>
          <a:prstGeom prst="rect">
            <a:avLst/>
          </a:prstGeom>
          <a:solidFill>
            <a:srgbClr val="5d4844"/>
          </a:solidFill>
          <a:ln w="25560">
            <a:noFill/>
          </a:ln>
        </p:spPr>
        <p:style>
          <a:lnRef idx="0"/>
          <a:fillRef idx="0"/>
          <a:effectRef idx="0"/>
          <a:fontRef idx="minor"/>
        </p:style>
      </p:sp>
      <p:sp>
        <p:nvSpPr>
          <p:cNvPr id="295" name="CustomShape 3"/>
          <p:cNvSpPr/>
          <p:nvPr/>
        </p:nvSpPr>
        <p:spPr>
          <a:xfrm>
            <a:off x="640080" y="2074320"/>
            <a:ext cx="2751120" cy="270828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n-US" sz="2600" spc="-1" strike="noStrike">
                <a:solidFill>
                  <a:srgbClr val="ffffff"/>
                </a:solidFill>
                <a:latin typeface="Calibri Light"/>
                <a:ea typeface="DejaVu Sans"/>
              </a:rPr>
              <a:t>Araştırma</a:t>
            </a:r>
            <a:endParaRPr b="0" lang="en-US" sz="2600" spc="-1" strike="noStrike">
              <a:latin typeface="Arial"/>
            </a:endParaRPr>
          </a:p>
        </p:txBody>
      </p:sp>
      <p:pic>
        <p:nvPicPr>
          <p:cNvPr id="296" name="İçerik Yer Tutucusu 3" descr=""/>
          <p:cNvPicPr/>
          <p:nvPr/>
        </p:nvPicPr>
        <p:blipFill>
          <a:blip r:embed="rId1"/>
          <a:stretch/>
        </p:blipFill>
        <p:spPr>
          <a:xfrm>
            <a:off x="4032360" y="913320"/>
            <a:ext cx="7187040" cy="441972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0" name="İçerik Yer Tutucusu 4" descr=""/>
          <p:cNvPicPr/>
          <p:nvPr/>
        </p:nvPicPr>
        <p:blipFill>
          <a:blip r:embed="rId1"/>
          <a:stretch/>
        </p:blipFill>
        <p:spPr>
          <a:xfrm>
            <a:off x="4986360" y="640800"/>
            <a:ext cx="4949640" cy="3090240"/>
          </a:xfrm>
          <a:prstGeom prst="rect">
            <a:avLst/>
          </a:prstGeom>
          <a:ln>
            <a:noFill/>
          </a:ln>
        </p:spPr>
      </p:pic>
      <p:sp>
        <p:nvSpPr>
          <p:cNvPr id="91" name="CustomShape 1"/>
          <p:cNvSpPr/>
          <p:nvPr/>
        </p:nvSpPr>
        <p:spPr>
          <a:xfrm>
            <a:off x="0" y="0"/>
            <a:ext cx="2012400" cy="6856920"/>
          </a:xfrm>
          <a:prstGeom prst="rect">
            <a:avLst/>
          </a:prstGeom>
          <a:solidFill>
            <a:srgbClr val="7f7f7f"/>
          </a:solidFill>
          <a:ln w="25560">
            <a:noFill/>
          </a:ln>
        </p:spPr>
        <p:style>
          <a:lnRef idx="0"/>
          <a:fillRef idx="0"/>
          <a:effectRef idx="0"/>
          <a:fontRef idx="minor"/>
        </p:style>
      </p:sp>
      <p:sp>
        <p:nvSpPr>
          <p:cNvPr id="92" name="CustomShape 2"/>
          <p:cNvSpPr/>
          <p:nvPr/>
        </p:nvSpPr>
        <p:spPr>
          <a:xfrm>
            <a:off x="694440" y="1702800"/>
            <a:ext cx="2742120" cy="252648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1" lang="en-US" sz="2400" spc="-1" strike="noStrike">
                <a:solidFill>
                  <a:srgbClr val="ffffff"/>
                </a:solidFill>
                <a:latin typeface="Calibri Light"/>
                <a:ea typeface="DejaVu Sans"/>
              </a:rPr>
              <a:t>VMM veya Hypervisor ile sistem sanallaştırması</a:t>
            </a:r>
            <a:br/>
            <a:endParaRPr b="0" lang="en-US" sz="2400" spc="-1" strike="noStrike">
              <a:latin typeface="Arial"/>
            </a:endParaRPr>
          </a:p>
        </p:txBody>
      </p:sp>
      <p:sp>
        <p:nvSpPr>
          <p:cNvPr id="93" name="CustomShape 3"/>
          <p:cNvSpPr/>
          <p:nvPr/>
        </p:nvSpPr>
        <p:spPr>
          <a:xfrm>
            <a:off x="4730400" y="3895920"/>
            <a:ext cx="2730240" cy="232020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Bu hipervizörler, donanımı kontrol etmek ve konuk işletim sistemlerini yönetmek için doğrudan sunucunun donanımında çalışırlar. Bu nedenle, bazen bare metal hipervizörleri denir.</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AntsleO'lar, Xen, XCP-ng, SPARC için Oracle VM Sunucusu, x86 için Oracle VM Sunucusu, Microsoft Hyper-V, Xbox One sistem yazılımı ve VMware ESX/ESXi bulunur.</a:t>
            </a:r>
            <a:endParaRPr b="0" lang="en-US" sz="2800" spc="-1" strike="noStrike">
              <a:latin typeface="Arial"/>
            </a:endParaRPr>
          </a:p>
        </p:txBody>
      </p:sp>
      <p:sp>
        <p:nvSpPr>
          <p:cNvPr id="94" name="CustomShape 4"/>
          <p:cNvSpPr/>
          <p:nvPr/>
        </p:nvSpPr>
        <p:spPr>
          <a:xfrm>
            <a:off x="7709040" y="3895920"/>
            <a:ext cx="2089440" cy="328572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Wingdings" charset="2"/>
              <a:buChar char=""/>
            </a:pPr>
            <a:r>
              <a:rPr b="0" lang="en-US" sz="1200" spc="-1" strike="noStrike">
                <a:solidFill>
                  <a:srgbClr val="000000"/>
                </a:solidFill>
                <a:latin typeface="Calibri"/>
                <a:ea typeface="DejaVu Sans"/>
              </a:rPr>
              <a:t>Bu hipervizörler, diğer bilgisayar programlarında olduğu gibi geleneksel bir işletim sisteminde (OS) çalışır. Konuk işletim sistemi, ana bilgisayarda bir işlem olarak çalışır. Tip 2 hipervizörleri, konuk işletim sistemlerini ana bilgisayar işletim sisteminden </a:t>
            </a:r>
            <a:r>
              <a:rPr b="0" lang="en-US" sz="1100" spc="-1" strike="noStrike">
                <a:solidFill>
                  <a:srgbClr val="000000"/>
                </a:solidFill>
                <a:latin typeface="Calibri"/>
                <a:ea typeface="DejaVu Sans"/>
              </a:rPr>
              <a:t>soyutlar</a:t>
            </a:r>
            <a:endParaRPr b="0" lang="en-US" sz="1100" spc="-1" strike="noStrike">
              <a:latin typeface="Arial"/>
            </a:endParaRPr>
          </a:p>
        </p:txBody>
      </p:sp>
      <p:sp>
        <p:nvSpPr>
          <p:cNvPr id="95" name="CustomShape 5"/>
          <p:cNvSpPr/>
          <p:nvPr/>
        </p:nvSpPr>
        <p:spPr>
          <a:xfrm>
            <a:off x="9799560" y="4794840"/>
            <a:ext cx="892080" cy="1186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KVM ve bhyve </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7" name="CustomShape 1"/>
          <p:cNvSpPr/>
          <p:nvPr/>
        </p:nvSpPr>
        <p:spPr>
          <a:xfrm>
            <a:off x="0" y="4572360"/>
            <a:ext cx="12187800" cy="2284560"/>
          </a:xfrm>
          <a:prstGeom prst="rect">
            <a:avLst/>
          </a:prstGeom>
          <a:solidFill>
            <a:srgbClr val="404040"/>
          </a:solidFill>
          <a:ln w="25560">
            <a:noFill/>
          </a:ln>
        </p:spPr>
        <p:style>
          <a:lnRef idx="0"/>
          <a:fillRef idx="0"/>
          <a:effectRef idx="0"/>
          <a:fontRef idx="minor"/>
        </p:style>
      </p:sp>
      <p:sp>
        <p:nvSpPr>
          <p:cNvPr id="298" name="CustomShape 2"/>
          <p:cNvSpPr/>
          <p:nvPr/>
        </p:nvSpPr>
        <p:spPr>
          <a:xfrm>
            <a:off x="634320" y="4892400"/>
            <a:ext cx="3765240" cy="132444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pPr>
            <a:r>
              <a:rPr b="0" lang="en-US" sz="2400" spc="-1" strike="noStrike">
                <a:solidFill>
                  <a:srgbClr val="ffffff"/>
                </a:solidFill>
                <a:latin typeface="Calibri Light"/>
                <a:ea typeface="DejaVu Sans"/>
              </a:rPr>
              <a:t>Gelecek Hafta</a:t>
            </a:r>
            <a:endParaRPr b="0" lang="en-US" sz="2400" spc="-1" strike="noStrike">
              <a:latin typeface="Arial"/>
            </a:endParaRPr>
          </a:p>
        </p:txBody>
      </p:sp>
      <p:pic>
        <p:nvPicPr>
          <p:cNvPr id="299" name="Picture 2" descr=""/>
          <p:cNvPicPr/>
          <p:nvPr/>
        </p:nvPicPr>
        <p:blipFill>
          <a:blip r:embed="rId1"/>
          <a:stretch/>
        </p:blipFill>
        <p:spPr>
          <a:xfrm>
            <a:off x="3013920" y="572040"/>
            <a:ext cx="5718600" cy="3215160"/>
          </a:xfrm>
          <a:prstGeom prst="rect">
            <a:avLst/>
          </a:prstGeom>
          <a:ln>
            <a:noFill/>
          </a:ln>
        </p:spPr>
      </p:pic>
      <p:sp>
        <p:nvSpPr>
          <p:cNvPr id="300" name="Line 3"/>
          <p:cNvSpPr/>
          <p:nvPr/>
        </p:nvSpPr>
        <p:spPr>
          <a:xfrm flipV="1">
            <a:off x="4639320" y="5097600"/>
            <a:ext cx="360" cy="914400"/>
          </a:xfrm>
          <a:prstGeom prst="line">
            <a:avLst/>
          </a:prstGeom>
          <a:ln w="19080">
            <a:solidFill>
              <a:srgbClr val="ffffff"/>
            </a:solidFill>
            <a:round/>
          </a:ln>
        </p:spPr>
        <p:style>
          <a:lnRef idx="0"/>
          <a:fillRef idx="0"/>
          <a:effectRef idx="0"/>
          <a:fontRef idx="minor"/>
        </p:style>
      </p:sp>
      <p:sp>
        <p:nvSpPr>
          <p:cNvPr id="301" name="CustomShape 4"/>
          <p:cNvSpPr/>
          <p:nvPr/>
        </p:nvSpPr>
        <p:spPr>
          <a:xfrm>
            <a:off x="4878720" y="4824360"/>
            <a:ext cx="6671880" cy="1460880"/>
          </a:xfrm>
          <a:prstGeom prst="rect">
            <a:avLst/>
          </a:prstGeom>
          <a:noFill/>
          <a:ln>
            <a:noFill/>
          </a:ln>
        </p:spPr>
        <p:style>
          <a:lnRef idx="0"/>
          <a:fillRef idx="0"/>
          <a:effectRef idx="0"/>
          <a:fontRef idx="minor"/>
        </p:style>
        <p:txBody>
          <a:bodyPr lIns="90000" rIns="90000" tIns="45000" bIns="45000" anchor="ctr">
            <a:normAutofit/>
          </a:bodyPr>
          <a:p>
            <a:pPr marL="228600" indent="-227520">
              <a:lnSpc>
                <a:spcPct val="90000"/>
              </a:lnSpc>
              <a:spcBef>
                <a:spcPts val="1001"/>
              </a:spcBef>
              <a:buClr>
                <a:srgbClr val="ffffff"/>
              </a:buClr>
              <a:buFont typeface="Arial"/>
              <a:buChar char="•"/>
            </a:pPr>
            <a:r>
              <a:rPr b="0" lang="en-US" sz="1800" spc="-1" strike="noStrike">
                <a:solidFill>
                  <a:srgbClr val="ffffff"/>
                </a:solidFill>
                <a:latin typeface="Calibri"/>
                <a:ea typeface="DejaVu Sans"/>
              </a:rPr>
              <a:t>Flask </a:t>
            </a:r>
            <a:endParaRPr b="0" lang="en-US" sz="1800" spc="-1" strike="noStrike">
              <a:latin typeface="Arial"/>
            </a:endParaRPr>
          </a:p>
          <a:p>
            <a:pPr marL="228600" indent="-227520">
              <a:lnSpc>
                <a:spcPct val="90000"/>
              </a:lnSpc>
              <a:spcBef>
                <a:spcPts val="1001"/>
              </a:spcBef>
              <a:buClr>
                <a:srgbClr val="ffffff"/>
              </a:buClr>
              <a:buFont typeface="Arial"/>
              <a:buChar char="•"/>
            </a:pPr>
            <a:r>
              <a:rPr b="0" lang="en-US" sz="1800" spc="-1" strike="noStrike">
                <a:solidFill>
                  <a:srgbClr val="ffffff"/>
                </a:solidFill>
                <a:latin typeface="Calibri"/>
                <a:ea typeface="DejaVu Sans"/>
              </a:rPr>
              <a:t>Docker-Flask</a:t>
            </a:r>
            <a:endParaRPr b="0" lang="en-US" sz="1800" spc="-1" strike="noStrike">
              <a:latin typeface="Arial"/>
            </a:endParaRPr>
          </a:p>
          <a:p>
            <a:pPr marL="228600" indent="-227520">
              <a:lnSpc>
                <a:spcPct val="90000"/>
              </a:lnSpc>
              <a:spcBef>
                <a:spcPts val="1001"/>
              </a:spcBef>
              <a:buClr>
                <a:srgbClr val="ffffff"/>
              </a:buClr>
              <a:buFont typeface="Arial"/>
              <a:buChar char="•"/>
            </a:pPr>
            <a:r>
              <a:rPr b="0" lang="en-US" sz="1800" spc="-1" strike="noStrike">
                <a:solidFill>
                  <a:srgbClr val="ffffff"/>
                </a:solidFill>
                <a:latin typeface="Calibri"/>
                <a:ea typeface="DejaVu Sans"/>
              </a:rPr>
              <a:t>Curl Komutu</a:t>
            </a:r>
            <a:endParaRPr b="0" lang="en-US" sz="1800" spc="-1" strike="noStrike">
              <a:latin typeface="Arial"/>
            </a:endParaRPr>
          </a:p>
          <a:p>
            <a:pPr marL="228600" indent="-227520">
              <a:lnSpc>
                <a:spcPct val="90000"/>
              </a:lnSpc>
              <a:spcBef>
                <a:spcPts val="1001"/>
              </a:spcBef>
              <a:buClr>
                <a:srgbClr val="ffffff"/>
              </a:buClr>
              <a:buFont typeface="Arial"/>
              <a:buChar char="•"/>
            </a:pPr>
            <a:r>
              <a:rPr b="0" lang="en-US" sz="1800" spc="-1" strike="noStrike">
                <a:solidFill>
                  <a:srgbClr val="ffffff"/>
                </a:solidFill>
                <a:latin typeface="Calibri"/>
                <a:ea typeface="DejaVu Sans"/>
              </a:rPr>
              <a:t>Docker-Hub</a:t>
            </a:r>
            <a:endParaRPr b="0" lang="en-US" sz="1800" spc="-1" strike="noStrike">
              <a:latin typeface="Arial"/>
            </a:endParaRPr>
          </a:p>
        </p:txBody>
      </p:sp>
      <p:sp>
        <p:nvSpPr>
          <p:cNvPr id="302" name="CustomShape 5"/>
          <p:cNvSpPr/>
          <p:nvPr/>
        </p:nvSpPr>
        <p:spPr>
          <a:xfrm>
            <a:off x="3121200" y="3862080"/>
            <a:ext cx="594576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u="sng">
                <a:solidFill>
                  <a:srgbClr val="0000ff"/>
                </a:solidFill>
                <a:uFillTx/>
                <a:latin typeface="Calibri"/>
                <a:ea typeface="DejaVu Sans"/>
                <a:hlinkClick r:id="rId2"/>
              </a:rPr>
              <a:t>https://www.youtube.com/watch?v=Vhh_GeBPOhs</a:t>
            </a:r>
            <a:endParaRPr b="0" lang="en-US" sz="1800" spc="-1" strike="noStrike">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3" name="CustomShape 1"/>
          <p:cNvSpPr/>
          <p:nvPr/>
        </p:nvSpPr>
        <p:spPr>
          <a:xfrm>
            <a:off x="475560" y="0"/>
            <a:ext cx="10909080" cy="6856920"/>
          </a:xfrm>
          <a:prstGeom prst="rect">
            <a:avLst/>
          </a:prstGeom>
          <a:gradFill rotWithShape="0">
            <a:gsLst>
              <a:gs pos="0">
                <a:srgbClr val="3965b5"/>
              </a:gs>
              <a:gs pos="100000">
                <a:srgbClr val="3b3838"/>
              </a:gs>
            </a:gsLst>
            <a:lin ang="4200000"/>
          </a:gradFill>
          <a:ln w="25560">
            <a:noFill/>
          </a:ln>
        </p:spPr>
        <p:style>
          <a:lnRef idx="0"/>
          <a:fillRef idx="0"/>
          <a:effectRef idx="0"/>
          <a:fontRef idx="minor"/>
        </p:style>
      </p:sp>
      <p:pic>
        <p:nvPicPr>
          <p:cNvPr id="304" name="Picture 9" descr=""/>
          <p:cNvPicPr/>
          <p:nvPr/>
        </p:nvPicPr>
        <p:blipFill>
          <a:blip r:embed="rId1"/>
          <a:stretch/>
        </p:blipFill>
        <p:spPr>
          <a:xfrm>
            <a:off x="0" y="0"/>
            <a:ext cx="12191040" cy="6856920"/>
          </a:xfrm>
          <a:prstGeom prst="rect">
            <a:avLst/>
          </a:prstGeom>
          <a:ln>
            <a:noFill/>
          </a:ln>
        </p:spPr>
      </p:pic>
      <p:sp>
        <p:nvSpPr>
          <p:cNvPr id="305" name="CustomShape 2"/>
          <p:cNvSpPr/>
          <p:nvPr/>
        </p:nvSpPr>
        <p:spPr>
          <a:xfrm>
            <a:off x="3045240" y="2043720"/>
            <a:ext cx="6104160" cy="203004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US" sz="6000" spc="-1" strike="noStrike">
                <a:solidFill>
                  <a:srgbClr val="ffffff"/>
                </a:solidFill>
                <a:latin typeface="Calibri Light"/>
                <a:ea typeface="DejaVu Sans"/>
              </a:rPr>
              <a:t>Q&amp;A</a:t>
            </a:r>
            <a:endParaRPr b="0" lang="en-US" sz="6000" spc="-1" strike="noStrike">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 descr=""/>
          <p:cNvPicPr/>
          <p:nvPr/>
        </p:nvPicPr>
        <p:blipFill>
          <a:blip r:embed="rId1"/>
          <a:stretch/>
        </p:blipFill>
        <p:spPr>
          <a:xfrm rot="21592200">
            <a:off x="2382120" y="1105200"/>
            <a:ext cx="7619400" cy="428544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CustomShape 1"/>
          <p:cNvSpPr/>
          <p:nvPr/>
        </p:nvSpPr>
        <p:spPr>
          <a:xfrm>
            <a:off x="0" y="0"/>
            <a:ext cx="12191040" cy="6856920"/>
          </a:xfrm>
          <a:prstGeom prst="rect">
            <a:avLst/>
          </a:prstGeom>
          <a:solidFill>
            <a:srgbClr val="ffffff"/>
          </a:solidFill>
          <a:ln w="25560">
            <a:noFill/>
          </a:ln>
        </p:spPr>
        <p:style>
          <a:lnRef idx="0"/>
          <a:fillRef idx="0"/>
          <a:effectRef idx="0"/>
          <a:fontRef idx="minor"/>
        </p:style>
      </p:sp>
      <p:grpSp>
        <p:nvGrpSpPr>
          <p:cNvPr id="98" name="Group 2"/>
          <p:cNvGrpSpPr/>
          <p:nvPr/>
        </p:nvGrpSpPr>
        <p:grpSpPr>
          <a:xfrm>
            <a:off x="-417600" y="0"/>
            <a:ext cx="12583080" cy="6852240"/>
            <a:chOff x="-417600" y="0"/>
            <a:chExt cx="12583080" cy="6852240"/>
          </a:xfrm>
        </p:grpSpPr>
        <p:sp>
          <p:nvSpPr>
            <p:cNvPr id="99" name="CustomShape 3"/>
            <p:cNvSpPr/>
            <p:nvPr/>
          </p:nvSpPr>
          <p:spPr>
            <a:xfrm>
              <a:off x="1306440" y="0"/>
              <a:ext cx="3861360" cy="6842520"/>
            </a:xfrm>
            <a:custGeom>
              <a:avLst/>
              <a:gdLst/>
              <a:ahLst/>
              <a:rect l="l" t="t" r="r" b="b"/>
              <a:pathLst>
                <a:path w="813" h="1440">
                  <a:moveTo>
                    <a:pt x="813" y="0"/>
                  </a:moveTo>
                  <a:cubicBezTo>
                    <a:pt x="331" y="221"/>
                    <a:pt x="0" y="1039"/>
                    <a:pt x="435" y="1440"/>
                  </a:cubicBezTo>
                </a:path>
              </a:pathLst>
            </a:custGeom>
            <a:noFill/>
            <a:ln w="9360">
              <a:solidFill>
                <a:srgbClr val="000000"/>
              </a:solidFill>
              <a:miter/>
            </a:ln>
          </p:spPr>
          <p:style>
            <a:lnRef idx="0"/>
            <a:fillRef idx="0"/>
            <a:effectRef idx="0"/>
            <a:fontRef idx="minor"/>
          </p:style>
        </p:sp>
        <p:sp>
          <p:nvSpPr>
            <p:cNvPr id="100" name="CustomShape 4"/>
            <p:cNvSpPr/>
            <p:nvPr/>
          </p:nvSpPr>
          <p:spPr>
            <a:xfrm>
              <a:off x="10626840" y="9360"/>
              <a:ext cx="1538640" cy="554400"/>
            </a:xfrm>
            <a:custGeom>
              <a:avLst/>
              <a:gdLst/>
              <a:ahLst/>
              <a:rect l="l" t="t" r="r" b="b"/>
              <a:pathLst>
                <a:path w="324" h="117">
                  <a:moveTo>
                    <a:pt x="324" y="117"/>
                  </a:moveTo>
                  <a:cubicBezTo>
                    <a:pt x="223" y="64"/>
                    <a:pt x="107" y="28"/>
                    <a:pt x="0" y="0"/>
                  </a:cubicBezTo>
                </a:path>
              </a:pathLst>
            </a:custGeom>
            <a:noFill/>
            <a:ln w="9360">
              <a:solidFill>
                <a:srgbClr val="000000"/>
              </a:solidFill>
              <a:miter/>
            </a:ln>
          </p:spPr>
          <p:style>
            <a:lnRef idx="0"/>
            <a:fillRef idx="0"/>
            <a:effectRef idx="0"/>
            <a:fontRef idx="minor"/>
          </p:style>
        </p:sp>
        <p:sp>
          <p:nvSpPr>
            <p:cNvPr id="101" name="CustomShape 5"/>
            <p:cNvSpPr/>
            <p:nvPr/>
          </p:nvSpPr>
          <p:spPr>
            <a:xfrm>
              <a:off x="10247400" y="5013360"/>
              <a:ext cx="1918080" cy="1829160"/>
            </a:xfrm>
            <a:custGeom>
              <a:avLst/>
              <a:gdLst/>
              <a:ahLst/>
              <a:rect l="l" t="t" r="r" b="b"/>
              <a:pathLst>
                <a:path w="404" h="385">
                  <a:moveTo>
                    <a:pt x="0" y="385"/>
                  </a:moveTo>
                  <a:cubicBezTo>
                    <a:pt x="146" y="272"/>
                    <a:pt x="285" y="142"/>
                    <a:pt x="404" y="0"/>
                  </a:cubicBezTo>
                </a:path>
              </a:pathLst>
            </a:custGeom>
            <a:noFill/>
            <a:ln w="9360">
              <a:solidFill>
                <a:srgbClr val="000000"/>
              </a:solidFill>
              <a:miter/>
            </a:ln>
          </p:spPr>
          <p:style>
            <a:lnRef idx="0"/>
            <a:fillRef idx="0"/>
            <a:effectRef idx="0"/>
            <a:fontRef idx="minor"/>
          </p:style>
        </p:sp>
        <p:sp>
          <p:nvSpPr>
            <p:cNvPr id="102" name="CustomShape 6"/>
            <p:cNvSpPr/>
            <p:nvPr/>
          </p:nvSpPr>
          <p:spPr>
            <a:xfrm>
              <a:off x="1120680" y="0"/>
              <a:ext cx="3675600" cy="6842520"/>
            </a:xfrm>
            <a:custGeom>
              <a:avLst/>
              <a:gdLst/>
              <a:ahLst/>
              <a:rect l="l" t="t" r="r" b="b"/>
              <a:pathLst>
                <a:path w="774" h="1440">
                  <a:moveTo>
                    <a:pt x="774" y="0"/>
                  </a:moveTo>
                  <a:cubicBezTo>
                    <a:pt x="312" y="240"/>
                    <a:pt x="0" y="1034"/>
                    <a:pt x="411" y="1440"/>
                  </a:cubicBezTo>
                </a:path>
              </a:pathLst>
            </a:custGeom>
            <a:noFill/>
            <a:ln cap="rnd" w="9360">
              <a:solidFill>
                <a:srgbClr val="000000"/>
              </a:solidFill>
              <a:custDash>
                <a:ds d="800000" sp="600000"/>
              </a:custDash>
              <a:miter/>
            </a:ln>
          </p:spPr>
          <p:style>
            <a:lnRef idx="0"/>
            <a:fillRef idx="0"/>
            <a:effectRef idx="0"/>
            <a:fontRef idx="minor"/>
          </p:style>
        </p:sp>
        <p:sp>
          <p:nvSpPr>
            <p:cNvPr id="103" name="CustomShape 7"/>
            <p:cNvSpPr/>
            <p:nvPr/>
          </p:nvSpPr>
          <p:spPr>
            <a:xfrm>
              <a:off x="11202840" y="9360"/>
              <a:ext cx="962640" cy="365760"/>
            </a:xfrm>
            <a:custGeom>
              <a:avLst/>
              <a:gdLst/>
              <a:ahLst/>
              <a:rect l="l" t="t" r="r" b="b"/>
              <a:pathLst>
                <a:path w="203" h="77">
                  <a:moveTo>
                    <a:pt x="203" y="77"/>
                  </a:moveTo>
                  <a:cubicBezTo>
                    <a:pt x="138" y="46"/>
                    <a:pt x="68" y="21"/>
                    <a:pt x="0" y="0"/>
                  </a:cubicBezTo>
                </a:path>
              </a:pathLst>
            </a:custGeom>
            <a:noFill/>
            <a:ln cap="rnd" w="9360">
              <a:solidFill>
                <a:srgbClr val="000000"/>
              </a:solidFill>
              <a:custDash>
                <a:ds d="800000" sp="600000"/>
              </a:custDash>
              <a:miter/>
            </a:ln>
          </p:spPr>
          <p:style>
            <a:lnRef idx="0"/>
            <a:fillRef idx="0"/>
            <a:effectRef idx="0"/>
            <a:fontRef idx="minor"/>
          </p:style>
        </p:sp>
        <p:sp>
          <p:nvSpPr>
            <p:cNvPr id="104" name="CustomShape 8"/>
            <p:cNvSpPr/>
            <p:nvPr/>
          </p:nvSpPr>
          <p:spPr>
            <a:xfrm>
              <a:off x="10495080" y="5275440"/>
              <a:ext cx="1665720" cy="1576800"/>
            </a:xfrm>
            <a:custGeom>
              <a:avLst/>
              <a:gdLst/>
              <a:ahLst/>
              <a:rect l="l" t="t" r="r" b="b"/>
              <a:pathLst>
                <a:path w="351" h="332">
                  <a:moveTo>
                    <a:pt x="0" y="332"/>
                  </a:moveTo>
                  <a:cubicBezTo>
                    <a:pt x="125" y="232"/>
                    <a:pt x="245" y="121"/>
                    <a:pt x="351" y="0"/>
                  </a:cubicBezTo>
                </a:path>
              </a:pathLst>
            </a:custGeom>
            <a:noFill/>
            <a:ln cap="rnd" w="9360">
              <a:solidFill>
                <a:srgbClr val="000000"/>
              </a:solidFill>
              <a:custDash>
                <a:ds d="800000" sp="600000"/>
              </a:custDash>
              <a:miter/>
            </a:ln>
          </p:spPr>
          <p:style>
            <a:lnRef idx="0"/>
            <a:fillRef idx="0"/>
            <a:effectRef idx="0"/>
            <a:fontRef idx="minor"/>
          </p:style>
        </p:sp>
        <p:sp>
          <p:nvSpPr>
            <p:cNvPr id="105" name="CustomShape 9"/>
            <p:cNvSpPr/>
            <p:nvPr/>
          </p:nvSpPr>
          <p:spPr>
            <a:xfrm>
              <a:off x="1001880" y="0"/>
              <a:ext cx="3620160" cy="6842520"/>
            </a:xfrm>
            <a:custGeom>
              <a:avLst/>
              <a:gdLst/>
              <a:ahLst/>
              <a:rect l="l" t="t" r="r" b="b"/>
              <a:pathLst>
                <a:path w="762" h="1440">
                  <a:moveTo>
                    <a:pt x="762" y="0"/>
                  </a:moveTo>
                  <a:cubicBezTo>
                    <a:pt x="308" y="245"/>
                    <a:pt x="0" y="1033"/>
                    <a:pt x="403" y="1440"/>
                  </a:cubicBezTo>
                </a:path>
              </a:pathLst>
            </a:custGeom>
            <a:noFill/>
            <a:ln w="9360">
              <a:solidFill>
                <a:srgbClr val="000000"/>
              </a:solidFill>
              <a:miter/>
            </a:ln>
          </p:spPr>
          <p:style>
            <a:lnRef idx="0"/>
            <a:fillRef idx="0"/>
            <a:effectRef idx="0"/>
            <a:fontRef idx="minor"/>
          </p:style>
        </p:sp>
        <p:sp>
          <p:nvSpPr>
            <p:cNvPr id="106" name="CustomShape 10"/>
            <p:cNvSpPr/>
            <p:nvPr/>
          </p:nvSpPr>
          <p:spPr>
            <a:xfrm>
              <a:off x="11501280" y="9360"/>
              <a:ext cx="664200" cy="255960"/>
            </a:xfrm>
            <a:custGeom>
              <a:avLst/>
              <a:gdLst/>
              <a:ahLst/>
              <a:rect l="l" t="t" r="r" b="b"/>
              <a:pathLst>
                <a:path w="140" h="54">
                  <a:moveTo>
                    <a:pt x="140" y="54"/>
                  </a:moveTo>
                  <a:cubicBezTo>
                    <a:pt x="95" y="34"/>
                    <a:pt x="48" y="16"/>
                    <a:pt x="0" y="0"/>
                  </a:cubicBezTo>
                </a:path>
              </a:pathLst>
            </a:custGeom>
            <a:noFill/>
            <a:ln w="9360">
              <a:solidFill>
                <a:srgbClr val="000000"/>
              </a:solidFill>
              <a:miter/>
            </a:ln>
          </p:spPr>
          <p:style>
            <a:lnRef idx="0"/>
            <a:fillRef idx="0"/>
            <a:effectRef idx="0"/>
            <a:fontRef idx="minor"/>
          </p:style>
        </p:sp>
        <p:sp>
          <p:nvSpPr>
            <p:cNvPr id="107" name="CustomShape 11"/>
            <p:cNvSpPr/>
            <p:nvPr/>
          </p:nvSpPr>
          <p:spPr>
            <a:xfrm>
              <a:off x="10640880" y="5408640"/>
              <a:ext cx="1524600" cy="1433880"/>
            </a:xfrm>
            <a:custGeom>
              <a:avLst/>
              <a:gdLst/>
              <a:ahLst/>
              <a:rect l="l" t="t" r="r" b="b"/>
              <a:pathLst>
                <a:path w="321" h="302">
                  <a:moveTo>
                    <a:pt x="0" y="302"/>
                  </a:moveTo>
                  <a:cubicBezTo>
                    <a:pt x="114" y="210"/>
                    <a:pt x="223" y="109"/>
                    <a:pt x="321" y="0"/>
                  </a:cubicBezTo>
                </a:path>
              </a:pathLst>
            </a:custGeom>
            <a:noFill/>
            <a:ln w="9360">
              <a:solidFill>
                <a:srgbClr val="000000"/>
              </a:solidFill>
              <a:miter/>
            </a:ln>
          </p:spPr>
          <p:style>
            <a:lnRef idx="0"/>
            <a:fillRef idx="0"/>
            <a:effectRef idx="0"/>
            <a:fontRef idx="minor"/>
          </p:style>
        </p:sp>
        <p:sp>
          <p:nvSpPr>
            <p:cNvPr id="108" name="CustomShape 12"/>
            <p:cNvSpPr/>
            <p:nvPr/>
          </p:nvSpPr>
          <p:spPr>
            <a:xfrm>
              <a:off x="1001880" y="0"/>
              <a:ext cx="3243600" cy="6842520"/>
            </a:xfrm>
            <a:custGeom>
              <a:avLst/>
              <a:gdLst/>
              <a:ahLst/>
              <a:rect l="l" t="t" r="r" b="b"/>
              <a:pathLst>
                <a:path w="683" h="1440">
                  <a:moveTo>
                    <a:pt x="683" y="0"/>
                  </a:moveTo>
                  <a:cubicBezTo>
                    <a:pt x="258" y="256"/>
                    <a:pt x="0" y="1041"/>
                    <a:pt x="355" y="1440"/>
                  </a:cubicBezTo>
                </a:path>
              </a:pathLst>
            </a:custGeom>
            <a:noFill/>
            <a:ln w="9360">
              <a:solidFill>
                <a:srgbClr val="000000"/>
              </a:solidFill>
              <a:miter/>
            </a:ln>
          </p:spPr>
          <p:style>
            <a:lnRef idx="0"/>
            <a:fillRef idx="0"/>
            <a:effectRef idx="0"/>
            <a:fontRef idx="minor"/>
          </p:style>
        </p:sp>
        <p:sp>
          <p:nvSpPr>
            <p:cNvPr id="109" name="CustomShape 13"/>
            <p:cNvSpPr/>
            <p:nvPr/>
          </p:nvSpPr>
          <p:spPr>
            <a:xfrm>
              <a:off x="10802880" y="5518080"/>
              <a:ext cx="1362600" cy="1324440"/>
            </a:xfrm>
            <a:custGeom>
              <a:avLst/>
              <a:gdLst/>
              <a:ahLst/>
              <a:rect l="l" t="t" r="r" b="b"/>
              <a:pathLst>
                <a:path w="287" h="279">
                  <a:moveTo>
                    <a:pt x="0" y="279"/>
                  </a:moveTo>
                  <a:cubicBezTo>
                    <a:pt x="101" y="193"/>
                    <a:pt x="198" y="100"/>
                    <a:pt x="287" y="0"/>
                  </a:cubicBezTo>
                </a:path>
              </a:pathLst>
            </a:custGeom>
            <a:noFill/>
            <a:ln w="9360">
              <a:solidFill>
                <a:srgbClr val="000000"/>
              </a:solidFill>
              <a:miter/>
            </a:ln>
          </p:spPr>
          <p:style>
            <a:lnRef idx="0"/>
            <a:fillRef idx="0"/>
            <a:effectRef idx="0"/>
            <a:fontRef idx="minor"/>
          </p:style>
        </p:sp>
        <p:sp>
          <p:nvSpPr>
            <p:cNvPr id="110" name="CustomShape 14"/>
            <p:cNvSpPr/>
            <p:nvPr/>
          </p:nvSpPr>
          <p:spPr>
            <a:xfrm>
              <a:off x="888840" y="0"/>
              <a:ext cx="3229560" cy="6842520"/>
            </a:xfrm>
            <a:custGeom>
              <a:avLst/>
              <a:gdLst/>
              <a:ahLst/>
              <a:rect l="l" t="t" r="r" b="b"/>
              <a:pathLst>
                <a:path w="680" h="1440">
                  <a:moveTo>
                    <a:pt x="680" y="0"/>
                  </a:moveTo>
                  <a:cubicBezTo>
                    <a:pt x="257" y="265"/>
                    <a:pt x="0" y="1026"/>
                    <a:pt x="337" y="1440"/>
                  </a:cubicBezTo>
                </a:path>
              </a:pathLst>
            </a:custGeom>
            <a:noFill/>
            <a:ln w="9360">
              <a:solidFill>
                <a:srgbClr val="000000"/>
              </a:solidFill>
              <a:miter/>
            </a:ln>
          </p:spPr>
          <p:style>
            <a:lnRef idx="0"/>
            <a:fillRef idx="0"/>
            <a:effectRef idx="0"/>
            <a:fontRef idx="minor"/>
          </p:style>
        </p:sp>
        <p:sp>
          <p:nvSpPr>
            <p:cNvPr id="111" name="CustomShape 15"/>
            <p:cNvSpPr/>
            <p:nvPr/>
          </p:nvSpPr>
          <p:spPr>
            <a:xfrm>
              <a:off x="10979280" y="5694480"/>
              <a:ext cx="1186200" cy="1148400"/>
            </a:xfrm>
            <a:custGeom>
              <a:avLst/>
              <a:gdLst/>
              <a:ahLst/>
              <a:rect l="l" t="t" r="r" b="b"/>
              <a:pathLst>
                <a:path w="250" h="242">
                  <a:moveTo>
                    <a:pt x="0" y="242"/>
                  </a:moveTo>
                  <a:cubicBezTo>
                    <a:pt x="88" y="166"/>
                    <a:pt x="172" y="85"/>
                    <a:pt x="250" y="0"/>
                  </a:cubicBezTo>
                </a:path>
              </a:pathLst>
            </a:custGeom>
            <a:noFill/>
            <a:ln w="9360">
              <a:solidFill>
                <a:srgbClr val="000000"/>
              </a:solidFill>
              <a:miter/>
            </a:ln>
          </p:spPr>
          <p:style>
            <a:lnRef idx="0"/>
            <a:fillRef idx="0"/>
            <a:effectRef idx="0"/>
            <a:fontRef idx="minor"/>
          </p:style>
        </p:sp>
        <p:sp>
          <p:nvSpPr>
            <p:cNvPr id="112" name="CustomShape 16"/>
            <p:cNvSpPr/>
            <p:nvPr/>
          </p:nvSpPr>
          <p:spPr>
            <a:xfrm>
              <a:off x="484200" y="0"/>
              <a:ext cx="3420000" cy="6842520"/>
            </a:xfrm>
            <a:custGeom>
              <a:avLst/>
              <a:gdLst/>
              <a:ahLst/>
              <a:rect l="l" t="t" r="r" b="b"/>
              <a:pathLst>
                <a:path w="720" h="1440">
                  <a:moveTo>
                    <a:pt x="720" y="0"/>
                  </a:moveTo>
                  <a:cubicBezTo>
                    <a:pt x="316" y="282"/>
                    <a:pt x="0" y="1018"/>
                    <a:pt x="362" y="1440"/>
                  </a:cubicBezTo>
                </a:path>
              </a:pathLst>
            </a:custGeom>
            <a:noFill/>
            <a:ln w="9360">
              <a:solidFill>
                <a:srgbClr val="000000"/>
              </a:solidFill>
              <a:miter/>
            </a:ln>
          </p:spPr>
          <p:style>
            <a:lnRef idx="0"/>
            <a:fillRef idx="0"/>
            <a:effectRef idx="0"/>
            <a:fontRef idx="minor"/>
          </p:style>
        </p:sp>
        <p:sp>
          <p:nvSpPr>
            <p:cNvPr id="113" name="CustomShape 17"/>
            <p:cNvSpPr/>
            <p:nvPr/>
          </p:nvSpPr>
          <p:spPr>
            <a:xfrm>
              <a:off x="11287080" y="6049800"/>
              <a:ext cx="878400" cy="792720"/>
            </a:xfrm>
            <a:custGeom>
              <a:avLst/>
              <a:gdLst/>
              <a:ahLst/>
              <a:rect l="l" t="t" r="r" b="b"/>
              <a:pathLst>
                <a:path w="185" h="167">
                  <a:moveTo>
                    <a:pt x="0" y="167"/>
                  </a:moveTo>
                  <a:cubicBezTo>
                    <a:pt x="63" y="114"/>
                    <a:pt x="125" y="58"/>
                    <a:pt x="185" y="0"/>
                  </a:cubicBezTo>
                </a:path>
              </a:pathLst>
            </a:custGeom>
            <a:noFill/>
            <a:ln w="9360">
              <a:solidFill>
                <a:srgbClr val="000000"/>
              </a:solidFill>
              <a:miter/>
            </a:ln>
          </p:spPr>
          <p:style>
            <a:lnRef idx="0"/>
            <a:fillRef idx="0"/>
            <a:effectRef idx="0"/>
            <a:fontRef idx="minor"/>
          </p:style>
        </p:sp>
        <p:sp>
          <p:nvSpPr>
            <p:cNvPr id="114" name="CustomShape 18"/>
            <p:cNvSpPr/>
            <p:nvPr/>
          </p:nvSpPr>
          <p:spPr>
            <a:xfrm>
              <a:off x="598320" y="0"/>
              <a:ext cx="2716560" cy="6842520"/>
            </a:xfrm>
            <a:custGeom>
              <a:avLst/>
              <a:gdLst/>
              <a:ahLst/>
              <a:rect l="l" t="t" r="r" b="b"/>
              <a:pathLst>
                <a:path w="572" h="1440">
                  <a:moveTo>
                    <a:pt x="572" y="0"/>
                  </a:moveTo>
                  <a:cubicBezTo>
                    <a:pt x="213" y="320"/>
                    <a:pt x="0" y="979"/>
                    <a:pt x="164" y="1440"/>
                  </a:cubicBezTo>
                </a:path>
              </a:pathLst>
            </a:custGeom>
            <a:noFill/>
            <a:ln cap="rnd" w="12600">
              <a:solidFill>
                <a:srgbClr val="000000"/>
              </a:solidFill>
              <a:custDash>
                <a:ds d="400000" sp="300000"/>
                <a:ds d="100000" sp="300000"/>
              </a:custDash>
              <a:miter/>
            </a:ln>
          </p:spPr>
          <p:style>
            <a:lnRef idx="0"/>
            <a:fillRef idx="0"/>
            <a:effectRef idx="0"/>
            <a:fontRef idx="minor"/>
          </p:style>
        </p:sp>
        <p:sp>
          <p:nvSpPr>
            <p:cNvPr id="115" name="CustomShape 19"/>
            <p:cNvSpPr/>
            <p:nvPr/>
          </p:nvSpPr>
          <p:spPr>
            <a:xfrm>
              <a:off x="262080" y="0"/>
              <a:ext cx="2943720" cy="6842520"/>
            </a:xfrm>
            <a:custGeom>
              <a:avLst/>
              <a:gdLst/>
              <a:ahLst/>
              <a:rect l="l" t="t" r="r" b="b"/>
              <a:pathLst>
                <a:path w="620" h="1440">
                  <a:moveTo>
                    <a:pt x="620" y="0"/>
                  </a:moveTo>
                  <a:cubicBezTo>
                    <a:pt x="248" y="325"/>
                    <a:pt x="0" y="960"/>
                    <a:pt x="186" y="1440"/>
                  </a:cubicBezTo>
                </a:path>
              </a:pathLst>
            </a:custGeom>
            <a:noFill/>
            <a:ln cap="rnd" w="9360">
              <a:solidFill>
                <a:srgbClr val="000000"/>
              </a:solidFill>
              <a:custDash>
                <a:ds d="1700000" sp="600000"/>
              </a:custDash>
              <a:miter/>
            </a:ln>
          </p:spPr>
          <p:style>
            <a:lnRef idx="0"/>
            <a:fillRef idx="0"/>
            <a:effectRef idx="0"/>
            <a:fontRef idx="minor"/>
          </p:style>
        </p:sp>
        <p:sp>
          <p:nvSpPr>
            <p:cNvPr id="116" name="CustomShape 20"/>
            <p:cNvSpPr/>
            <p:nvPr/>
          </p:nvSpPr>
          <p:spPr>
            <a:xfrm>
              <a:off x="-417600" y="0"/>
              <a:ext cx="2402280" cy="6842520"/>
            </a:xfrm>
            <a:custGeom>
              <a:avLst/>
              <a:gdLst/>
              <a:ahLst/>
              <a:rect l="l" t="t" r="r" b="b"/>
              <a:pathLst>
                <a:path w="506" h="1440">
                  <a:moveTo>
                    <a:pt x="506" y="0"/>
                  </a:moveTo>
                  <a:cubicBezTo>
                    <a:pt x="109" y="356"/>
                    <a:pt x="0" y="943"/>
                    <a:pt x="171" y="1440"/>
                  </a:cubicBezTo>
                </a:path>
              </a:pathLst>
            </a:custGeom>
            <a:noFill/>
            <a:ln w="9360">
              <a:solidFill>
                <a:srgbClr val="000000"/>
              </a:solidFill>
              <a:miter/>
            </a:ln>
          </p:spPr>
          <p:style>
            <a:lnRef idx="0"/>
            <a:fillRef idx="0"/>
            <a:effectRef idx="0"/>
            <a:fontRef idx="minor"/>
          </p:style>
        </p:sp>
        <p:sp>
          <p:nvSpPr>
            <p:cNvPr id="117" name="CustomShape 21"/>
            <p:cNvSpPr/>
            <p:nvPr/>
          </p:nvSpPr>
          <p:spPr>
            <a:xfrm>
              <a:off x="14400" y="9360"/>
              <a:ext cx="1770480" cy="3197880"/>
            </a:xfrm>
            <a:custGeom>
              <a:avLst/>
              <a:gdLst/>
              <a:ahLst/>
              <a:rect l="l" t="t" r="r" b="b"/>
              <a:pathLst>
                <a:path w="373" h="673">
                  <a:moveTo>
                    <a:pt x="373" y="0"/>
                  </a:moveTo>
                  <a:cubicBezTo>
                    <a:pt x="175" y="183"/>
                    <a:pt x="51" y="409"/>
                    <a:pt x="0" y="673"/>
                  </a:cubicBezTo>
                </a:path>
              </a:pathLst>
            </a:custGeom>
            <a:noFill/>
            <a:ln w="9360">
              <a:solidFill>
                <a:srgbClr val="000000"/>
              </a:solidFill>
              <a:miter/>
            </a:ln>
          </p:spPr>
          <p:style>
            <a:lnRef idx="0"/>
            <a:fillRef idx="0"/>
            <a:effectRef idx="0"/>
            <a:fontRef idx="minor"/>
          </p:style>
        </p:sp>
        <p:sp>
          <p:nvSpPr>
            <p:cNvPr id="118" name="CustomShape 22"/>
            <p:cNvSpPr/>
            <p:nvPr/>
          </p:nvSpPr>
          <p:spPr>
            <a:xfrm>
              <a:off x="4680" y="6016680"/>
              <a:ext cx="213120" cy="825840"/>
            </a:xfrm>
            <a:custGeom>
              <a:avLst/>
              <a:gdLst/>
              <a:ahLst/>
              <a:rect l="l" t="t" r="r" b="b"/>
              <a:pathLst>
                <a:path w="45" h="174">
                  <a:moveTo>
                    <a:pt x="0" y="0"/>
                  </a:moveTo>
                  <a:cubicBezTo>
                    <a:pt x="11" y="59"/>
                    <a:pt x="26" y="118"/>
                    <a:pt x="45" y="174"/>
                  </a:cubicBezTo>
                </a:path>
              </a:pathLst>
            </a:custGeom>
            <a:noFill/>
            <a:ln w="9360">
              <a:solidFill>
                <a:srgbClr val="000000"/>
              </a:solidFill>
              <a:miter/>
            </a:ln>
          </p:spPr>
          <p:style>
            <a:lnRef idx="0"/>
            <a:fillRef idx="0"/>
            <a:effectRef idx="0"/>
            <a:fontRef idx="minor"/>
          </p:style>
        </p:sp>
        <p:sp>
          <p:nvSpPr>
            <p:cNvPr id="119" name="CustomShape 23"/>
            <p:cNvSpPr/>
            <p:nvPr/>
          </p:nvSpPr>
          <p:spPr>
            <a:xfrm>
              <a:off x="14400" y="0"/>
              <a:ext cx="1560960" cy="2227680"/>
            </a:xfrm>
            <a:custGeom>
              <a:avLst/>
              <a:gdLst/>
              <a:ahLst/>
              <a:rect l="l" t="t" r="r" b="b"/>
              <a:pathLst>
                <a:path w="329" h="469">
                  <a:moveTo>
                    <a:pt x="329" y="0"/>
                  </a:moveTo>
                  <a:cubicBezTo>
                    <a:pt x="189" y="133"/>
                    <a:pt x="69" y="288"/>
                    <a:pt x="0" y="469"/>
                  </a:cubicBezTo>
                </a:path>
              </a:pathLst>
            </a:custGeom>
            <a:noFill/>
            <a:ln w="9360">
              <a:solidFill>
                <a:srgbClr val="000000"/>
              </a:solidFill>
              <a:miter/>
            </a:ln>
          </p:spPr>
          <p:style>
            <a:lnRef idx="0"/>
            <a:fillRef idx="0"/>
            <a:effectRef idx="0"/>
            <a:fontRef idx="minor"/>
          </p:style>
        </p:sp>
      </p:grpSp>
      <p:grpSp>
        <p:nvGrpSpPr>
          <p:cNvPr id="120" name="Group 24"/>
          <p:cNvGrpSpPr/>
          <p:nvPr/>
        </p:nvGrpSpPr>
        <p:grpSpPr>
          <a:xfrm>
            <a:off x="800280" y="1699560"/>
            <a:ext cx="3673440" cy="3470400"/>
            <a:chOff x="800280" y="1699560"/>
            <a:chExt cx="3673440" cy="3470400"/>
          </a:xfrm>
        </p:grpSpPr>
        <p:sp>
          <p:nvSpPr>
            <p:cNvPr id="121" name="CustomShape 25"/>
            <p:cNvSpPr/>
            <p:nvPr/>
          </p:nvSpPr>
          <p:spPr>
            <a:xfrm>
              <a:off x="800280" y="1699560"/>
              <a:ext cx="3673440" cy="501840"/>
            </a:xfrm>
            <a:prstGeom prst="rect">
              <a:avLst/>
            </a:prstGeom>
            <a:solidFill>
              <a:srgbClr val="4472c4"/>
            </a:solidFill>
            <a:ln w="25560">
              <a:noFill/>
            </a:ln>
          </p:spPr>
          <p:style>
            <a:lnRef idx="0"/>
            <a:fillRef idx="0"/>
            <a:effectRef idx="0"/>
            <a:fontRef idx="minor"/>
          </p:style>
        </p:sp>
        <p:sp>
          <p:nvSpPr>
            <p:cNvPr id="122" name="CustomShape 26"/>
            <p:cNvSpPr/>
            <p:nvPr/>
          </p:nvSpPr>
          <p:spPr>
            <a:xfrm rot="10800000">
              <a:off x="2483640" y="4898520"/>
              <a:ext cx="315000" cy="271440"/>
            </a:xfrm>
            <a:prstGeom prst="triangle">
              <a:avLst>
                <a:gd name="adj" fmla="val 50000"/>
              </a:avLst>
            </a:prstGeom>
            <a:solidFill>
              <a:srgbClr val="4472c4"/>
            </a:solidFill>
            <a:ln w="25560">
              <a:noFill/>
            </a:ln>
          </p:spPr>
          <p:style>
            <a:lnRef idx="0"/>
            <a:fillRef idx="0"/>
            <a:effectRef idx="0"/>
            <a:fontRef idx="minor"/>
          </p:style>
        </p:sp>
        <p:sp>
          <p:nvSpPr>
            <p:cNvPr id="123" name="CustomShape 27"/>
            <p:cNvSpPr/>
            <p:nvPr/>
          </p:nvSpPr>
          <p:spPr>
            <a:xfrm>
              <a:off x="806400" y="2275560"/>
              <a:ext cx="3667320" cy="2623320"/>
            </a:xfrm>
            <a:prstGeom prst="rect">
              <a:avLst/>
            </a:prstGeom>
            <a:solidFill>
              <a:srgbClr val="4472c4"/>
            </a:solidFill>
            <a:ln w="25560">
              <a:noFill/>
            </a:ln>
          </p:spPr>
          <p:style>
            <a:lnRef idx="0"/>
            <a:fillRef idx="0"/>
            <a:effectRef idx="0"/>
            <a:fontRef idx="minor"/>
          </p:style>
        </p:sp>
      </p:grpSp>
      <p:sp>
        <p:nvSpPr>
          <p:cNvPr id="124" name="CustomShape 28"/>
          <p:cNvSpPr/>
          <p:nvPr/>
        </p:nvSpPr>
        <p:spPr>
          <a:xfrm>
            <a:off x="905040" y="2415240"/>
            <a:ext cx="3450600" cy="239868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0" lang="en-US" sz="3100" spc="-1" strike="noStrike">
                <a:solidFill>
                  <a:srgbClr val="ffffff"/>
                </a:solidFill>
                <a:latin typeface="Calibri Light"/>
                <a:ea typeface="DejaVu Sans"/>
              </a:rPr>
              <a:t>Sanallaştırma Türleri</a:t>
            </a:r>
            <a:endParaRPr b="0" lang="en-US" sz="3100" spc="-1" strike="noStrike">
              <a:latin typeface="Arial"/>
            </a:endParaRPr>
          </a:p>
        </p:txBody>
      </p:sp>
      <p:sp>
        <p:nvSpPr>
          <p:cNvPr id="125" name="CustomShape 29"/>
          <p:cNvSpPr/>
          <p:nvPr/>
        </p:nvSpPr>
        <p:spPr>
          <a:xfrm>
            <a:off x="5120640" y="804600"/>
            <a:ext cx="6280920" cy="5247720"/>
          </a:xfrm>
          <a:prstGeom prst="rect">
            <a:avLst/>
          </a:prstGeom>
          <a:noFill/>
          <a:ln>
            <a:noFill/>
          </a:ln>
        </p:spPr>
        <p:style>
          <a:lnRef idx="0"/>
          <a:fillRef idx="0"/>
          <a:effectRef idx="0"/>
          <a:fontRef idx="minor"/>
        </p:style>
        <p:txBody>
          <a:bodyPr lIns="90000" rIns="90000" tIns="45000" bIns="45000" anchor="ctr">
            <a:normAutofit/>
          </a:bodyPr>
          <a:p>
            <a:pPr marL="228600" indent="-227520">
              <a:lnSpc>
                <a:spcPct val="90000"/>
              </a:lnSpc>
              <a:spcBef>
                <a:spcPts val="1001"/>
              </a:spcBef>
              <a:buClr>
                <a:srgbClr val="000000"/>
              </a:buClr>
              <a:buFont typeface="Arial"/>
              <a:buChar char="•"/>
            </a:pPr>
            <a:r>
              <a:rPr b="1" lang="en-US" sz="1700" spc="-1" strike="noStrike">
                <a:solidFill>
                  <a:srgbClr val="000000"/>
                </a:solidFill>
                <a:latin typeface="Calibri"/>
                <a:ea typeface="DejaVu Sans"/>
              </a:rPr>
              <a:t>Depolama Sanallaştırma (Storage Virtualization)</a:t>
            </a:r>
            <a:endParaRPr b="0" lang="en-US" sz="1700" spc="-1" strike="noStrike">
              <a:latin typeface="Arial"/>
            </a:endParaRPr>
          </a:p>
          <a:p>
            <a:pPr marL="457200">
              <a:lnSpc>
                <a:spcPct val="90000"/>
              </a:lnSpc>
              <a:spcBef>
                <a:spcPts val="499"/>
              </a:spcBef>
            </a:pPr>
            <a:r>
              <a:rPr b="0" lang="en-US" sz="1700" spc="-1" strike="noStrike">
                <a:solidFill>
                  <a:srgbClr val="000000"/>
                </a:solidFill>
                <a:latin typeface="Calibri"/>
                <a:ea typeface="DejaVu Sans"/>
              </a:rPr>
              <a:t>Depolama sanallaştırma; verilerin sanallaştırılmış bir dosya içinde tutulmasını ifade eder.</a:t>
            </a:r>
            <a:endParaRPr b="0" lang="en-US" sz="1700" spc="-1" strike="noStrike">
              <a:latin typeface="Arial"/>
            </a:endParaRPr>
          </a:p>
          <a:p>
            <a:pPr marL="228600" indent="-227520">
              <a:lnSpc>
                <a:spcPct val="90000"/>
              </a:lnSpc>
              <a:spcBef>
                <a:spcPts val="1001"/>
              </a:spcBef>
              <a:buClr>
                <a:srgbClr val="000000"/>
              </a:buClr>
              <a:buFont typeface="Arial"/>
              <a:buChar char="•"/>
            </a:pPr>
            <a:r>
              <a:rPr b="1" lang="en-US" sz="1700" spc="-1" strike="noStrike">
                <a:solidFill>
                  <a:srgbClr val="000000"/>
                </a:solidFill>
                <a:latin typeface="Calibri"/>
                <a:ea typeface="DejaVu Sans"/>
              </a:rPr>
              <a:t>Ağ Sanallaştırma (Network Virtualization)</a:t>
            </a:r>
            <a:endParaRPr b="0" lang="en-US" sz="1700" spc="-1" strike="noStrike">
              <a:latin typeface="Arial"/>
            </a:endParaRPr>
          </a:p>
          <a:p>
            <a:pPr marL="457200">
              <a:lnSpc>
                <a:spcPct val="90000"/>
              </a:lnSpc>
              <a:spcBef>
                <a:spcPts val="499"/>
              </a:spcBef>
            </a:pPr>
            <a:r>
              <a:rPr b="0" lang="en-US" sz="1700" spc="-1" strike="noStrike">
                <a:solidFill>
                  <a:srgbClr val="000000"/>
                </a:solidFill>
                <a:latin typeface="Calibri"/>
                <a:ea typeface="DejaVu Sans"/>
              </a:rPr>
              <a:t>Ağ sanallaştırma; ağ bileşenlerinin sanallaştırılıp tıpkı fiziksel ağ ile bağlantı yapılmış gibi çalışmasını sağlayan sanallaştırmadır. Daha az ekipman ile daha fazla sanal ağ </a:t>
            </a:r>
            <a:r>
              <a:rPr b="0" lang="en-US" sz="1700" spc="-1" strike="noStrike">
                <a:solidFill>
                  <a:srgbClr val="000000"/>
                </a:solidFill>
                <a:latin typeface="Calibri"/>
                <a:ea typeface="DejaVu Sans"/>
              </a:rPr>
              <a:t>	</a:t>
            </a:r>
            <a:r>
              <a:rPr b="0" lang="en-US" sz="1700" spc="-1" strike="noStrike">
                <a:solidFill>
                  <a:srgbClr val="000000"/>
                </a:solidFill>
                <a:latin typeface="Calibri"/>
                <a:ea typeface="DejaVu Sans"/>
              </a:rPr>
              <a:t>kurup çalışmasına izin verir.</a:t>
            </a:r>
            <a:endParaRPr b="0" lang="en-US" sz="1700" spc="-1" strike="noStrike">
              <a:latin typeface="Arial"/>
            </a:endParaRPr>
          </a:p>
          <a:p>
            <a:pPr marL="228600" indent="-227520">
              <a:lnSpc>
                <a:spcPct val="90000"/>
              </a:lnSpc>
              <a:spcBef>
                <a:spcPts val="1001"/>
              </a:spcBef>
              <a:buClr>
                <a:srgbClr val="000000"/>
              </a:buClr>
              <a:buFont typeface="Arial"/>
              <a:buChar char="•"/>
            </a:pPr>
            <a:r>
              <a:rPr b="1" lang="en-US" sz="1700" spc="-1" strike="noStrike">
                <a:solidFill>
                  <a:srgbClr val="000000"/>
                </a:solidFill>
                <a:latin typeface="Calibri"/>
                <a:ea typeface="DejaVu Sans"/>
              </a:rPr>
              <a:t>Masaüstü ve Dizüstü Sanallaştırma (Desktop &amp; Laptop Virtualization)</a:t>
            </a:r>
            <a:endParaRPr b="0" lang="en-US" sz="1700" spc="-1" strike="noStrike">
              <a:latin typeface="Arial"/>
            </a:endParaRPr>
          </a:p>
          <a:p>
            <a:pPr marL="457200">
              <a:lnSpc>
                <a:spcPct val="90000"/>
              </a:lnSpc>
              <a:spcBef>
                <a:spcPts val="499"/>
              </a:spcBef>
            </a:pPr>
            <a:r>
              <a:rPr b="0" lang="en-US" sz="1700" spc="-1" strike="noStrike">
                <a:solidFill>
                  <a:srgbClr val="000000"/>
                </a:solidFill>
                <a:latin typeface="Calibri"/>
                <a:ea typeface="DejaVu Sans"/>
              </a:rPr>
              <a:t>Masaüstü ve dizüstü sanallaştırma; bilgisayarların sanallaştırılarak </a:t>
            </a:r>
            <a:r>
              <a:rPr b="0" lang="en-US" sz="1700" spc="-1" strike="noStrike" u="sng">
                <a:solidFill>
                  <a:srgbClr val="0000ff"/>
                </a:solidFill>
                <a:uFillTx/>
                <a:latin typeface="Calibri"/>
                <a:ea typeface="DejaVu Sans"/>
                <a:hlinkClick r:id="rId1"/>
              </a:rPr>
              <a:t>veri merkezi</a:t>
            </a:r>
            <a:r>
              <a:rPr b="0" lang="en-US" sz="1700" spc="-1" strike="noStrike">
                <a:solidFill>
                  <a:srgbClr val="000000"/>
                </a:solidFill>
                <a:latin typeface="Calibri"/>
                <a:ea typeface="DejaVu Sans"/>
              </a:rPr>
              <a:t>ne taşınması ve sonrasında son kullanıcıların ağ veya internet üzerinden bu kaynaklara erişerek kullanılmasını sağlayan sanallaştırma türüdür.</a:t>
            </a:r>
            <a:endParaRPr b="0" lang="en-US" sz="1700" spc="-1" strike="noStrike">
              <a:latin typeface="Arial"/>
            </a:endParaRPr>
          </a:p>
          <a:p>
            <a:pPr marL="228600" indent="-227520">
              <a:lnSpc>
                <a:spcPct val="90000"/>
              </a:lnSpc>
              <a:spcBef>
                <a:spcPts val="1001"/>
              </a:spcBef>
              <a:buClr>
                <a:srgbClr val="000000"/>
              </a:buClr>
              <a:buFont typeface="Arial"/>
              <a:buChar char="•"/>
            </a:pPr>
            <a:r>
              <a:rPr b="1" lang="en-US" sz="1700" spc="-1" strike="noStrike">
                <a:solidFill>
                  <a:srgbClr val="000000"/>
                </a:solidFill>
                <a:latin typeface="Calibri"/>
                <a:ea typeface="DejaVu Sans"/>
              </a:rPr>
              <a:t>Uygulama Sanallaştırma (Application Virtualization)</a:t>
            </a:r>
            <a:endParaRPr b="0" lang="en-US" sz="1700" spc="-1" strike="noStrike">
              <a:latin typeface="Arial"/>
            </a:endParaRPr>
          </a:p>
          <a:p>
            <a:pPr marL="457200">
              <a:lnSpc>
                <a:spcPct val="90000"/>
              </a:lnSpc>
              <a:spcBef>
                <a:spcPts val="499"/>
              </a:spcBef>
            </a:pPr>
            <a:r>
              <a:rPr b="0" lang="en-US" sz="1700" spc="-1" strike="noStrike">
                <a:solidFill>
                  <a:srgbClr val="000000"/>
                </a:solidFill>
                <a:latin typeface="Calibri"/>
                <a:ea typeface="DejaVu Sans"/>
              </a:rPr>
              <a:t>Uygulama sanallaştırma; uygulamaların bilgisayarlara kurulmadan sunucu üzerinden çalıştırılıp fakat bilgisayara kurulmuş gibi kullanılabilmesine imkan sağlayan sanallaştırma türüdür.</a:t>
            </a:r>
            <a:endParaRPr b="0" lang="en-US" sz="1700" spc="-1" strike="noStrike">
              <a:latin typeface="Arial"/>
            </a:endParaRPr>
          </a:p>
          <a:p>
            <a:pPr marL="457200">
              <a:lnSpc>
                <a:spcPct val="90000"/>
              </a:lnSpc>
              <a:spcBef>
                <a:spcPts val="1001"/>
              </a:spcBef>
            </a:pPr>
            <a:endParaRPr b="0" lang="en-US" sz="17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CustomShape 1"/>
          <p:cNvSpPr/>
          <p:nvPr/>
        </p:nvSpPr>
        <p:spPr>
          <a:xfrm>
            <a:off x="0" y="0"/>
            <a:ext cx="12190680" cy="6856920"/>
          </a:xfrm>
          <a:prstGeom prst="rect">
            <a:avLst/>
          </a:prstGeom>
          <a:solidFill>
            <a:srgbClr val="ffffff"/>
          </a:solidFill>
          <a:ln w="25560">
            <a:noFill/>
          </a:ln>
        </p:spPr>
        <p:style>
          <a:lnRef idx="0"/>
          <a:fillRef idx="0"/>
          <a:effectRef idx="0"/>
          <a:fontRef idx="minor"/>
        </p:style>
      </p:sp>
      <p:grpSp>
        <p:nvGrpSpPr>
          <p:cNvPr id="127" name="Group 2"/>
          <p:cNvGrpSpPr/>
          <p:nvPr/>
        </p:nvGrpSpPr>
        <p:grpSpPr>
          <a:xfrm>
            <a:off x="-417600" y="0"/>
            <a:ext cx="12583080" cy="6852240"/>
            <a:chOff x="-417600" y="0"/>
            <a:chExt cx="12583080" cy="6852240"/>
          </a:xfrm>
        </p:grpSpPr>
        <p:sp>
          <p:nvSpPr>
            <p:cNvPr id="128" name="CustomShape 3"/>
            <p:cNvSpPr/>
            <p:nvPr/>
          </p:nvSpPr>
          <p:spPr>
            <a:xfrm>
              <a:off x="1306440" y="0"/>
              <a:ext cx="3861360" cy="6842520"/>
            </a:xfrm>
            <a:custGeom>
              <a:avLst/>
              <a:gdLst/>
              <a:ahLst/>
              <a:rect l="l" t="t" r="r" b="b"/>
              <a:pathLst>
                <a:path w="813" h="1440">
                  <a:moveTo>
                    <a:pt x="813" y="0"/>
                  </a:moveTo>
                  <a:cubicBezTo>
                    <a:pt x="331" y="221"/>
                    <a:pt x="0" y="1039"/>
                    <a:pt x="435" y="1440"/>
                  </a:cubicBezTo>
                </a:path>
              </a:pathLst>
            </a:custGeom>
            <a:noFill/>
            <a:ln w="9360">
              <a:solidFill>
                <a:srgbClr val="000000"/>
              </a:solidFill>
              <a:miter/>
            </a:ln>
          </p:spPr>
          <p:style>
            <a:lnRef idx="0"/>
            <a:fillRef idx="0"/>
            <a:effectRef idx="0"/>
            <a:fontRef idx="minor"/>
          </p:style>
        </p:sp>
        <p:sp>
          <p:nvSpPr>
            <p:cNvPr id="129" name="CustomShape 4"/>
            <p:cNvSpPr/>
            <p:nvPr/>
          </p:nvSpPr>
          <p:spPr>
            <a:xfrm>
              <a:off x="10626840" y="9360"/>
              <a:ext cx="1538640" cy="554400"/>
            </a:xfrm>
            <a:custGeom>
              <a:avLst/>
              <a:gdLst/>
              <a:ahLst/>
              <a:rect l="l" t="t" r="r" b="b"/>
              <a:pathLst>
                <a:path w="324" h="117">
                  <a:moveTo>
                    <a:pt x="324" y="117"/>
                  </a:moveTo>
                  <a:cubicBezTo>
                    <a:pt x="223" y="64"/>
                    <a:pt x="107" y="28"/>
                    <a:pt x="0" y="0"/>
                  </a:cubicBezTo>
                </a:path>
              </a:pathLst>
            </a:custGeom>
            <a:noFill/>
            <a:ln w="9360">
              <a:solidFill>
                <a:srgbClr val="000000"/>
              </a:solidFill>
              <a:miter/>
            </a:ln>
          </p:spPr>
          <p:style>
            <a:lnRef idx="0"/>
            <a:fillRef idx="0"/>
            <a:effectRef idx="0"/>
            <a:fontRef idx="minor"/>
          </p:style>
        </p:sp>
        <p:sp>
          <p:nvSpPr>
            <p:cNvPr id="130" name="CustomShape 5"/>
            <p:cNvSpPr/>
            <p:nvPr/>
          </p:nvSpPr>
          <p:spPr>
            <a:xfrm>
              <a:off x="10247400" y="5013360"/>
              <a:ext cx="1918080" cy="1829160"/>
            </a:xfrm>
            <a:custGeom>
              <a:avLst/>
              <a:gdLst/>
              <a:ahLst/>
              <a:rect l="l" t="t" r="r" b="b"/>
              <a:pathLst>
                <a:path w="404" h="385">
                  <a:moveTo>
                    <a:pt x="0" y="385"/>
                  </a:moveTo>
                  <a:cubicBezTo>
                    <a:pt x="146" y="272"/>
                    <a:pt x="285" y="142"/>
                    <a:pt x="404" y="0"/>
                  </a:cubicBezTo>
                </a:path>
              </a:pathLst>
            </a:custGeom>
            <a:noFill/>
            <a:ln w="9360">
              <a:solidFill>
                <a:srgbClr val="000000"/>
              </a:solidFill>
              <a:miter/>
            </a:ln>
          </p:spPr>
          <p:style>
            <a:lnRef idx="0"/>
            <a:fillRef idx="0"/>
            <a:effectRef idx="0"/>
            <a:fontRef idx="minor"/>
          </p:style>
        </p:sp>
        <p:sp>
          <p:nvSpPr>
            <p:cNvPr id="131" name="CustomShape 6"/>
            <p:cNvSpPr/>
            <p:nvPr/>
          </p:nvSpPr>
          <p:spPr>
            <a:xfrm>
              <a:off x="1120680" y="0"/>
              <a:ext cx="3675600" cy="6842520"/>
            </a:xfrm>
            <a:custGeom>
              <a:avLst/>
              <a:gdLst/>
              <a:ahLst/>
              <a:rect l="l" t="t" r="r" b="b"/>
              <a:pathLst>
                <a:path w="774" h="1440">
                  <a:moveTo>
                    <a:pt x="774" y="0"/>
                  </a:moveTo>
                  <a:cubicBezTo>
                    <a:pt x="312" y="240"/>
                    <a:pt x="0" y="1034"/>
                    <a:pt x="411" y="1440"/>
                  </a:cubicBezTo>
                </a:path>
              </a:pathLst>
            </a:custGeom>
            <a:noFill/>
            <a:ln cap="rnd" w="9360">
              <a:solidFill>
                <a:srgbClr val="000000"/>
              </a:solidFill>
              <a:custDash>
                <a:ds d="800000" sp="600000"/>
              </a:custDash>
              <a:miter/>
            </a:ln>
          </p:spPr>
          <p:style>
            <a:lnRef idx="0"/>
            <a:fillRef idx="0"/>
            <a:effectRef idx="0"/>
            <a:fontRef idx="minor"/>
          </p:style>
        </p:sp>
        <p:sp>
          <p:nvSpPr>
            <p:cNvPr id="132" name="CustomShape 7"/>
            <p:cNvSpPr/>
            <p:nvPr/>
          </p:nvSpPr>
          <p:spPr>
            <a:xfrm>
              <a:off x="11202840" y="9360"/>
              <a:ext cx="962640" cy="365760"/>
            </a:xfrm>
            <a:custGeom>
              <a:avLst/>
              <a:gdLst/>
              <a:ahLst/>
              <a:rect l="l" t="t" r="r" b="b"/>
              <a:pathLst>
                <a:path w="203" h="77">
                  <a:moveTo>
                    <a:pt x="203" y="77"/>
                  </a:moveTo>
                  <a:cubicBezTo>
                    <a:pt x="138" y="46"/>
                    <a:pt x="68" y="21"/>
                    <a:pt x="0" y="0"/>
                  </a:cubicBezTo>
                </a:path>
              </a:pathLst>
            </a:custGeom>
            <a:noFill/>
            <a:ln cap="rnd" w="9360">
              <a:solidFill>
                <a:srgbClr val="000000"/>
              </a:solidFill>
              <a:custDash>
                <a:ds d="800000" sp="600000"/>
              </a:custDash>
              <a:miter/>
            </a:ln>
          </p:spPr>
          <p:style>
            <a:lnRef idx="0"/>
            <a:fillRef idx="0"/>
            <a:effectRef idx="0"/>
            <a:fontRef idx="minor"/>
          </p:style>
        </p:sp>
        <p:sp>
          <p:nvSpPr>
            <p:cNvPr id="133" name="CustomShape 8"/>
            <p:cNvSpPr/>
            <p:nvPr/>
          </p:nvSpPr>
          <p:spPr>
            <a:xfrm>
              <a:off x="10495080" y="5275440"/>
              <a:ext cx="1665720" cy="1576800"/>
            </a:xfrm>
            <a:custGeom>
              <a:avLst/>
              <a:gdLst/>
              <a:ahLst/>
              <a:rect l="l" t="t" r="r" b="b"/>
              <a:pathLst>
                <a:path w="351" h="332">
                  <a:moveTo>
                    <a:pt x="0" y="332"/>
                  </a:moveTo>
                  <a:cubicBezTo>
                    <a:pt x="125" y="232"/>
                    <a:pt x="245" y="121"/>
                    <a:pt x="351" y="0"/>
                  </a:cubicBezTo>
                </a:path>
              </a:pathLst>
            </a:custGeom>
            <a:noFill/>
            <a:ln cap="rnd" w="9360">
              <a:solidFill>
                <a:srgbClr val="000000"/>
              </a:solidFill>
              <a:custDash>
                <a:ds d="800000" sp="600000"/>
              </a:custDash>
              <a:miter/>
            </a:ln>
          </p:spPr>
          <p:style>
            <a:lnRef idx="0"/>
            <a:fillRef idx="0"/>
            <a:effectRef idx="0"/>
            <a:fontRef idx="minor"/>
          </p:style>
        </p:sp>
        <p:sp>
          <p:nvSpPr>
            <p:cNvPr id="134" name="CustomShape 9"/>
            <p:cNvSpPr/>
            <p:nvPr/>
          </p:nvSpPr>
          <p:spPr>
            <a:xfrm>
              <a:off x="1001880" y="0"/>
              <a:ext cx="3620160" cy="6842520"/>
            </a:xfrm>
            <a:custGeom>
              <a:avLst/>
              <a:gdLst/>
              <a:ahLst/>
              <a:rect l="l" t="t" r="r" b="b"/>
              <a:pathLst>
                <a:path w="762" h="1440">
                  <a:moveTo>
                    <a:pt x="762" y="0"/>
                  </a:moveTo>
                  <a:cubicBezTo>
                    <a:pt x="308" y="245"/>
                    <a:pt x="0" y="1033"/>
                    <a:pt x="403" y="1440"/>
                  </a:cubicBezTo>
                </a:path>
              </a:pathLst>
            </a:custGeom>
            <a:noFill/>
            <a:ln w="9360">
              <a:solidFill>
                <a:srgbClr val="000000"/>
              </a:solidFill>
              <a:miter/>
            </a:ln>
          </p:spPr>
          <p:style>
            <a:lnRef idx="0"/>
            <a:fillRef idx="0"/>
            <a:effectRef idx="0"/>
            <a:fontRef idx="minor"/>
          </p:style>
        </p:sp>
        <p:sp>
          <p:nvSpPr>
            <p:cNvPr id="135" name="CustomShape 10"/>
            <p:cNvSpPr/>
            <p:nvPr/>
          </p:nvSpPr>
          <p:spPr>
            <a:xfrm>
              <a:off x="11501280" y="9360"/>
              <a:ext cx="664200" cy="255960"/>
            </a:xfrm>
            <a:custGeom>
              <a:avLst/>
              <a:gdLst/>
              <a:ahLst/>
              <a:rect l="l" t="t" r="r" b="b"/>
              <a:pathLst>
                <a:path w="140" h="54">
                  <a:moveTo>
                    <a:pt x="140" y="54"/>
                  </a:moveTo>
                  <a:cubicBezTo>
                    <a:pt x="95" y="34"/>
                    <a:pt x="48" y="16"/>
                    <a:pt x="0" y="0"/>
                  </a:cubicBezTo>
                </a:path>
              </a:pathLst>
            </a:custGeom>
            <a:noFill/>
            <a:ln w="9360">
              <a:solidFill>
                <a:srgbClr val="000000"/>
              </a:solidFill>
              <a:miter/>
            </a:ln>
          </p:spPr>
          <p:style>
            <a:lnRef idx="0"/>
            <a:fillRef idx="0"/>
            <a:effectRef idx="0"/>
            <a:fontRef idx="minor"/>
          </p:style>
        </p:sp>
        <p:sp>
          <p:nvSpPr>
            <p:cNvPr id="136" name="CustomShape 11"/>
            <p:cNvSpPr/>
            <p:nvPr/>
          </p:nvSpPr>
          <p:spPr>
            <a:xfrm>
              <a:off x="10640880" y="5408640"/>
              <a:ext cx="1524600" cy="1433880"/>
            </a:xfrm>
            <a:custGeom>
              <a:avLst/>
              <a:gdLst/>
              <a:ahLst/>
              <a:rect l="l" t="t" r="r" b="b"/>
              <a:pathLst>
                <a:path w="321" h="302">
                  <a:moveTo>
                    <a:pt x="0" y="302"/>
                  </a:moveTo>
                  <a:cubicBezTo>
                    <a:pt x="114" y="210"/>
                    <a:pt x="223" y="109"/>
                    <a:pt x="321" y="0"/>
                  </a:cubicBezTo>
                </a:path>
              </a:pathLst>
            </a:custGeom>
            <a:noFill/>
            <a:ln w="9360">
              <a:solidFill>
                <a:srgbClr val="000000"/>
              </a:solidFill>
              <a:miter/>
            </a:ln>
          </p:spPr>
          <p:style>
            <a:lnRef idx="0"/>
            <a:fillRef idx="0"/>
            <a:effectRef idx="0"/>
            <a:fontRef idx="minor"/>
          </p:style>
        </p:sp>
        <p:sp>
          <p:nvSpPr>
            <p:cNvPr id="137" name="CustomShape 12"/>
            <p:cNvSpPr/>
            <p:nvPr/>
          </p:nvSpPr>
          <p:spPr>
            <a:xfrm>
              <a:off x="1001880" y="0"/>
              <a:ext cx="3243600" cy="6842520"/>
            </a:xfrm>
            <a:custGeom>
              <a:avLst/>
              <a:gdLst/>
              <a:ahLst/>
              <a:rect l="l" t="t" r="r" b="b"/>
              <a:pathLst>
                <a:path w="683" h="1440">
                  <a:moveTo>
                    <a:pt x="683" y="0"/>
                  </a:moveTo>
                  <a:cubicBezTo>
                    <a:pt x="258" y="256"/>
                    <a:pt x="0" y="1041"/>
                    <a:pt x="355" y="1440"/>
                  </a:cubicBezTo>
                </a:path>
              </a:pathLst>
            </a:custGeom>
            <a:noFill/>
            <a:ln w="9360">
              <a:solidFill>
                <a:srgbClr val="000000"/>
              </a:solidFill>
              <a:miter/>
            </a:ln>
          </p:spPr>
          <p:style>
            <a:lnRef idx="0"/>
            <a:fillRef idx="0"/>
            <a:effectRef idx="0"/>
            <a:fontRef idx="minor"/>
          </p:style>
        </p:sp>
        <p:sp>
          <p:nvSpPr>
            <p:cNvPr id="138" name="CustomShape 13"/>
            <p:cNvSpPr/>
            <p:nvPr/>
          </p:nvSpPr>
          <p:spPr>
            <a:xfrm>
              <a:off x="10802880" y="5518080"/>
              <a:ext cx="1362600" cy="1324440"/>
            </a:xfrm>
            <a:custGeom>
              <a:avLst/>
              <a:gdLst/>
              <a:ahLst/>
              <a:rect l="l" t="t" r="r" b="b"/>
              <a:pathLst>
                <a:path w="287" h="279">
                  <a:moveTo>
                    <a:pt x="0" y="279"/>
                  </a:moveTo>
                  <a:cubicBezTo>
                    <a:pt x="101" y="193"/>
                    <a:pt x="198" y="100"/>
                    <a:pt x="287" y="0"/>
                  </a:cubicBezTo>
                </a:path>
              </a:pathLst>
            </a:custGeom>
            <a:noFill/>
            <a:ln w="9360">
              <a:solidFill>
                <a:srgbClr val="000000"/>
              </a:solidFill>
              <a:miter/>
            </a:ln>
          </p:spPr>
          <p:style>
            <a:lnRef idx="0"/>
            <a:fillRef idx="0"/>
            <a:effectRef idx="0"/>
            <a:fontRef idx="minor"/>
          </p:style>
        </p:sp>
        <p:sp>
          <p:nvSpPr>
            <p:cNvPr id="139" name="CustomShape 14"/>
            <p:cNvSpPr/>
            <p:nvPr/>
          </p:nvSpPr>
          <p:spPr>
            <a:xfrm>
              <a:off x="888840" y="0"/>
              <a:ext cx="3229560" cy="6842520"/>
            </a:xfrm>
            <a:custGeom>
              <a:avLst/>
              <a:gdLst/>
              <a:ahLst/>
              <a:rect l="l" t="t" r="r" b="b"/>
              <a:pathLst>
                <a:path w="680" h="1440">
                  <a:moveTo>
                    <a:pt x="680" y="0"/>
                  </a:moveTo>
                  <a:cubicBezTo>
                    <a:pt x="257" y="265"/>
                    <a:pt x="0" y="1026"/>
                    <a:pt x="337" y="1440"/>
                  </a:cubicBezTo>
                </a:path>
              </a:pathLst>
            </a:custGeom>
            <a:noFill/>
            <a:ln w="9360">
              <a:solidFill>
                <a:srgbClr val="000000"/>
              </a:solidFill>
              <a:miter/>
            </a:ln>
          </p:spPr>
          <p:style>
            <a:lnRef idx="0"/>
            <a:fillRef idx="0"/>
            <a:effectRef idx="0"/>
            <a:fontRef idx="minor"/>
          </p:style>
        </p:sp>
        <p:sp>
          <p:nvSpPr>
            <p:cNvPr id="140" name="CustomShape 15"/>
            <p:cNvSpPr/>
            <p:nvPr/>
          </p:nvSpPr>
          <p:spPr>
            <a:xfrm>
              <a:off x="10979280" y="5694480"/>
              <a:ext cx="1186200" cy="1148400"/>
            </a:xfrm>
            <a:custGeom>
              <a:avLst/>
              <a:gdLst/>
              <a:ahLst/>
              <a:rect l="l" t="t" r="r" b="b"/>
              <a:pathLst>
                <a:path w="250" h="242">
                  <a:moveTo>
                    <a:pt x="0" y="242"/>
                  </a:moveTo>
                  <a:cubicBezTo>
                    <a:pt x="88" y="166"/>
                    <a:pt x="172" y="85"/>
                    <a:pt x="250" y="0"/>
                  </a:cubicBezTo>
                </a:path>
              </a:pathLst>
            </a:custGeom>
            <a:noFill/>
            <a:ln w="9360">
              <a:solidFill>
                <a:srgbClr val="000000"/>
              </a:solidFill>
              <a:miter/>
            </a:ln>
          </p:spPr>
          <p:style>
            <a:lnRef idx="0"/>
            <a:fillRef idx="0"/>
            <a:effectRef idx="0"/>
            <a:fontRef idx="minor"/>
          </p:style>
        </p:sp>
        <p:sp>
          <p:nvSpPr>
            <p:cNvPr id="141" name="CustomShape 16"/>
            <p:cNvSpPr/>
            <p:nvPr/>
          </p:nvSpPr>
          <p:spPr>
            <a:xfrm>
              <a:off x="484200" y="0"/>
              <a:ext cx="3420000" cy="6842520"/>
            </a:xfrm>
            <a:custGeom>
              <a:avLst/>
              <a:gdLst/>
              <a:ahLst/>
              <a:rect l="l" t="t" r="r" b="b"/>
              <a:pathLst>
                <a:path w="720" h="1440">
                  <a:moveTo>
                    <a:pt x="720" y="0"/>
                  </a:moveTo>
                  <a:cubicBezTo>
                    <a:pt x="316" y="282"/>
                    <a:pt x="0" y="1018"/>
                    <a:pt x="362" y="1440"/>
                  </a:cubicBezTo>
                </a:path>
              </a:pathLst>
            </a:custGeom>
            <a:noFill/>
            <a:ln w="9360">
              <a:solidFill>
                <a:srgbClr val="000000"/>
              </a:solidFill>
              <a:miter/>
            </a:ln>
          </p:spPr>
          <p:style>
            <a:lnRef idx="0"/>
            <a:fillRef idx="0"/>
            <a:effectRef idx="0"/>
            <a:fontRef idx="minor"/>
          </p:style>
        </p:sp>
        <p:sp>
          <p:nvSpPr>
            <p:cNvPr id="142" name="CustomShape 17"/>
            <p:cNvSpPr/>
            <p:nvPr/>
          </p:nvSpPr>
          <p:spPr>
            <a:xfrm>
              <a:off x="11287080" y="6049800"/>
              <a:ext cx="878400" cy="792720"/>
            </a:xfrm>
            <a:custGeom>
              <a:avLst/>
              <a:gdLst/>
              <a:ahLst/>
              <a:rect l="l" t="t" r="r" b="b"/>
              <a:pathLst>
                <a:path w="185" h="167">
                  <a:moveTo>
                    <a:pt x="0" y="167"/>
                  </a:moveTo>
                  <a:cubicBezTo>
                    <a:pt x="63" y="114"/>
                    <a:pt x="125" y="58"/>
                    <a:pt x="185" y="0"/>
                  </a:cubicBezTo>
                </a:path>
              </a:pathLst>
            </a:custGeom>
            <a:noFill/>
            <a:ln w="9360">
              <a:solidFill>
                <a:srgbClr val="000000"/>
              </a:solidFill>
              <a:miter/>
            </a:ln>
          </p:spPr>
          <p:style>
            <a:lnRef idx="0"/>
            <a:fillRef idx="0"/>
            <a:effectRef idx="0"/>
            <a:fontRef idx="minor"/>
          </p:style>
        </p:sp>
        <p:sp>
          <p:nvSpPr>
            <p:cNvPr id="143" name="CustomShape 18"/>
            <p:cNvSpPr/>
            <p:nvPr/>
          </p:nvSpPr>
          <p:spPr>
            <a:xfrm>
              <a:off x="598320" y="0"/>
              <a:ext cx="2716560" cy="6842520"/>
            </a:xfrm>
            <a:custGeom>
              <a:avLst/>
              <a:gdLst/>
              <a:ahLst/>
              <a:rect l="l" t="t" r="r" b="b"/>
              <a:pathLst>
                <a:path w="572" h="1440">
                  <a:moveTo>
                    <a:pt x="572" y="0"/>
                  </a:moveTo>
                  <a:cubicBezTo>
                    <a:pt x="213" y="320"/>
                    <a:pt x="0" y="979"/>
                    <a:pt x="164" y="1440"/>
                  </a:cubicBezTo>
                </a:path>
              </a:pathLst>
            </a:custGeom>
            <a:noFill/>
            <a:ln cap="rnd" w="12600">
              <a:solidFill>
                <a:srgbClr val="000000"/>
              </a:solidFill>
              <a:custDash>
                <a:ds d="400000" sp="300000"/>
                <a:ds d="100000" sp="300000"/>
              </a:custDash>
              <a:miter/>
            </a:ln>
          </p:spPr>
          <p:style>
            <a:lnRef idx="0"/>
            <a:fillRef idx="0"/>
            <a:effectRef idx="0"/>
            <a:fontRef idx="minor"/>
          </p:style>
        </p:sp>
        <p:sp>
          <p:nvSpPr>
            <p:cNvPr id="144" name="CustomShape 19"/>
            <p:cNvSpPr/>
            <p:nvPr/>
          </p:nvSpPr>
          <p:spPr>
            <a:xfrm>
              <a:off x="262080" y="0"/>
              <a:ext cx="2943720" cy="6842520"/>
            </a:xfrm>
            <a:custGeom>
              <a:avLst/>
              <a:gdLst/>
              <a:ahLst/>
              <a:rect l="l" t="t" r="r" b="b"/>
              <a:pathLst>
                <a:path w="620" h="1440">
                  <a:moveTo>
                    <a:pt x="620" y="0"/>
                  </a:moveTo>
                  <a:cubicBezTo>
                    <a:pt x="248" y="325"/>
                    <a:pt x="0" y="960"/>
                    <a:pt x="186" y="1440"/>
                  </a:cubicBezTo>
                </a:path>
              </a:pathLst>
            </a:custGeom>
            <a:noFill/>
            <a:ln cap="rnd" w="9360">
              <a:solidFill>
                <a:srgbClr val="000000"/>
              </a:solidFill>
              <a:custDash>
                <a:ds d="1700000" sp="600000"/>
              </a:custDash>
              <a:miter/>
            </a:ln>
          </p:spPr>
          <p:style>
            <a:lnRef idx="0"/>
            <a:fillRef idx="0"/>
            <a:effectRef idx="0"/>
            <a:fontRef idx="minor"/>
          </p:style>
        </p:sp>
        <p:sp>
          <p:nvSpPr>
            <p:cNvPr id="145" name="CustomShape 20"/>
            <p:cNvSpPr/>
            <p:nvPr/>
          </p:nvSpPr>
          <p:spPr>
            <a:xfrm>
              <a:off x="-417600" y="0"/>
              <a:ext cx="2402280" cy="6842520"/>
            </a:xfrm>
            <a:custGeom>
              <a:avLst/>
              <a:gdLst/>
              <a:ahLst/>
              <a:rect l="l" t="t" r="r" b="b"/>
              <a:pathLst>
                <a:path w="506" h="1440">
                  <a:moveTo>
                    <a:pt x="506" y="0"/>
                  </a:moveTo>
                  <a:cubicBezTo>
                    <a:pt x="109" y="356"/>
                    <a:pt x="0" y="943"/>
                    <a:pt x="171" y="1440"/>
                  </a:cubicBezTo>
                </a:path>
              </a:pathLst>
            </a:custGeom>
            <a:noFill/>
            <a:ln w="9360">
              <a:solidFill>
                <a:srgbClr val="000000"/>
              </a:solidFill>
              <a:miter/>
            </a:ln>
          </p:spPr>
          <p:style>
            <a:lnRef idx="0"/>
            <a:fillRef idx="0"/>
            <a:effectRef idx="0"/>
            <a:fontRef idx="minor"/>
          </p:style>
        </p:sp>
        <p:sp>
          <p:nvSpPr>
            <p:cNvPr id="146" name="CustomShape 21"/>
            <p:cNvSpPr/>
            <p:nvPr/>
          </p:nvSpPr>
          <p:spPr>
            <a:xfrm>
              <a:off x="14400" y="9360"/>
              <a:ext cx="1770480" cy="3197880"/>
            </a:xfrm>
            <a:custGeom>
              <a:avLst/>
              <a:gdLst/>
              <a:ahLst/>
              <a:rect l="l" t="t" r="r" b="b"/>
              <a:pathLst>
                <a:path w="373" h="673">
                  <a:moveTo>
                    <a:pt x="373" y="0"/>
                  </a:moveTo>
                  <a:cubicBezTo>
                    <a:pt x="175" y="183"/>
                    <a:pt x="51" y="409"/>
                    <a:pt x="0" y="673"/>
                  </a:cubicBezTo>
                </a:path>
              </a:pathLst>
            </a:custGeom>
            <a:noFill/>
            <a:ln w="9360">
              <a:solidFill>
                <a:srgbClr val="000000"/>
              </a:solidFill>
              <a:miter/>
            </a:ln>
          </p:spPr>
          <p:style>
            <a:lnRef idx="0"/>
            <a:fillRef idx="0"/>
            <a:effectRef idx="0"/>
            <a:fontRef idx="minor"/>
          </p:style>
        </p:sp>
        <p:sp>
          <p:nvSpPr>
            <p:cNvPr id="147" name="CustomShape 22"/>
            <p:cNvSpPr/>
            <p:nvPr/>
          </p:nvSpPr>
          <p:spPr>
            <a:xfrm>
              <a:off x="4680" y="6016680"/>
              <a:ext cx="213120" cy="825840"/>
            </a:xfrm>
            <a:custGeom>
              <a:avLst/>
              <a:gdLst/>
              <a:ahLst/>
              <a:rect l="l" t="t" r="r" b="b"/>
              <a:pathLst>
                <a:path w="45" h="174">
                  <a:moveTo>
                    <a:pt x="0" y="0"/>
                  </a:moveTo>
                  <a:cubicBezTo>
                    <a:pt x="11" y="59"/>
                    <a:pt x="26" y="118"/>
                    <a:pt x="45" y="174"/>
                  </a:cubicBezTo>
                </a:path>
              </a:pathLst>
            </a:custGeom>
            <a:noFill/>
            <a:ln w="9360">
              <a:solidFill>
                <a:srgbClr val="000000"/>
              </a:solidFill>
              <a:miter/>
            </a:ln>
          </p:spPr>
          <p:style>
            <a:lnRef idx="0"/>
            <a:fillRef idx="0"/>
            <a:effectRef idx="0"/>
            <a:fontRef idx="minor"/>
          </p:style>
        </p:sp>
        <p:sp>
          <p:nvSpPr>
            <p:cNvPr id="148" name="CustomShape 23"/>
            <p:cNvSpPr/>
            <p:nvPr/>
          </p:nvSpPr>
          <p:spPr>
            <a:xfrm>
              <a:off x="14400" y="0"/>
              <a:ext cx="1560960" cy="2227680"/>
            </a:xfrm>
            <a:custGeom>
              <a:avLst/>
              <a:gdLst/>
              <a:ahLst/>
              <a:rect l="l" t="t" r="r" b="b"/>
              <a:pathLst>
                <a:path w="329" h="469">
                  <a:moveTo>
                    <a:pt x="329" y="0"/>
                  </a:moveTo>
                  <a:cubicBezTo>
                    <a:pt x="189" y="133"/>
                    <a:pt x="69" y="288"/>
                    <a:pt x="0" y="469"/>
                  </a:cubicBezTo>
                </a:path>
              </a:pathLst>
            </a:custGeom>
            <a:noFill/>
            <a:ln w="9360">
              <a:solidFill>
                <a:srgbClr val="000000"/>
              </a:solidFill>
              <a:miter/>
            </a:ln>
          </p:spPr>
          <p:style>
            <a:lnRef idx="0"/>
            <a:fillRef idx="0"/>
            <a:effectRef idx="0"/>
            <a:fontRef idx="minor"/>
          </p:style>
        </p:sp>
      </p:grpSp>
      <p:grpSp>
        <p:nvGrpSpPr>
          <p:cNvPr id="149" name="Group 24"/>
          <p:cNvGrpSpPr/>
          <p:nvPr/>
        </p:nvGrpSpPr>
        <p:grpSpPr>
          <a:xfrm>
            <a:off x="800280" y="1699560"/>
            <a:ext cx="3673440" cy="3470400"/>
            <a:chOff x="800280" y="1699560"/>
            <a:chExt cx="3673440" cy="3470400"/>
          </a:xfrm>
        </p:grpSpPr>
        <p:sp>
          <p:nvSpPr>
            <p:cNvPr id="150" name="CustomShape 25"/>
            <p:cNvSpPr/>
            <p:nvPr/>
          </p:nvSpPr>
          <p:spPr>
            <a:xfrm>
              <a:off x="800280" y="1699560"/>
              <a:ext cx="3673440" cy="501840"/>
            </a:xfrm>
            <a:prstGeom prst="rect">
              <a:avLst/>
            </a:prstGeom>
            <a:solidFill>
              <a:srgbClr val="4472c4"/>
            </a:solidFill>
            <a:ln w="25560">
              <a:noFill/>
            </a:ln>
          </p:spPr>
          <p:style>
            <a:lnRef idx="0"/>
            <a:fillRef idx="0"/>
            <a:effectRef idx="0"/>
            <a:fontRef idx="minor"/>
          </p:style>
        </p:sp>
        <p:sp>
          <p:nvSpPr>
            <p:cNvPr id="151" name="CustomShape 26"/>
            <p:cNvSpPr/>
            <p:nvPr/>
          </p:nvSpPr>
          <p:spPr>
            <a:xfrm rot="10800000">
              <a:off x="2483640" y="4898520"/>
              <a:ext cx="315000" cy="271440"/>
            </a:xfrm>
            <a:prstGeom prst="triangle">
              <a:avLst>
                <a:gd name="adj" fmla="val 50000"/>
              </a:avLst>
            </a:prstGeom>
            <a:solidFill>
              <a:srgbClr val="4472c4"/>
            </a:solidFill>
            <a:ln w="25560">
              <a:noFill/>
            </a:ln>
          </p:spPr>
          <p:style>
            <a:lnRef idx="0"/>
            <a:fillRef idx="0"/>
            <a:effectRef idx="0"/>
            <a:fontRef idx="minor"/>
          </p:style>
        </p:sp>
        <p:sp>
          <p:nvSpPr>
            <p:cNvPr id="152" name="CustomShape 27"/>
            <p:cNvSpPr/>
            <p:nvPr/>
          </p:nvSpPr>
          <p:spPr>
            <a:xfrm>
              <a:off x="806400" y="2275560"/>
              <a:ext cx="3667320" cy="2623320"/>
            </a:xfrm>
            <a:prstGeom prst="rect">
              <a:avLst/>
            </a:prstGeom>
            <a:solidFill>
              <a:srgbClr val="4472c4"/>
            </a:solidFill>
            <a:ln w="25560">
              <a:noFill/>
            </a:ln>
          </p:spPr>
          <p:style>
            <a:lnRef idx="0"/>
            <a:fillRef idx="0"/>
            <a:effectRef idx="0"/>
            <a:fontRef idx="minor"/>
          </p:style>
        </p:sp>
      </p:grpSp>
      <p:sp>
        <p:nvSpPr>
          <p:cNvPr id="153" name="CustomShape 28"/>
          <p:cNvSpPr/>
          <p:nvPr/>
        </p:nvSpPr>
        <p:spPr>
          <a:xfrm>
            <a:off x="888480" y="2358360"/>
            <a:ext cx="3497760" cy="245268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0" lang="en-US" sz="3600" spc="-1" strike="noStrike">
                <a:solidFill>
                  <a:srgbClr val="ffffff"/>
                </a:solidFill>
                <a:latin typeface="Calibri Light"/>
                <a:ea typeface="DejaVu Sans"/>
              </a:rPr>
              <a:t>Docker Nedir ?</a:t>
            </a:r>
            <a:endParaRPr b="0" lang="en-US" sz="3600" spc="-1" strike="noStrike">
              <a:latin typeface="Arial"/>
            </a:endParaRPr>
          </a:p>
        </p:txBody>
      </p:sp>
      <p:sp>
        <p:nvSpPr>
          <p:cNvPr id="154" name="CustomShape 29"/>
          <p:cNvSpPr/>
          <p:nvPr/>
        </p:nvSpPr>
        <p:spPr>
          <a:xfrm>
            <a:off x="5114160" y="803160"/>
            <a:ext cx="6269040" cy="2378880"/>
          </a:xfrm>
          <a:prstGeom prst="rect">
            <a:avLst/>
          </a:prstGeom>
          <a:solidFill>
            <a:srgbClr val="ffffff"/>
          </a:solidFill>
          <a:ln w="9360">
            <a:noFill/>
          </a:ln>
        </p:spPr>
        <p:style>
          <a:lnRef idx="0"/>
          <a:fillRef idx="0"/>
          <a:effectRef idx="0"/>
          <a:fontRef idx="minor"/>
        </p:style>
      </p:sp>
      <p:pic>
        <p:nvPicPr>
          <p:cNvPr id="155" name="İçerik Yer Tutucusu 17" descr=""/>
          <p:cNvPicPr/>
          <p:nvPr/>
        </p:nvPicPr>
        <p:blipFill>
          <a:blip r:embed="rId1"/>
          <a:stretch/>
        </p:blipFill>
        <p:spPr>
          <a:xfrm>
            <a:off x="5113080" y="640800"/>
            <a:ext cx="2832120" cy="2541240"/>
          </a:xfrm>
          <a:prstGeom prst="rect">
            <a:avLst/>
          </a:prstGeom>
          <a:ln w="9360">
            <a:noFill/>
          </a:ln>
        </p:spPr>
      </p:pic>
      <p:pic>
        <p:nvPicPr>
          <p:cNvPr id="156" name="Resim 4" descr=""/>
          <p:cNvPicPr/>
          <p:nvPr/>
        </p:nvPicPr>
        <p:blipFill>
          <a:blip r:embed="rId2"/>
          <a:stretch/>
        </p:blipFill>
        <p:spPr>
          <a:xfrm>
            <a:off x="8861760" y="542520"/>
            <a:ext cx="2208600" cy="2639520"/>
          </a:xfrm>
          <a:prstGeom prst="rect">
            <a:avLst/>
          </a:prstGeom>
          <a:ln w="9360">
            <a:noFill/>
          </a:ln>
        </p:spPr>
      </p:pic>
      <p:sp>
        <p:nvSpPr>
          <p:cNvPr id="157" name="CustomShape 30"/>
          <p:cNvSpPr/>
          <p:nvPr/>
        </p:nvSpPr>
        <p:spPr>
          <a:xfrm>
            <a:off x="5168880" y="3672360"/>
            <a:ext cx="6230160" cy="2378160"/>
          </a:xfrm>
          <a:prstGeom prst="rect">
            <a:avLst/>
          </a:prstGeom>
          <a:noFill/>
          <a:ln>
            <a:noFill/>
          </a:ln>
        </p:spPr>
        <p:style>
          <a:lnRef idx="0"/>
          <a:fillRef idx="0"/>
          <a:effectRef idx="0"/>
          <a:fontRef idx="minor"/>
        </p:style>
        <p:txBody>
          <a:bodyPr lIns="90000" rIns="90000" tIns="45000" bIns="45000" anchor="ctr">
            <a:normAutofit/>
          </a:bodyPr>
          <a:p>
            <a:pPr marL="285840" indent="-227520">
              <a:lnSpc>
                <a:spcPct val="90000"/>
              </a:lnSpc>
              <a:spcAft>
                <a:spcPts val="601"/>
              </a:spcAft>
              <a:buClr>
                <a:srgbClr val="000000"/>
              </a:buClr>
              <a:buFont typeface="Arial"/>
              <a:buChar char="•"/>
            </a:pPr>
            <a:r>
              <a:rPr b="0" lang="en-US" sz="1800" spc="-1" strike="noStrike">
                <a:solidFill>
                  <a:srgbClr val="000000"/>
                </a:solidFill>
                <a:latin typeface="Calibri"/>
                <a:ea typeface="DejaVu Sans"/>
              </a:rPr>
              <a:t>Docker, geliştiricilerin ve sistem yöneticilerinin uygulamaları konteynerler ile oluşturmaları (build) , paylaşmaları(share) ve çalıştırmaları (run) için geliştirilmiş platformdur.</a:t>
            </a:r>
            <a:endParaRPr b="0" lang="en-US" sz="1800" spc="-1" strike="noStrike">
              <a:latin typeface="Arial"/>
            </a:endParaRPr>
          </a:p>
          <a:p>
            <a:pPr marL="285840" indent="-227520">
              <a:lnSpc>
                <a:spcPct val="90000"/>
              </a:lnSpc>
              <a:spcAft>
                <a:spcPts val="601"/>
              </a:spcAft>
              <a:buClr>
                <a:srgbClr val="000000"/>
              </a:buClr>
              <a:buFont typeface="Arial"/>
              <a:buChar char="•"/>
            </a:pPr>
            <a:r>
              <a:rPr b="0" lang="en-US" sz="1800" spc="-1" strike="noStrike">
                <a:solidFill>
                  <a:srgbClr val="000000"/>
                </a:solidFill>
                <a:latin typeface="Calibri"/>
                <a:ea typeface="DejaVu Sans"/>
              </a:rPr>
              <a:t>Aslında bir yan proje olan Docker - önceki adıyla dotCloud – 2013 yılında açık kaynak haline getirilip yayınlanmıştır.</a:t>
            </a:r>
            <a:endParaRPr b="0" lang="en-US" sz="1800" spc="-1" strike="noStrike">
              <a:latin typeface="Arial"/>
            </a:endParaRPr>
          </a:p>
          <a:p>
            <a:pPr marL="285840" indent="-227520">
              <a:lnSpc>
                <a:spcPct val="90000"/>
              </a:lnSpc>
              <a:spcAft>
                <a:spcPts val="601"/>
              </a:spcAft>
              <a:buClr>
                <a:srgbClr val="000000"/>
              </a:buClr>
              <a:buFont typeface="Arial"/>
              <a:buChar char="•"/>
            </a:pPr>
            <a:r>
              <a:rPr b="0" lang="en-US" sz="1800" spc="-1" strike="noStrike">
                <a:solidFill>
                  <a:srgbClr val="000000"/>
                </a:solidFill>
                <a:latin typeface="Calibri"/>
                <a:ea typeface="DejaVu Sans"/>
              </a:rPr>
              <a:t>LXC üzerine kurulu bir platformdur.</a:t>
            </a:r>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8" name="CustomShape 1"/>
          <p:cNvSpPr/>
          <p:nvPr/>
        </p:nvSpPr>
        <p:spPr>
          <a:xfrm>
            <a:off x="396720" y="280440"/>
            <a:ext cx="11437560" cy="1843200"/>
          </a:xfrm>
          <a:prstGeom prst="rect">
            <a:avLst/>
          </a:prstGeom>
          <a:solidFill>
            <a:srgbClr val="404040"/>
          </a:solidFill>
          <a:ln w="127080">
            <a:solidFill>
              <a:srgbClr val="404040"/>
            </a:solidFill>
            <a:round/>
          </a:ln>
        </p:spPr>
        <p:style>
          <a:lnRef idx="0"/>
          <a:fillRef idx="0"/>
          <a:effectRef idx="0"/>
          <a:fontRef idx="minor"/>
        </p:style>
      </p:sp>
      <p:sp>
        <p:nvSpPr>
          <p:cNvPr id="159" name="CustomShape 2"/>
          <p:cNvSpPr/>
          <p:nvPr/>
        </p:nvSpPr>
        <p:spPr>
          <a:xfrm>
            <a:off x="546480" y="433440"/>
            <a:ext cx="11138760" cy="92952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spcAft>
                <a:spcPts val="601"/>
              </a:spcAft>
            </a:pPr>
            <a:r>
              <a:rPr b="0" lang="en-US" sz="5400" spc="-1" strike="noStrike">
                <a:solidFill>
                  <a:srgbClr val="ffffff"/>
                </a:solidFill>
                <a:latin typeface="Calibri Light"/>
                <a:ea typeface="DejaVu Sans"/>
              </a:rPr>
              <a:t>Peki bu LinuXContainer nedir?</a:t>
            </a:r>
            <a:endParaRPr b="0" lang="en-US" sz="5400" spc="-1" strike="noStrike">
              <a:latin typeface="Arial"/>
            </a:endParaRPr>
          </a:p>
        </p:txBody>
      </p:sp>
      <p:sp>
        <p:nvSpPr>
          <p:cNvPr id="160" name="Line 3"/>
          <p:cNvSpPr/>
          <p:nvPr/>
        </p:nvSpPr>
        <p:spPr>
          <a:xfrm>
            <a:off x="2229840" y="1522080"/>
            <a:ext cx="7772400" cy="360"/>
          </a:xfrm>
          <a:prstGeom prst="line">
            <a:avLst/>
          </a:prstGeom>
          <a:ln w="22320">
            <a:solidFill>
              <a:srgbClr val="d9d9d9"/>
            </a:solidFill>
            <a:round/>
          </a:ln>
        </p:spPr>
        <p:style>
          <a:lnRef idx="0"/>
          <a:fillRef idx="0"/>
          <a:effectRef idx="0"/>
          <a:fontRef idx="minor"/>
        </p:style>
      </p:sp>
      <p:pic>
        <p:nvPicPr>
          <p:cNvPr id="161" name="Resim 8" descr=""/>
          <p:cNvPicPr/>
          <p:nvPr/>
        </p:nvPicPr>
        <p:blipFill>
          <a:blip r:embed="rId1"/>
          <a:stretch/>
        </p:blipFill>
        <p:spPr>
          <a:xfrm>
            <a:off x="1855080" y="2426760"/>
            <a:ext cx="2958120" cy="3996720"/>
          </a:xfrm>
          <a:prstGeom prst="rect">
            <a:avLst/>
          </a:prstGeom>
          <a:ln>
            <a:noFill/>
          </a:ln>
        </p:spPr>
      </p:pic>
      <p:sp>
        <p:nvSpPr>
          <p:cNvPr id="162" name="Line 4"/>
          <p:cNvSpPr/>
          <p:nvPr/>
        </p:nvSpPr>
        <p:spPr>
          <a:xfrm>
            <a:off x="6116040" y="2596680"/>
            <a:ext cx="360" cy="3657600"/>
          </a:xfrm>
          <a:prstGeom prst="line">
            <a:avLst/>
          </a:prstGeom>
          <a:ln w="101520">
            <a:solidFill>
              <a:srgbClr val="595959"/>
            </a:solidFill>
            <a:round/>
          </a:ln>
        </p:spPr>
        <p:style>
          <a:lnRef idx="0"/>
          <a:fillRef idx="0"/>
          <a:effectRef idx="0"/>
          <a:fontRef idx="minor"/>
        </p:style>
      </p:sp>
      <p:pic>
        <p:nvPicPr>
          <p:cNvPr id="163" name="İçerik Yer Tutucusu 5" descr=""/>
          <p:cNvPicPr/>
          <p:nvPr/>
        </p:nvPicPr>
        <p:blipFill>
          <a:blip r:embed="rId2"/>
          <a:srcRect l="11921" t="0" r="2163" b="0"/>
          <a:stretch/>
        </p:blipFill>
        <p:spPr>
          <a:xfrm>
            <a:off x="7309440" y="2426760"/>
            <a:ext cx="3726360" cy="39967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CustomShape 1"/>
          <p:cNvSpPr/>
          <p:nvPr/>
        </p:nvSpPr>
        <p:spPr>
          <a:xfrm>
            <a:off x="0" y="0"/>
            <a:ext cx="5613840" cy="6856920"/>
          </a:xfrm>
          <a:prstGeom prst="rect">
            <a:avLst/>
          </a:prstGeom>
          <a:gradFill rotWithShape="0">
            <a:gsLst>
              <a:gs pos="0">
                <a:srgbClr val="4472c4"/>
              </a:gs>
              <a:gs pos="100000">
                <a:srgbClr val="afabab"/>
              </a:gs>
            </a:gsLst>
            <a:lin ang="4200000"/>
          </a:gradFill>
          <a:ln w="25560">
            <a:noFill/>
          </a:ln>
        </p:spPr>
        <p:style>
          <a:lnRef idx="0"/>
          <a:fillRef idx="0"/>
          <a:effectRef idx="0"/>
          <a:fontRef idx="minor"/>
        </p:style>
      </p:sp>
      <p:pic>
        <p:nvPicPr>
          <p:cNvPr id="165" name="Picture 19" descr=""/>
          <p:cNvPicPr/>
          <p:nvPr/>
        </p:nvPicPr>
        <p:blipFill>
          <a:blip r:embed="rId1"/>
          <a:stretch/>
        </p:blipFill>
        <p:spPr>
          <a:xfrm>
            <a:off x="0" y="0"/>
            <a:ext cx="12191040" cy="6856920"/>
          </a:xfrm>
          <a:prstGeom prst="rect">
            <a:avLst/>
          </a:prstGeom>
          <a:ln>
            <a:noFill/>
          </a:ln>
        </p:spPr>
      </p:pic>
      <p:sp>
        <p:nvSpPr>
          <p:cNvPr id="166" name="CustomShape 2"/>
          <p:cNvSpPr/>
          <p:nvPr/>
        </p:nvSpPr>
        <p:spPr>
          <a:xfrm>
            <a:off x="6094080" y="802800"/>
            <a:ext cx="4977000" cy="1452960"/>
          </a:xfrm>
          <a:prstGeom prst="rect">
            <a:avLst/>
          </a:prstGeom>
          <a:noFill/>
          <a:ln>
            <a:noFill/>
          </a:ln>
        </p:spPr>
        <p:style>
          <a:lnRef idx="0"/>
          <a:fillRef idx="0"/>
          <a:effectRef idx="0"/>
          <a:fontRef idx="minor"/>
        </p:style>
        <p:txBody>
          <a:bodyPr lIns="90000" rIns="90000" tIns="45000" bIns="45000" anchor="ctr">
            <a:normAutofit/>
          </a:bodyPr>
          <a:p>
            <a:pPr>
              <a:lnSpc>
                <a:spcPct val="90000"/>
              </a:lnSpc>
              <a:spcAft>
                <a:spcPts val="601"/>
              </a:spcAft>
            </a:pPr>
            <a:r>
              <a:rPr b="0" lang="en-US" sz="4100" spc="-1" strike="noStrike">
                <a:solidFill>
                  <a:srgbClr val="000000"/>
                </a:solidFill>
                <a:latin typeface="Calibri Light"/>
                <a:ea typeface="DejaVu Sans"/>
              </a:rPr>
              <a:t>Peki bu LinuXContainer nedir? </a:t>
            </a:r>
            <a:endParaRPr b="0" lang="en-US" sz="4100" spc="-1" strike="noStrike">
              <a:latin typeface="Arial"/>
            </a:endParaRPr>
          </a:p>
        </p:txBody>
      </p:sp>
      <p:sp>
        <p:nvSpPr>
          <p:cNvPr id="167" name="CustomShape 3"/>
          <p:cNvSpPr/>
          <p:nvPr/>
        </p:nvSpPr>
        <p:spPr>
          <a:xfrm>
            <a:off x="0" y="738720"/>
            <a:ext cx="4999320" cy="5400000"/>
          </a:xfrm>
          <a:custGeom>
            <a:avLst/>
            <a:gdLst/>
            <a:ah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w="25560">
            <a:noFill/>
          </a:ln>
        </p:spPr>
        <p:style>
          <a:lnRef idx="0"/>
          <a:fillRef idx="0"/>
          <a:effectRef idx="0"/>
          <a:fontRef idx="minor"/>
        </p:style>
      </p:sp>
      <p:pic>
        <p:nvPicPr>
          <p:cNvPr id="168" name="İçerik Yer Tutucusu 5" descr=""/>
          <p:cNvPicPr/>
          <p:nvPr/>
        </p:nvPicPr>
        <p:blipFill>
          <a:blip r:embed="rId2"/>
          <a:srcRect l="10863" t="0" r="1105" b="0"/>
          <a:stretch/>
        </p:blipFill>
        <p:spPr>
          <a:xfrm>
            <a:off x="0" y="907200"/>
            <a:ext cx="4836960" cy="5062680"/>
          </a:xfrm>
          <a:prstGeom prst="rect">
            <a:avLst/>
          </a:prstGeom>
          <a:ln>
            <a:noFill/>
          </a:ln>
        </p:spPr>
      </p:pic>
      <p:sp>
        <p:nvSpPr>
          <p:cNvPr id="169" name="CustomShape 4"/>
          <p:cNvSpPr/>
          <p:nvPr/>
        </p:nvSpPr>
        <p:spPr>
          <a:xfrm>
            <a:off x="6090480" y="2421720"/>
            <a:ext cx="4976640" cy="3638160"/>
          </a:xfrm>
          <a:prstGeom prst="rect">
            <a:avLst/>
          </a:prstGeom>
          <a:noFill/>
          <a:ln>
            <a:noFill/>
          </a:ln>
        </p:spPr>
        <p:style>
          <a:lnRef idx="0"/>
          <a:fillRef idx="0"/>
          <a:effectRef idx="0"/>
          <a:fontRef idx="minor"/>
        </p:style>
        <p:txBody>
          <a:bodyPr lIns="90000" rIns="90000" tIns="45000" bIns="45000" anchor="ctr">
            <a:normAutofit/>
          </a:bodyPr>
          <a:p>
            <a:pPr marL="228600" indent="-227520">
              <a:lnSpc>
                <a:spcPct val="90000"/>
              </a:lnSpc>
              <a:spcBef>
                <a:spcPts val="1001"/>
              </a:spcBef>
              <a:buClr>
                <a:srgbClr val="000000"/>
              </a:buClr>
              <a:buFont typeface="Arial"/>
              <a:buChar char="•"/>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linux sistemlerde kullanabileceğiniz bir başka virtualization uygulaması/method’udur. en öne çıkan yanı tam sanallaştırma yerine, bir init process’inin etrafında kurulu belirli process’lerin farklı bir kök dizini altında çalıştırılarak sanallaştırmanın gerçekleştirilmesidir. </a:t>
            </a:r>
            <a:endParaRPr b="0" lang="en-US" sz="2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2019-10-31T16:38:23Z</dcterms:created>
  <dc:creator>Ibrahim Eren CANKURTARAN</dc:creator>
  <dc:description/>
  <dc:language>en-US</dc:language>
  <cp:lastModifiedBy/>
  <dcterms:modified xsi:type="dcterms:W3CDTF">2019-10-31T22:17:32Z</dcterms:modified>
  <cp:revision>6</cp:revision>
  <dc:subject/>
  <dc:title>Docker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Geniş ekran</vt:lpwstr>
  </property>
  <property fmtid="{D5CDD505-2E9C-101B-9397-08002B2CF9AE}" pid="9" name="ScaleCrop">
    <vt:bool>0</vt:bool>
  </property>
  <property fmtid="{D5CDD505-2E9C-101B-9397-08002B2CF9AE}" pid="10" name="ShareDoc">
    <vt:bool>0</vt:bool>
  </property>
  <property fmtid="{D5CDD505-2E9C-101B-9397-08002B2CF9AE}" pid="11" name="Slides">
    <vt:i4>39</vt:i4>
  </property>
</Properties>
</file>