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91" r:id="rId28"/>
    <p:sldId id="290" r:id="rId29"/>
    <p:sldId id="289" r:id="rId30"/>
    <p:sldId id="288" r:id="rId31"/>
    <p:sldId id="287" r:id="rId32"/>
    <p:sldId id="286" r:id="rId33"/>
    <p:sldId id="285" r:id="rId34"/>
    <p:sldId id="284" r:id="rId35"/>
    <p:sldId id="283" r:id="rId36"/>
    <p:sldId id="282" r:id="rId37"/>
    <p:sldId id="292" r:id="rId38"/>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06.05.2015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06.05.2015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06.05.2015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06.05.2015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B4C71EC6-210F-42DE-9C53-41977AD35B3D}" type="datetimeFigureOut">
              <a:rPr lang="ru-RU" smtClean="0"/>
              <a:t>06.05.2015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B4C71EC6-210F-42DE-9C53-41977AD35B3D}" type="datetimeFigureOut">
              <a:rPr lang="ru-RU" smtClean="0"/>
              <a:t>06.05.2015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B4C71EC6-210F-42DE-9C53-41977AD35B3D}" type="datetimeFigureOut">
              <a:rPr lang="ru-RU" smtClean="0"/>
              <a:t>06.05.2015</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B4C71EC6-210F-42DE-9C53-41977AD35B3D}" type="datetimeFigureOut">
              <a:rPr lang="ru-RU" smtClean="0"/>
              <a:t>06.05.2015</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4C71EC6-210F-42DE-9C53-41977AD35B3D}" type="datetimeFigureOut">
              <a:rPr lang="ru-RU" smtClean="0"/>
              <a:t>06.05.2015</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06.05.2015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06.05.2015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71EC6-210F-42DE-9C53-41977AD35B3D}" type="datetimeFigureOut">
              <a:rPr lang="ru-RU" smtClean="0"/>
              <a:t>06.05.2015</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9B0651-EE4F-4900-A07F-96A6BFA9D0F0}"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3568" y="260648"/>
            <a:ext cx="7772400" cy="720080"/>
          </a:xfrm>
        </p:spPr>
        <p:txBody>
          <a:bodyPr>
            <a:normAutofit fontScale="90000"/>
          </a:bodyPr>
          <a:lstStyle/>
          <a:p>
            <a:r>
              <a:rPr lang="en-US" dirty="0" smtClean="0"/>
              <a:t>Test </a:t>
            </a:r>
            <a:r>
              <a:rPr lang="en-US" dirty="0"/>
              <a:t>automation course</a:t>
            </a:r>
            <a:endParaRPr lang="ru-RU" dirty="0"/>
          </a:p>
        </p:txBody>
      </p:sp>
      <p:pic>
        <p:nvPicPr>
          <p:cNvPr id="1026" name="Picture 2" descr="http://www.mindscripts.com/framework/images/softwaretest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1111132"/>
            <a:ext cx="5184576" cy="4608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965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t>Java - Basic Data </a:t>
            </a:r>
            <a:r>
              <a:rPr lang="en-US" dirty="0" smtClean="0"/>
              <a:t>types</a:t>
            </a:r>
            <a:br>
              <a:rPr lang="en-US" dirty="0" smtClean="0"/>
            </a:br>
            <a:r>
              <a:rPr lang="en-US" sz="3100" dirty="0"/>
              <a:t>Reference/Object Data </a:t>
            </a:r>
            <a:r>
              <a:rPr lang="en-US" sz="3100" dirty="0" smtClean="0"/>
              <a:t>Types</a:t>
            </a:r>
            <a:endParaRPr lang="ru-RU" sz="3100" dirty="0"/>
          </a:p>
        </p:txBody>
      </p:sp>
      <p:sp>
        <p:nvSpPr>
          <p:cNvPr id="3" name="Объект 2"/>
          <p:cNvSpPr>
            <a:spLocks noGrp="1"/>
          </p:cNvSpPr>
          <p:nvPr>
            <p:ph idx="1"/>
          </p:nvPr>
        </p:nvSpPr>
        <p:spPr>
          <a:xfrm>
            <a:off x="467544" y="1412777"/>
            <a:ext cx="8229600" cy="3744416"/>
          </a:xfrm>
        </p:spPr>
        <p:txBody>
          <a:bodyPr>
            <a:normAutofit/>
          </a:bodyPr>
          <a:lstStyle/>
          <a:p>
            <a:r>
              <a:rPr lang="en-US" sz="2200" dirty="0"/>
              <a:t>Reference variables are created using defined constructors of the classes. They are used to access objects. These variables are declared to be of a specific type that cannot be changed. For example, Employee, Puppy etc.</a:t>
            </a:r>
          </a:p>
          <a:p>
            <a:r>
              <a:rPr lang="en-US" sz="2200" dirty="0"/>
              <a:t>Class objects, and various type of array variables come under reference data type.</a:t>
            </a:r>
          </a:p>
          <a:p>
            <a:r>
              <a:rPr lang="en-US" sz="2200" dirty="0"/>
              <a:t>Default value of any reference variable is null.</a:t>
            </a:r>
          </a:p>
          <a:p>
            <a:r>
              <a:rPr lang="en-US" sz="2200" dirty="0"/>
              <a:t>A reference variable can be used to refer to any object of the declared type or any compatible type.</a:t>
            </a:r>
          </a:p>
          <a:p>
            <a:r>
              <a:rPr lang="en-US" sz="2200" dirty="0"/>
              <a:t>Example: Animal </a:t>
            </a:r>
            <a:r>
              <a:rPr lang="en-US" sz="2200" dirty="0" err="1"/>
              <a:t>animal</a:t>
            </a:r>
            <a:r>
              <a:rPr lang="en-US" sz="2200" dirty="0"/>
              <a:t> = new Animal("giraffe");</a:t>
            </a:r>
          </a:p>
          <a:p>
            <a:pPr marL="0" indent="0">
              <a:buNone/>
            </a:pPr>
            <a:endParaRPr lang="ru-RU" sz="2200" b="1" dirty="0"/>
          </a:p>
        </p:txBody>
      </p:sp>
      <p:pic>
        <p:nvPicPr>
          <p:cNvPr id="4100" name="Picture 4" descr="http://us.cdn2.123rf.com/168nwm/kharlamova/kharlamova1111/kharlamova111100021/11196292-ausrufezeichen-3d-rend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0" y="0"/>
            <a:ext cx="1476816" cy="1412776"/>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przedszkole53.edu.pl/wp-content/uploads/2014/05/wykrzyknik.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0948" y="0"/>
            <a:ext cx="16002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4445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marL="457200" indent="-457200"/>
            <a:r>
              <a:rPr lang="en-US" sz="4000" dirty="0" smtClean="0"/>
              <a:t>3. </a:t>
            </a:r>
            <a:r>
              <a:rPr lang="en-US" dirty="0" smtClean="0"/>
              <a:t>Access modifiers</a:t>
            </a:r>
            <a:r>
              <a:rPr lang="en-US" sz="4000" dirty="0" smtClean="0"/>
              <a:t/>
            </a:r>
            <a:br>
              <a:rPr lang="en-US" sz="4000" dirty="0" smtClean="0"/>
            </a:br>
            <a:endParaRPr lang="en-US" sz="4000" dirty="0"/>
          </a:p>
        </p:txBody>
      </p:sp>
      <p:sp>
        <p:nvSpPr>
          <p:cNvPr id="3" name="Объект 2"/>
          <p:cNvSpPr>
            <a:spLocks noGrp="1"/>
          </p:cNvSpPr>
          <p:nvPr>
            <p:ph idx="1"/>
          </p:nvPr>
        </p:nvSpPr>
        <p:spPr>
          <a:xfrm>
            <a:off x="323528" y="980729"/>
            <a:ext cx="8229600" cy="2736304"/>
          </a:xfrm>
        </p:spPr>
        <p:txBody>
          <a:bodyPr>
            <a:normAutofit/>
          </a:bodyPr>
          <a:lstStyle/>
          <a:p>
            <a:pPr marL="0" indent="0">
              <a:buNone/>
            </a:pPr>
            <a:r>
              <a:rPr lang="en-US" sz="2200" dirty="0"/>
              <a:t>Java provides a number of access modifiers to set access levels for classes, variables, methods and constructors. The four access levels are:</a:t>
            </a:r>
          </a:p>
          <a:p>
            <a:r>
              <a:rPr lang="en-US" sz="2200" dirty="0"/>
              <a:t>Visible to the package. the default. No modifiers are needed.</a:t>
            </a:r>
          </a:p>
          <a:p>
            <a:r>
              <a:rPr lang="en-US" sz="2200" dirty="0"/>
              <a:t>Visible to the class only (private).</a:t>
            </a:r>
          </a:p>
          <a:p>
            <a:r>
              <a:rPr lang="en-US" sz="2200" dirty="0"/>
              <a:t>Visible to the world (public).</a:t>
            </a:r>
          </a:p>
          <a:p>
            <a:r>
              <a:rPr lang="en-US" sz="2200" dirty="0"/>
              <a:t>Visible to the package and all subclasses (protected).</a:t>
            </a:r>
          </a:p>
          <a:p>
            <a:pPr marL="0" indent="0">
              <a:buNone/>
            </a:pPr>
            <a:endParaRPr lang="ru-RU" sz="2200" dirty="0"/>
          </a:p>
        </p:txBody>
      </p:sp>
      <p:pic>
        <p:nvPicPr>
          <p:cNvPr id="5122" name="Picture 2" descr="http://www.noesispoint.com/img/scjp/image03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3582712"/>
            <a:ext cx="4392488" cy="32575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www.tevron.com/images/VirtualUs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7848" y="4437555"/>
            <a:ext cx="1205880" cy="1547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609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28636"/>
            <a:ext cx="8229600" cy="1143000"/>
          </a:xfrm>
        </p:spPr>
        <p:txBody>
          <a:bodyPr>
            <a:normAutofit/>
          </a:bodyPr>
          <a:lstStyle/>
          <a:p>
            <a:r>
              <a:rPr lang="en-US" sz="4000" dirty="0"/>
              <a:t>Access modifiers</a:t>
            </a:r>
            <a:endParaRPr lang="ru-RU" sz="4000" dirty="0"/>
          </a:p>
        </p:txBody>
      </p:sp>
      <p:sp>
        <p:nvSpPr>
          <p:cNvPr id="3" name="Объект 2"/>
          <p:cNvSpPr>
            <a:spLocks noGrp="1"/>
          </p:cNvSpPr>
          <p:nvPr>
            <p:ph idx="1"/>
          </p:nvPr>
        </p:nvSpPr>
        <p:spPr>
          <a:xfrm>
            <a:off x="395536" y="1196752"/>
            <a:ext cx="8229600" cy="5040560"/>
          </a:xfrm>
        </p:spPr>
        <p:txBody>
          <a:bodyPr>
            <a:normAutofit/>
          </a:bodyPr>
          <a:lstStyle/>
          <a:p>
            <a:pPr marL="0" indent="0">
              <a:buNone/>
            </a:pPr>
            <a:r>
              <a:rPr lang="en-US" dirty="0" smtClean="0"/>
              <a:t>		</a:t>
            </a:r>
            <a:r>
              <a:rPr lang="en-US" sz="2200" b="1" dirty="0" smtClean="0"/>
              <a:t>Default </a:t>
            </a:r>
            <a:r>
              <a:rPr lang="en-US" sz="2200" b="1" dirty="0"/>
              <a:t>Access Modifier - No </a:t>
            </a:r>
            <a:r>
              <a:rPr lang="en-US" sz="2200" b="1" dirty="0" smtClean="0"/>
              <a:t>keyword</a:t>
            </a:r>
            <a:endParaRPr lang="en-US" b="1" dirty="0"/>
          </a:p>
          <a:p>
            <a:pPr marL="0" indent="0">
              <a:buNone/>
            </a:pPr>
            <a:r>
              <a:rPr lang="en-US" dirty="0" smtClean="0"/>
              <a:t>   </a:t>
            </a:r>
            <a:r>
              <a:rPr lang="en-US" sz="2200" dirty="0" smtClean="0"/>
              <a:t>Default </a:t>
            </a:r>
            <a:r>
              <a:rPr lang="en-US" sz="2200" dirty="0"/>
              <a:t>access modifier means we do not explicitly declare an access modifier for a class, field, method, etc.</a:t>
            </a:r>
          </a:p>
          <a:p>
            <a:pPr marL="0" indent="0">
              <a:buNone/>
            </a:pPr>
            <a:r>
              <a:rPr lang="en-US" sz="2200" dirty="0" smtClean="0"/>
              <a:t>   A </a:t>
            </a:r>
            <a:r>
              <a:rPr lang="en-US" sz="2200" dirty="0"/>
              <a:t>variable or method declared without any access control modifier is available to any other class in the same package. The fields in an interface are implicitly public static final and the methods in an interface are by default public.</a:t>
            </a:r>
          </a:p>
          <a:p>
            <a:pPr marL="0" indent="0">
              <a:buNone/>
            </a:pPr>
            <a:endParaRPr lang="en-US" sz="1600" dirty="0" smtClean="0">
              <a:solidFill>
                <a:schemeClr val="tx2">
                  <a:lumMod val="60000"/>
                  <a:lumOff val="40000"/>
                </a:schemeClr>
              </a:solidFill>
            </a:endParaRPr>
          </a:p>
          <a:p>
            <a:pPr marL="0" indent="0">
              <a:buNone/>
            </a:pPr>
            <a:r>
              <a:rPr lang="en-US" sz="1600" dirty="0" smtClean="0">
                <a:solidFill>
                  <a:schemeClr val="tx2">
                    <a:lumMod val="60000"/>
                    <a:lumOff val="40000"/>
                  </a:schemeClr>
                </a:solidFill>
              </a:rPr>
              <a:t>Example:</a:t>
            </a:r>
            <a:endParaRPr lang="en-US" sz="1500" dirty="0" smtClean="0">
              <a:solidFill>
                <a:schemeClr val="tx2">
                  <a:lumMod val="60000"/>
                  <a:lumOff val="40000"/>
                </a:schemeClr>
              </a:solidFill>
            </a:endParaRPr>
          </a:p>
          <a:p>
            <a:pPr marL="0" indent="0">
              <a:buNone/>
            </a:pPr>
            <a:r>
              <a:rPr lang="en-US" sz="1500" dirty="0" smtClean="0">
                <a:solidFill>
                  <a:schemeClr val="tx2">
                    <a:lumMod val="60000"/>
                    <a:lumOff val="40000"/>
                  </a:schemeClr>
                </a:solidFill>
              </a:rPr>
              <a:t>String </a:t>
            </a:r>
            <a:r>
              <a:rPr lang="en-US" sz="1500" dirty="0">
                <a:solidFill>
                  <a:schemeClr val="tx2">
                    <a:lumMod val="60000"/>
                    <a:lumOff val="40000"/>
                  </a:schemeClr>
                </a:solidFill>
              </a:rPr>
              <a:t>version = "1.5.1"; </a:t>
            </a:r>
            <a:endParaRPr lang="en-US" sz="1500" dirty="0" smtClean="0">
              <a:solidFill>
                <a:schemeClr val="tx2">
                  <a:lumMod val="60000"/>
                  <a:lumOff val="40000"/>
                </a:schemeClr>
              </a:solidFill>
            </a:endParaRPr>
          </a:p>
          <a:p>
            <a:pPr marL="0" indent="0">
              <a:buNone/>
            </a:pPr>
            <a:endParaRPr lang="en-US" sz="1500" dirty="0">
              <a:solidFill>
                <a:schemeClr val="tx2">
                  <a:lumMod val="60000"/>
                  <a:lumOff val="40000"/>
                </a:schemeClr>
              </a:solidFill>
            </a:endParaRPr>
          </a:p>
          <a:p>
            <a:pPr marL="0" indent="0">
              <a:buNone/>
            </a:pPr>
            <a:r>
              <a:rPr lang="en-US" sz="1500" dirty="0" err="1" smtClean="0">
                <a:solidFill>
                  <a:schemeClr val="tx2">
                    <a:lumMod val="60000"/>
                    <a:lumOff val="40000"/>
                  </a:schemeClr>
                </a:solidFill>
              </a:rPr>
              <a:t>boolean</a:t>
            </a:r>
            <a:r>
              <a:rPr lang="en-US" sz="1500" dirty="0" smtClean="0">
                <a:solidFill>
                  <a:schemeClr val="tx2">
                    <a:lumMod val="60000"/>
                    <a:lumOff val="40000"/>
                  </a:schemeClr>
                </a:solidFill>
              </a:rPr>
              <a:t> </a:t>
            </a:r>
            <a:r>
              <a:rPr lang="en-US" sz="1500" dirty="0" err="1">
                <a:solidFill>
                  <a:schemeClr val="tx2">
                    <a:lumMod val="60000"/>
                    <a:lumOff val="40000"/>
                  </a:schemeClr>
                </a:solidFill>
              </a:rPr>
              <a:t>processOrder</a:t>
            </a:r>
            <a:r>
              <a:rPr lang="en-US" sz="1500" dirty="0">
                <a:solidFill>
                  <a:schemeClr val="tx2">
                    <a:lumMod val="60000"/>
                    <a:lumOff val="40000"/>
                  </a:schemeClr>
                </a:solidFill>
              </a:rPr>
              <a:t>() { </a:t>
            </a:r>
            <a:endParaRPr lang="en-US" sz="1500" dirty="0" smtClean="0">
              <a:solidFill>
                <a:schemeClr val="tx2">
                  <a:lumMod val="60000"/>
                  <a:lumOff val="40000"/>
                </a:schemeClr>
              </a:solidFill>
            </a:endParaRPr>
          </a:p>
          <a:p>
            <a:pPr marL="0" indent="0">
              <a:buNone/>
            </a:pPr>
            <a:r>
              <a:rPr lang="en-US" sz="1500" dirty="0">
                <a:solidFill>
                  <a:schemeClr val="tx2">
                    <a:lumMod val="60000"/>
                    <a:lumOff val="40000"/>
                  </a:schemeClr>
                </a:solidFill>
              </a:rPr>
              <a:t> </a:t>
            </a:r>
            <a:r>
              <a:rPr lang="en-US" sz="1500" dirty="0" smtClean="0">
                <a:solidFill>
                  <a:schemeClr val="tx2">
                    <a:lumMod val="60000"/>
                    <a:lumOff val="40000"/>
                  </a:schemeClr>
                </a:solidFill>
              </a:rPr>
              <a:t>    return </a:t>
            </a:r>
            <a:r>
              <a:rPr lang="en-US" sz="1500" dirty="0">
                <a:solidFill>
                  <a:schemeClr val="tx2">
                    <a:lumMod val="60000"/>
                    <a:lumOff val="40000"/>
                  </a:schemeClr>
                </a:solidFill>
              </a:rPr>
              <a:t>true; </a:t>
            </a:r>
            <a:endParaRPr lang="en-US" sz="1500" dirty="0" smtClean="0">
              <a:solidFill>
                <a:schemeClr val="tx2">
                  <a:lumMod val="60000"/>
                  <a:lumOff val="40000"/>
                </a:schemeClr>
              </a:solidFill>
            </a:endParaRPr>
          </a:p>
          <a:p>
            <a:pPr marL="0" indent="0">
              <a:buNone/>
            </a:pPr>
            <a:r>
              <a:rPr lang="en-US" sz="1500" dirty="0" smtClean="0">
                <a:solidFill>
                  <a:schemeClr val="tx2">
                    <a:lumMod val="60000"/>
                    <a:lumOff val="40000"/>
                  </a:schemeClr>
                </a:solidFill>
              </a:rPr>
              <a:t>}</a:t>
            </a:r>
            <a:endParaRPr lang="ru-RU" sz="1500" dirty="0">
              <a:solidFill>
                <a:schemeClr val="tx2">
                  <a:lumMod val="60000"/>
                  <a:lumOff val="40000"/>
                </a:schemeClr>
              </a:solidFill>
            </a:endParaRPr>
          </a:p>
        </p:txBody>
      </p:sp>
      <p:pic>
        <p:nvPicPr>
          <p:cNvPr id="6146" name="Picture 2" descr="http://searchenginewatch.com/IMG/853/271853/no-keyword-data.png?142959659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4168" y="3861048"/>
            <a:ext cx="2638425" cy="2638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8901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38138"/>
          </a:xfrm>
        </p:spPr>
        <p:txBody>
          <a:bodyPr>
            <a:normAutofit fontScale="90000"/>
          </a:bodyPr>
          <a:lstStyle/>
          <a:p>
            <a:r>
              <a:rPr lang="en-US" dirty="0"/>
              <a:t>Access </a:t>
            </a:r>
            <a:r>
              <a:rPr lang="en-US" dirty="0" smtClean="0"/>
              <a:t>modifiers</a:t>
            </a:r>
            <a:r>
              <a:rPr lang="en-US" sz="4000" dirty="0" smtClean="0"/>
              <a:t/>
            </a:r>
            <a:br>
              <a:rPr lang="en-US" sz="4000" dirty="0" smtClean="0"/>
            </a:br>
            <a:r>
              <a:rPr lang="en-US" sz="3100" dirty="0"/>
              <a:t>Private Access Modifier - private</a:t>
            </a:r>
            <a:r>
              <a:rPr lang="en-US" sz="3600" dirty="0"/>
              <a:t/>
            </a:r>
            <a:br>
              <a:rPr lang="en-US" sz="3600" dirty="0"/>
            </a:br>
            <a:endParaRPr lang="ru-RU" sz="4000" dirty="0"/>
          </a:p>
        </p:txBody>
      </p:sp>
      <p:sp>
        <p:nvSpPr>
          <p:cNvPr id="3" name="Объект 2"/>
          <p:cNvSpPr>
            <a:spLocks noGrp="1"/>
          </p:cNvSpPr>
          <p:nvPr>
            <p:ph idx="1"/>
          </p:nvPr>
        </p:nvSpPr>
        <p:spPr>
          <a:xfrm>
            <a:off x="467544" y="1340768"/>
            <a:ext cx="8229600" cy="5254328"/>
          </a:xfrm>
        </p:spPr>
        <p:txBody>
          <a:bodyPr>
            <a:normAutofit fontScale="92500" lnSpcReduction="10000"/>
          </a:bodyPr>
          <a:lstStyle/>
          <a:p>
            <a:pPr marL="0" indent="0">
              <a:buNone/>
            </a:pPr>
            <a:r>
              <a:rPr lang="en-US" sz="2200" dirty="0" smtClean="0"/>
              <a:t>	Methods</a:t>
            </a:r>
            <a:r>
              <a:rPr lang="en-US" sz="2200" dirty="0"/>
              <a:t>, Variables and Constructors that are declared private can only be accessed within the declared class itself.</a:t>
            </a:r>
          </a:p>
          <a:p>
            <a:pPr marL="0" indent="0">
              <a:buNone/>
            </a:pPr>
            <a:r>
              <a:rPr lang="en-US" sz="2200" dirty="0"/>
              <a:t>Private access modifier is the most restrictive access level. Class and interfaces cannot be private.</a:t>
            </a:r>
          </a:p>
          <a:p>
            <a:pPr marL="0" indent="0">
              <a:buNone/>
            </a:pPr>
            <a:r>
              <a:rPr lang="en-US" sz="2200" dirty="0" smtClean="0"/>
              <a:t>	Variables </a:t>
            </a:r>
            <a:r>
              <a:rPr lang="en-US" sz="2200" dirty="0"/>
              <a:t>that are declared private can be accessed outside the class if public getter methods are present in the class.</a:t>
            </a:r>
          </a:p>
          <a:p>
            <a:pPr marL="0" indent="0">
              <a:buNone/>
            </a:pPr>
            <a:r>
              <a:rPr lang="en-US" sz="2200" dirty="0" smtClean="0"/>
              <a:t>	Using </a:t>
            </a:r>
            <a:r>
              <a:rPr lang="en-US" sz="2200" dirty="0"/>
              <a:t>the private modifier is the main way that an object encapsulates itself and hide data from the outside world.</a:t>
            </a:r>
          </a:p>
          <a:p>
            <a:pPr marL="0" indent="0">
              <a:buNone/>
            </a:pPr>
            <a:endParaRPr lang="en-US" sz="1500" dirty="0" smtClean="0"/>
          </a:p>
          <a:p>
            <a:pPr marL="0" indent="0">
              <a:buNone/>
            </a:pPr>
            <a:r>
              <a:rPr lang="en-US" sz="1500" dirty="0" smtClean="0">
                <a:solidFill>
                  <a:schemeClr val="tx2">
                    <a:lumMod val="60000"/>
                    <a:lumOff val="40000"/>
                  </a:schemeClr>
                </a:solidFill>
              </a:rPr>
              <a:t>Example:</a:t>
            </a:r>
          </a:p>
          <a:p>
            <a:pPr marL="0" indent="0">
              <a:buNone/>
            </a:pPr>
            <a:r>
              <a:rPr lang="en-US" sz="1600" dirty="0">
                <a:solidFill>
                  <a:schemeClr val="tx2">
                    <a:lumMod val="60000"/>
                    <a:lumOff val="40000"/>
                  </a:schemeClr>
                </a:solidFill>
              </a:rPr>
              <a:t>public class Logger </a:t>
            </a:r>
            <a:r>
              <a:rPr lang="en-US" sz="1600" dirty="0" smtClean="0">
                <a:solidFill>
                  <a:schemeClr val="tx2">
                    <a:lumMod val="60000"/>
                    <a:lumOff val="40000"/>
                  </a:schemeClr>
                </a:solidFill>
              </a:rPr>
              <a:t>{</a:t>
            </a:r>
          </a:p>
          <a:p>
            <a:pPr marL="0" indent="0">
              <a:buNone/>
            </a:pPr>
            <a:r>
              <a:rPr lang="en-US" sz="1600" dirty="0" smtClean="0">
                <a:solidFill>
                  <a:schemeClr val="tx2">
                    <a:lumMod val="60000"/>
                    <a:lumOff val="40000"/>
                  </a:schemeClr>
                </a:solidFill>
              </a:rPr>
              <a:t>       private </a:t>
            </a:r>
            <a:r>
              <a:rPr lang="en-US" sz="1600" dirty="0">
                <a:solidFill>
                  <a:schemeClr val="tx2">
                    <a:lumMod val="60000"/>
                    <a:lumOff val="40000"/>
                  </a:schemeClr>
                </a:solidFill>
              </a:rPr>
              <a:t>String format</a:t>
            </a:r>
            <a:r>
              <a:rPr lang="en-US" sz="1600" dirty="0" smtClean="0">
                <a:solidFill>
                  <a:schemeClr val="tx2">
                    <a:lumMod val="60000"/>
                    <a:lumOff val="40000"/>
                  </a:schemeClr>
                </a:solidFill>
              </a:rPr>
              <a:t>;</a:t>
            </a:r>
          </a:p>
          <a:p>
            <a:pPr marL="0" indent="0">
              <a:buNone/>
            </a:pPr>
            <a:r>
              <a:rPr lang="en-US" sz="1600" dirty="0" smtClean="0">
                <a:solidFill>
                  <a:schemeClr val="tx2">
                    <a:lumMod val="60000"/>
                    <a:lumOff val="40000"/>
                  </a:schemeClr>
                </a:solidFill>
              </a:rPr>
              <a:t>       public </a:t>
            </a:r>
            <a:r>
              <a:rPr lang="en-US" sz="1600" dirty="0">
                <a:solidFill>
                  <a:schemeClr val="tx2">
                    <a:lumMod val="60000"/>
                    <a:lumOff val="40000"/>
                  </a:schemeClr>
                </a:solidFill>
              </a:rPr>
              <a:t>String </a:t>
            </a:r>
            <a:r>
              <a:rPr lang="en-US" sz="1600" dirty="0" err="1">
                <a:solidFill>
                  <a:schemeClr val="tx2">
                    <a:lumMod val="60000"/>
                    <a:lumOff val="40000"/>
                  </a:schemeClr>
                </a:solidFill>
              </a:rPr>
              <a:t>getFormat</a:t>
            </a:r>
            <a:r>
              <a:rPr lang="en-US" sz="1600" dirty="0">
                <a:solidFill>
                  <a:schemeClr val="tx2">
                    <a:lumMod val="60000"/>
                    <a:lumOff val="40000"/>
                  </a:schemeClr>
                </a:solidFill>
              </a:rPr>
              <a:t>() </a:t>
            </a:r>
            <a:r>
              <a:rPr lang="en-US" sz="1600" dirty="0" smtClean="0">
                <a:solidFill>
                  <a:schemeClr val="tx2">
                    <a:lumMod val="60000"/>
                    <a:lumOff val="40000"/>
                  </a:schemeClr>
                </a:solidFill>
              </a:rPr>
              <a:t>{</a:t>
            </a:r>
          </a:p>
          <a:p>
            <a:pPr marL="0" indent="0">
              <a:buNone/>
            </a:pPr>
            <a:r>
              <a:rPr lang="en-US" sz="1600" dirty="0" smtClean="0">
                <a:solidFill>
                  <a:schemeClr val="tx2">
                    <a:lumMod val="60000"/>
                    <a:lumOff val="40000"/>
                  </a:schemeClr>
                </a:solidFill>
              </a:rPr>
              <a:t>               </a:t>
            </a:r>
            <a:r>
              <a:rPr lang="en-US" sz="1600" dirty="0">
                <a:solidFill>
                  <a:schemeClr val="tx2">
                    <a:lumMod val="60000"/>
                    <a:lumOff val="40000"/>
                  </a:schemeClr>
                </a:solidFill>
              </a:rPr>
              <a:t>return </a:t>
            </a:r>
            <a:r>
              <a:rPr lang="en-US" sz="1600" dirty="0" err="1">
                <a:solidFill>
                  <a:schemeClr val="tx2">
                    <a:lumMod val="60000"/>
                    <a:lumOff val="40000"/>
                  </a:schemeClr>
                </a:solidFill>
              </a:rPr>
              <a:t>this.format</a:t>
            </a:r>
            <a:r>
              <a:rPr lang="en-US" sz="1600" dirty="0">
                <a:solidFill>
                  <a:schemeClr val="tx2">
                    <a:lumMod val="60000"/>
                    <a:lumOff val="40000"/>
                  </a:schemeClr>
                </a:solidFill>
              </a:rPr>
              <a:t>; </a:t>
            </a:r>
            <a:endParaRPr lang="en-US" sz="1600" dirty="0" smtClean="0">
              <a:solidFill>
                <a:schemeClr val="tx2">
                  <a:lumMod val="60000"/>
                  <a:lumOff val="40000"/>
                </a:schemeClr>
              </a:solidFill>
            </a:endParaRPr>
          </a:p>
          <a:p>
            <a:pPr marL="0" indent="0">
              <a:buNone/>
            </a:pPr>
            <a:r>
              <a:rPr lang="en-US" sz="1600" dirty="0" smtClean="0">
                <a:solidFill>
                  <a:schemeClr val="tx2">
                    <a:lumMod val="60000"/>
                    <a:lumOff val="40000"/>
                  </a:schemeClr>
                </a:solidFill>
              </a:rPr>
              <a:t>       } </a:t>
            </a:r>
          </a:p>
          <a:p>
            <a:pPr marL="0" indent="0">
              <a:buNone/>
            </a:pPr>
            <a:r>
              <a:rPr lang="en-US" sz="1600" dirty="0" smtClean="0">
                <a:solidFill>
                  <a:schemeClr val="tx2">
                    <a:lumMod val="60000"/>
                    <a:lumOff val="40000"/>
                  </a:schemeClr>
                </a:solidFill>
              </a:rPr>
              <a:t>        public </a:t>
            </a:r>
            <a:r>
              <a:rPr lang="en-US" sz="1600" dirty="0">
                <a:solidFill>
                  <a:schemeClr val="tx2">
                    <a:lumMod val="60000"/>
                    <a:lumOff val="40000"/>
                  </a:schemeClr>
                </a:solidFill>
              </a:rPr>
              <a:t>void </a:t>
            </a:r>
            <a:r>
              <a:rPr lang="en-US" sz="1600" dirty="0" err="1">
                <a:solidFill>
                  <a:schemeClr val="tx2">
                    <a:lumMod val="60000"/>
                    <a:lumOff val="40000"/>
                  </a:schemeClr>
                </a:solidFill>
              </a:rPr>
              <a:t>setFormat</a:t>
            </a:r>
            <a:r>
              <a:rPr lang="en-US" sz="1600" dirty="0">
                <a:solidFill>
                  <a:schemeClr val="tx2">
                    <a:lumMod val="60000"/>
                    <a:lumOff val="40000"/>
                  </a:schemeClr>
                </a:solidFill>
              </a:rPr>
              <a:t>(String format) { </a:t>
            </a:r>
            <a:endParaRPr lang="en-US" sz="1600" dirty="0" smtClean="0">
              <a:solidFill>
                <a:schemeClr val="tx2">
                  <a:lumMod val="60000"/>
                  <a:lumOff val="40000"/>
                </a:schemeClr>
              </a:solidFill>
            </a:endParaRPr>
          </a:p>
          <a:p>
            <a:pPr marL="0" indent="0">
              <a:buNone/>
            </a:pPr>
            <a:r>
              <a:rPr lang="en-US" sz="1600" dirty="0" smtClean="0">
                <a:solidFill>
                  <a:schemeClr val="tx2">
                    <a:lumMod val="60000"/>
                    <a:lumOff val="40000"/>
                  </a:schemeClr>
                </a:solidFill>
              </a:rPr>
              <a:t>               </a:t>
            </a:r>
            <a:r>
              <a:rPr lang="en-US" sz="1600" dirty="0" err="1" smtClean="0">
                <a:solidFill>
                  <a:schemeClr val="tx2">
                    <a:lumMod val="60000"/>
                    <a:lumOff val="40000"/>
                  </a:schemeClr>
                </a:solidFill>
              </a:rPr>
              <a:t>this.format</a:t>
            </a:r>
            <a:r>
              <a:rPr lang="en-US" sz="1600" dirty="0" smtClean="0">
                <a:solidFill>
                  <a:schemeClr val="tx2">
                    <a:lumMod val="60000"/>
                    <a:lumOff val="40000"/>
                  </a:schemeClr>
                </a:solidFill>
              </a:rPr>
              <a:t> </a:t>
            </a:r>
            <a:r>
              <a:rPr lang="en-US" sz="1600" dirty="0">
                <a:solidFill>
                  <a:schemeClr val="tx2">
                    <a:lumMod val="60000"/>
                    <a:lumOff val="40000"/>
                  </a:schemeClr>
                </a:solidFill>
              </a:rPr>
              <a:t>= format; </a:t>
            </a:r>
            <a:endParaRPr lang="en-US" sz="1600" dirty="0" smtClean="0">
              <a:solidFill>
                <a:schemeClr val="tx2">
                  <a:lumMod val="60000"/>
                  <a:lumOff val="40000"/>
                </a:schemeClr>
              </a:solidFill>
            </a:endParaRPr>
          </a:p>
          <a:p>
            <a:pPr marL="0" indent="0">
              <a:buNone/>
            </a:pPr>
            <a:r>
              <a:rPr lang="en-US" sz="1600" dirty="0" smtClean="0">
                <a:solidFill>
                  <a:schemeClr val="tx2">
                    <a:lumMod val="60000"/>
                    <a:lumOff val="40000"/>
                  </a:schemeClr>
                </a:solidFill>
              </a:rPr>
              <a:t>         }</a:t>
            </a:r>
          </a:p>
          <a:p>
            <a:pPr marL="0" indent="0">
              <a:buNone/>
            </a:pPr>
            <a:r>
              <a:rPr lang="en-US" sz="1600" dirty="0" smtClean="0">
                <a:solidFill>
                  <a:schemeClr val="tx2">
                    <a:lumMod val="60000"/>
                    <a:lumOff val="40000"/>
                  </a:schemeClr>
                </a:solidFill>
              </a:rPr>
              <a:t>}</a:t>
            </a:r>
            <a:endParaRPr lang="en-US" sz="1500" dirty="0">
              <a:solidFill>
                <a:schemeClr val="tx2">
                  <a:lumMod val="60000"/>
                  <a:lumOff val="40000"/>
                </a:schemeClr>
              </a:solidFill>
            </a:endParaRPr>
          </a:p>
          <a:p>
            <a:endParaRPr lang="ru-RU" sz="2200" dirty="0"/>
          </a:p>
        </p:txBody>
      </p:sp>
      <p:pic>
        <p:nvPicPr>
          <p:cNvPr id="7170" name="Picture 2" descr="http://headchange.org/wp-content/uploads/2015/02/private-internet-access-vpn-servic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0272" y="4509120"/>
            <a:ext cx="1905000" cy="2085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7023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066130"/>
          </a:xfrm>
        </p:spPr>
        <p:txBody>
          <a:bodyPr>
            <a:normAutofit fontScale="90000"/>
          </a:bodyPr>
          <a:lstStyle/>
          <a:p>
            <a:r>
              <a:rPr lang="en-US" dirty="0"/>
              <a:t>Access </a:t>
            </a:r>
            <a:r>
              <a:rPr lang="en-US" dirty="0" smtClean="0"/>
              <a:t>modifiers</a:t>
            </a:r>
            <a:r>
              <a:rPr lang="en-US" sz="4000" dirty="0" smtClean="0"/>
              <a:t/>
            </a:r>
            <a:br>
              <a:rPr lang="en-US" sz="4000" dirty="0" smtClean="0"/>
            </a:br>
            <a:r>
              <a:rPr lang="en-US" sz="3100" dirty="0" smtClean="0"/>
              <a:t>Public Access Modifier - public</a:t>
            </a:r>
            <a:br>
              <a:rPr lang="en-US" sz="3100" dirty="0" smtClean="0"/>
            </a:br>
            <a:endParaRPr lang="ru-RU" sz="3100" dirty="0"/>
          </a:p>
        </p:txBody>
      </p:sp>
      <p:sp>
        <p:nvSpPr>
          <p:cNvPr id="3" name="Объект 2"/>
          <p:cNvSpPr>
            <a:spLocks noGrp="1"/>
          </p:cNvSpPr>
          <p:nvPr>
            <p:ph idx="1"/>
          </p:nvPr>
        </p:nvSpPr>
        <p:spPr>
          <a:xfrm>
            <a:off x="395536" y="1412776"/>
            <a:ext cx="8424936" cy="5328591"/>
          </a:xfrm>
        </p:spPr>
        <p:txBody>
          <a:bodyPr>
            <a:normAutofit/>
          </a:bodyPr>
          <a:lstStyle/>
          <a:p>
            <a:pPr marL="0" indent="0">
              <a:buNone/>
            </a:pPr>
            <a:r>
              <a:rPr lang="en-US" sz="2200" dirty="0" smtClean="0"/>
              <a:t>	A </a:t>
            </a:r>
            <a:r>
              <a:rPr lang="en-US" sz="2200" dirty="0"/>
              <a:t>class, method, constructor, interface </a:t>
            </a:r>
            <a:r>
              <a:rPr lang="en-US" sz="2200" dirty="0" err="1"/>
              <a:t>etc</a:t>
            </a:r>
            <a:r>
              <a:rPr lang="en-US" sz="2200" dirty="0"/>
              <a:t> declared public can be accessed from any other class. Therefore fields, methods, blocks declared inside a public class can be accessed from any class belonging to the Java Universe.</a:t>
            </a:r>
          </a:p>
          <a:p>
            <a:pPr marL="0" indent="0">
              <a:buNone/>
            </a:pPr>
            <a:r>
              <a:rPr lang="en-US" sz="2200" dirty="0" smtClean="0"/>
              <a:t>	However </a:t>
            </a:r>
            <a:r>
              <a:rPr lang="en-US" sz="2200" dirty="0"/>
              <a:t>if the public class we are trying to access is in a different package, then the public class still need to be imported.</a:t>
            </a:r>
          </a:p>
          <a:p>
            <a:pPr marL="0" indent="0">
              <a:buNone/>
            </a:pPr>
            <a:r>
              <a:rPr lang="en-US" sz="2200" dirty="0" smtClean="0"/>
              <a:t>	Because </a:t>
            </a:r>
            <a:r>
              <a:rPr lang="en-US" sz="2200" dirty="0"/>
              <a:t>of class inheritance, all public methods and variables of a class are inherited by its subclasses.</a:t>
            </a:r>
          </a:p>
          <a:p>
            <a:pPr marL="0" indent="0">
              <a:buNone/>
            </a:pPr>
            <a:endParaRPr lang="en-US" sz="1500" dirty="0" smtClean="0">
              <a:solidFill>
                <a:schemeClr val="tx2">
                  <a:lumMod val="60000"/>
                  <a:lumOff val="40000"/>
                </a:schemeClr>
              </a:solidFill>
            </a:endParaRPr>
          </a:p>
          <a:p>
            <a:pPr marL="0" indent="0">
              <a:buNone/>
            </a:pPr>
            <a:endParaRPr lang="en-US" sz="1500" dirty="0">
              <a:solidFill>
                <a:schemeClr val="tx2">
                  <a:lumMod val="60000"/>
                  <a:lumOff val="40000"/>
                </a:schemeClr>
              </a:solidFill>
            </a:endParaRPr>
          </a:p>
          <a:p>
            <a:pPr marL="0" indent="0">
              <a:buNone/>
            </a:pPr>
            <a:r>
              <a:rPr lang="en-US" sz="1600" dirty="0">
                <a:solidFill>
                  <a:schemeClr val="tx2">
                    <a:lumMod val="60000"/>
                    <a:lumOff val="40000"/>
                  </a:schemeClr>
                </a:solidFill>
              </a:rPr>
              <a:t>Example</a:t>
            </a:r>
            <a:r>
              <a:rPr lang="en-US" sz="1600" dirty="0" smtClean="0">
                <a:solidFill>
                  <a:schemeClr val="tx2">
                    <a:lumMod val="60000"/>
                    <a:lumOff val="40000"/>
                  </a:schemeClr>
                </a:solidFill>
              </a:rPr>
              <a:t>:</a:t>
            </a:r>
            <a:endParaRPr lang="en-US" sz="1500" dirty="0" smtClean="0">
              <a:solidFill>
                <a:schemeClr val="tx2">
                  <a:lumMod val="60000"/>
                  <a:lumOff val="40000"/>
                </a:schemeClr>
              </a:solidFill>
            </a:endParaRPr>
          </a:p>
          <a:p>
            <a:pPr marL="0" indent="0">
              <a:buNone/>
            </a:pPr>
            <a:r>
              <a:rPr lang="en-US" sz="1500" dirty="0" smtClean="0">
                <a:solidFill>
                  <a:schemeClr val="tx2">
                    <a:lumMod val="60000"/>
                    <a:lumOff val="40000"/>
                  </a:schemeClr>
                </a:solidFill>
              </a:rPr>
              <a:t>public </a:t>
            </a:r>
            <a:r>
              <a:rPr lang="en-US" sz="1500" dirty="0">
                <a:solidFill>
                  <a:schemeClr val="tx2">
                    <a:lumMod val="60000"/>
                    <a:lumOff val="40000"/>
                  </a:schemeClr>
                </a:solidFill>
              </a:rPr>
              <a:t>static void main(String[] arguments) </a:t>
            </a:r>
            <a:r>
              <a:rPr lang="en-US" sz="1500" dirty="0" smtClean="0">
                <a:solidFill>
                  <a:schemeClr val="tx2">
                    <a:lumMod val="60000"/>
                    <a:lumOff val="40000"/>
                  </a:schemeClr>
                </a:solidFill>
              </a:rPr>
              <a:t>{</a:t>
            </a:r>
          </a:p>
          <a:p>
            <a:pPr marL="0" indent="0">
              <a:buNone/>
            </a:pPr>
            <a:r>
              <a:rPr lang="en-US" sz="1500" dirty="0" smtClean="0">
                <a:solidFill>
                  <a:schemeClr val="tx2">
                    <a:lumMod val="60000"/>
                    <a:lumOff val="40000"/>
                  </a:schemeClr>
                </a:solidFill>
              </a:rPr>
              <a:t>       // </a:t>
            </a:r>
            <a:r>
              <a:rPr lang="en-US" sz="1500" dirty="0">
                <a:solidFill>
                  <a:schemeClr val="tx2">
                    <a:lumMod val="60000"/>
                    <a:lumOff val="40000"/>
                  </a:schemeClr>
                </a:solidFill>
              </a:rPr>
              <a:t>... </a:t>
            </a:r>
            <a:endParaRPr lang="en-US" sz="1500" dirty="0" smtClean="0">
              <a:solidFill>
                <a:schemeClr val="tx2">
                  <a:lumMod val="60000"/>
                  <a:lumOff val="40000"/>
                </a:schemeClr>
              </a:solidFill>
            </a:endParaRPr>
          </a:p>
          <a:p>
            <a:pPr marL="0" indent="0">
              <a:buNone/>
            </a:pPr>
            <a:r>
              <a:rPr lang="en-US" sz="1500" dirty="0" smtClean="0">
                <a:solidFill>
                  <a:schemeClr val="tx2">
                    <a:lumMod val="60000"/>
                    <a:lumOff val="40000"/>
                  </a:schemeClr>
                </a:solidFill>
              </a:rPr>
              <a:t>}</a:t>
            </a:r>
            <a:endParaRPr lang="ru-RU" sz="1500" dirty="0">
              <a:solidFill>
                <a:schemeClr val="tx2">
                  <a:lumMod val="60000"/>
                  <a:lumOff val="40000"/>
                </a:schemeClr>
              </a:solidFill>
            </a:endParaRPr>
          </a:p>
        </p:txBody>
      </p:sp>
      <p:pic>
        <p:nvPicPr>
          <p:cNvPr id="8194" name="Picture 2" descr="http://www.columbusga.org/images/pubAcces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2750" y="4476750"/>
            <a:ext cx="238125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1292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t>Access modifiers</a:t>
            </a:r>
            <a:r>
              <a:rPr lang="en-US" sz="5400" dirty="0"/>
              <a:t/>
            </a:r>
            <a:br>
              <a:rPr lang="en-US" sz="5400" dirty="0"/>
            </a:br>
            <a:r>
              <a:rPr lang="en-US" sz="3100" dirty="0"/>
              <a:t>Protected Access Modifier - </a:t>
            </a:r>
            <a:r>
              <a:rPr lang="en-US" sz="3100" dirty="0" smtClean="0"/>
              <a:t>protected</a:t>
            </a:r>
            <a:r>
              <a:rPr lang="en-US" dirty="0"/>
              <a:t/>
            </a:r>
            <a:br>
              <a:rPr lang="en-US" dirty="0"/>
            </a:br>
            <a:endParaRPr lang="ru-RU" dirty="0"/>
          </a:p>
        </p:txBody>
      </p:sp>
      <p:sp>
        <p:nvSpPr>
          <p:cNvPr id="3" name="Объект 2"/>
          <p:cNvSpPr>
            <a:spLocks noGrp="1"/>
          </p:cNvSpPr>
          <p:nvPr>
            <p:ph idx="1"/>
          </p:nvPr>
        </p:nvSpPr>
        <p:spPr>
          <a:xfrm>
            <a:off x="467544" y="1124744"/>
            <a:ext cx="8229600" cy="5040560"/>
          </a:xfrm>
        </p:spPr>
        <p:txBody>
          <a:bodyPr>
            <a:noAutofit/>
          </a:bodyPr>
          <a:lstStyle/>
          <a:p>
            <a:pPr marL="0" indent="0">
              <a:buNone/>
            </a:pPr>
            <a:r>
              <a:rPr lang="en-US" sz="2200" dirty="0" smtClean="0"/>
              <a:t>	</a:t>
            </a:r>
            <a:r>
              <a:rPr lang="en-US" sz="2000" dirty="0" smtClean="0"/>
              <a:t>Variables</a:t>
            </a:r>
            <a:r>
              <a:rPr lang="en-US" sz="2000" dirty="0"/>
              <a:t>, methods and constructors which are declared protected in a superclass can be accessed only by the subclasses in other package or any class within the package of the protected members' class.</a:t>
            </a:r>
          </a:p>
          <a:p>
            <a:pPr marL="0" indent="0">
              <a:buNone/>
            </a:pPr>
            <a:r>
              <a:rPr lang="en-US" sz="2000" dirty="0" smtClean="0"/>
              <a:t>	The </a:t>
            </a:r>
            <a:r>
              <a:rPr lang="en-US" sz="2000" dirty="0"/>
              <a:t>protected access modifier cannot be applied to class and interfaces. Methods, fields can be declared protected, however methods and fields in a interface cannot be declared protected.</a:t>
            </a:r>
          </a:p>
          <a:p>
            <a:pPr marL="0" indent="0">
              <a:buNone/>
            </a:pPr>
            <a:r>
              <a:rPr lang="en-US" sz="2000" dirty="0" smtClean="0"/>
              <a:t>	Protected </a:t>
            </a:r>
            <a:r>
              <a:rPr lang="en-US" sz="2000" dirty="0"/>
              <a:t>access gives the subclass a chance to use the helper method or variable, while preventing a nonrelated class from trying to use it.</a:t>
            </a:r>
          </a:p>
          <a:p>
            <a:pPr marL="0" indent="0">
              <a:buNone/>
            </a:pPr>
            <a:r>
              <a:rPr lang="en-US" sz="1600" dirty="0">
                <a:solidFill>
                  <a:schemeClr val="tx2">
                    <a:lumMod val="60000"/>
                    <a:lumOff val="40000"/>
                  </a:schemeClr>
                </a:solidFill>
              </a:rPr>
              <a:t>Example</a:t>
            </a:r>
            <a:r>
              <a:rPr lang="en-US" sz="1600" dirty="0" smtClean="0">
                <a:solidFill>
                  <a:schemeClr val="tx2">
                    <a:lumMod val="60000"/>
                    <a:lumOff val="40000"/>
                  </a:schemeClr>
                </a:solidFill>
              </a:rPr>
              <a:t>:</a:t>
            </a:r>
            <a:endParaRPr lang="en-US" sz="1500" dirty="0" smtClean="0">
              <a:solidFill>
                <a:schemeClr val="tx2">
                  <a:lumMod val="60000"/>
                  <a:lumOff val="40000"/>
                </a:schemeClr>
              </a:solidFill>
            </a:endParaRPr>
          </a:p>
          <a:p>
            <a:pPr marL="0" indent="0">
              <a:buNone/>
            </a:pPr>
            <a:r>
              <a:rPr lang="en-US" sz="1500" dirty="0" smtClean="0">
                <a:solidFill>
                  <a:schemeClr val="tx2">
                    <a:lumMod val="60000"/>
                    <a:lumOff val="40000"/>
                  </a:schemeClr>
                </a:solidFill>
              </a:rPr>
              <a:t>class </a:t>
            </a:r>
            <a:r>
              <a:rPr lang="en-US" sz="1500" dirty="0" err="1">
                <a:solidFill>
                  <a:schemeClr val="tx2">
                    <a:lumMod val="60000"/>
                    <a:lumOff val="40000"/>
                  </a:schemeClr>
                </a:solidFill>
              </a:rPr>
              <a:t>AudioPlayer</a:t>
            </a:r>
            <a:r>
              <a:rPr lang="en-US" sz="1500" dirty="0">
                <a:solidFill>
                  <a:schemeClr val="tx2">
                    <a:lumMod val="60000"/>
                    <a:lumOff val="40000"/>
                  </a:schemeClr>
                </a:solidFill>
              </a:rPr>
              <a:t> { </a:t>
            </a:r>
            <a:endParaRPr lang="en-US" sz="1500" dirty="0" smtClean="0">
              <a:solidFill>
                <a:schemeClr val="tx2">
                  <a:lumMod val="60000"/>
                  <a:lumOff val="40000"/>
                </a:schemeClr>
              </a:solidFill>
            </a:endParaRPr>
          </a:p>
          <a:p>
            <a:pPr marL="0" indent="0">
              <a:buNone/>
            </a:pPr>
            <a:r>
              <a:rPr lang="en-US" sz="1500" dirty="0" smtClean="0">
                <a:solidFill>
                  <a:schemeClr val="tx2">
                    <a:lumMod val="60000"/>
                    <a:lumOff val="40000"/>
                  </a:schemeClr>
                </a:solidFill>
              </a:rPr>
              <a:t>     protected </a:t>
            </a:r>
            <a:r>
              <a:rPr lang="en-US" sz="1500" dirty="0" err="1">
                <a:solidFill>
                  <a:schemeClr val="tx2">
                    <a:lumMod val="60000"/>
                    <a:lumOff val="40000"/>
                  </a:schemeClr>
                </a:solidFill>
              </a:rPr>
              <a:t>boolean</a:t>
            </a:r>
            <a:r>
              <a:rPr lang="en-US" sz="1500" dirty="0">
                <a:solidFill>
                  <a:schemeClr val="tx2">
                    <a:lumMod val="60000"/>
                    <a:lumOff val="40000"/>
                  </a:schemeClr>
                </a:solidFill>
              </a:rPr>
              <a:t> </a:t>
            </a:r>
            <a:r>
              <a:rPr lang="en-US" sz="1500" dirty="0" err="1">
                <a:solidFill>
                  <a:schemeClr val="tx2">
                    <a:lumMod val="60000"/>
                    <a:lumOff val="40000"/>
                  </a:schemeClr>
                </a:solidFill>
              </a:rPr>
              <a:t>openSpeaker</a:t>
            </a:r>
            <a:r>
              <a:rPr lang="en-US" sz="1500" dirty="0">
                <a:solidFill>
                  <a:schemeClr val="tx2">
                    <a:lumMod val="60000"/>
                    <a:lumOff val="40000"/>
                  </a:schemeClr>
                </a:solidFill>
              </a:rPr>
              <a:t>(Speaker </a:t>
            </a:r>
            <a:r>
              <a:rPr lang="en-US" sz="1500" dirty="0" err="1">
                <a:solidFill>
                  <a:schemeClr val="tx2">
                    <a:lumMod val="60000"/>
                    <a:lumOff val="40000"/>
                  </a:schemeClr>
                </a:solidFill>
              </a:rPr>
              <a:t>sp</a:t>
            </a:r>
            <a:r>
              <a:rPr lang="en-US" sz="1500" dirty="0">
                <a:solidFill>
                  <a:schemeClr val="tx2">
                    <a:lumMod val="60000"/>
                    <a:lumOff val="40000"/>
                  </a:schemeClr>
                </a:solidFill>
              </a:rPr>
              <a:t>) { </a:t>
            </a:r>
            <a:endParaRPr lang="en-US" sz="1500" dirty="0" smtClean="0">
              <a:solidFill>
                <a:schemeClr val="tx2">
                  <a:lumMod val="60000"/>
                  <a:lumOff val="40000"/>
                </a:schemeClr>
              </a:solidFill>
            </a:endParaRPr>
          </a:p>
          <a:p>
            <a:pPr marL="0" indent="0">
              <a:buNone/>
            </a:pPr>
            <a:r>
              <a:rPr lang="en-US" sz="1500" dirty="0" smtClean="0">
                <a:solidFill>
                  <a:schemeClr val="tx2">
                    <a:lumMod val="60000"/>
                    <a:lumOff val="40000"/>
                  </a:schemeClr>
                </a:solidFill>
              </a:rPr>
              <a:t>             // </a:t>
            </a:r>
            <a:r>
              <a:rPr lang="en-US" sz="1500" dirty="0">
                <a:solidFill>
                  <a:schemeClr val="tx2">
                    <a:lumMod val="60000"/>
                    <a:lumOff val="40000"/>
                  </a:schemeClr>
                </a:solidFill>
              </a:rPr>
              <a:t>implementation details </a:t>
            </a:r>
            <a:endParaRPr lang="en-US" sz="1500" dirty="0" smtClean="0">
              <a:solidFill>
                <a:schemeClr val="tx2">
                  <a:lumMod val="60000"/>
                  <a:lumOff val="40000"/>
                </a:schemeClr>
              </a:solidFill>
            </a:endParaRPr>
          </a:p>
          <a:p>
            <a:pPr marL="0" indent="0">
              <a:buNone/>
            </a:pPr>
            <a:r>
              <a:rPr lang="en-US" sz="1500" dirty="0" smtClean="0">
                <a:solidFill>
                  <a:schemeClr val="tx2">
                    <a:lumMod val="60000"/>
                    <a:lumOff val="40000"/>
                  </a:schemeClr>
                </a:solidFill>
              </a:rPr>
              <a:t>      }</a:t>
            </a:r>
          </a:p>
          <a:p>
            <a:pPr marL="0" indent="0">
              <a:buNone/>
            </a:pPr>
            <a:r>
              <a:rPr lang="en-US" sz="1500" dirty="0" smtClean="0">
                <a:solidFill>
                  <a:schemeClr val="tx2">
                    <a:lumMod val="60000"/>
                    <a:lumOff val="40000"/>
                  </a:schemeClr>
                </a:solidFill>
              </a:rPr>
              <a:t> </a:t>
            </a:r>
            <a:r>
              <a:rPr lang="en-US" sz="1500" dirty="0">
                <a:solidFill>
                  <a:schemeClr val="tx2">
                    <a:lumMod val="60000"/>
                    <a:lumOff val="40000"/>
                  </a:schemeClr>
                </a:solidFill>
              </a:rPr>
              <a:t>} </a:t>
            </a:r>
            <a:endParaRPr lang="en-US" sz="1500" dirty="0" smtClean="0">
              <a:solidFill>
                <a:schemeClr val="tx2">
                  <a:lumMod val="60000"/>
                  <a:lumOff val="40000"/>
                </a:schemeClr>
              </a:solidFill>
            </a:endParaRPr>
          </a:p>
          <a:p>
            <a:pPr marL="0" indent="0">
              <a:buNone/>
            </a:pPr>
            <a:r>
              <a:rPr lang="en-US" sz="1500" dirty="0" smtClean="0">
                <a:solidFill>
                  <a:schemeClr val="tx2">
                    <a:lumMod val="60000"/>
                    <a:lumOff val="40000"/>
                  </a:schemeClr>
                </a:solidFill>
              </a:rPr>
              <a:t>class </a:t>
            </a:r>
            <a:r>
              <a:rPr lang="en-US" sz="1500" dirty="0" err="1">
                <a:solidFill>
                  <a:schemeClr val="tx2">
                    <a:lumMod val="60000"/>
                    <a:lumOff val="40000"/>
                  </a:schemeClr>
                </a:solidFill>
              </a:rPr>
              <a:t>StreamingAudioPlayer</a:t>
            </a:r>
            <a:r>
              <a:rPr lang="en-US" sz="1500" dirty="0">
                <a:solidFill>
                  <a:schemeClr val="tx2">
                    <a:lumMod val="60000"/>
                    <a:lumOff val="40000"/>
                  </a:schemeClr>
                </a:solidFill>
              </a:rPr>
              <a:t> </a:t>
            </a:r>
            <a:r>
              <a:rPr lang="en-US" sz="1500" dirty="0" smtClean="0">
                <a:solidFill>
                  <a:schemeClr val="tx2">
                    <a:lumMod val="60000"/>
                    <a:lumOff val="40000"/>
                  </a:schemeClr>
                </a:solidFill>
              </a:rPr>
              <a:t>{</a:t>
            </a:r>
          </a:p>
          <a:p>
            <a:pPr marL="0" indent="0">
              <a:buNone/>
            </a:pPr>
            <a:r>
              <a:rPr lang="en-US" sz="1500" dirty="0" smtClean="0">
                <a:solidFill>
                  <a:schemeClr val="tx2">
                    <a:lumMod val="60000"/>
                    <a:lumOff val="40000"/>
                  </a:schemeClr>
                </a:solidFill>
              </a:rPr>
              <a:t>    </a:t>
            </a:r>
            <a:r>
              <a:rPr lang="en-US" sz="1500" dirty="0" err="1" smtClean="0">
                <a:solidFill>
                  <a:schemeClr val="tx2">
                    <a:lumMod val="60000"/>
                    <a:lumOff val="40000"/>
                  </a:schemeClr>
                </a:solidFill>
              </a:rPr>
              <a:t>boolean</a:t>
            </a:r>
            <a:r>
              <a:rPr lang="en-US" sz="1500" dirty="0" smtClean="0">
                <a:solidFill>
                  <a:schemeClr val="tx2">
                    <a:lumMod val="60000"/>
                    <a:lumOff val="40000"/>
                  </a:schemeClr>
                </a:solidFill>
              </a:rPr>
              <a:t> </a:t>
            </a:r>
            <a:r>
              <a:rPr lang="en-US" sz="1500" dirty="0" err="1">
                <a:solidFill>
                  <a:schemeClr val="tx2">
                    <a:lumMod val="60000"/>
                    <a:lumOff val="40000"/>
                  </a:schemeClr>
                </a:solidFill>
              </a:rPr>
              <a:t>openSpeaker</a:t>
            </a:r>
            <a:r>
              <a:rPr lang="en-US" sz="1500" dirty="0">
                <a:solidFill>
                  <a:schemeClr val="tx2">
                    <a:lumMod val="60000"/>
                    <a:lumOff val="40000"/>
                  </a:schemeClr>
                </a:solidFill>
              </a:rPr>
              <a:t>(Speaker </a:t>
            </a:r>
            <a:r>
              <a:rPr lang="en-US" sz="1500" dirty="0" err="1">
                <a:solidFill>
                  <a:schemeClr val="tx2">
                    <a:lumMod val="60000"/>
                    <a:lumOff val="40000"/>
                  </a:schemeClr>
                </a:solidFill>
              </a:rPr>
              <a:t>sp</a:t>
            </a:r>
            <a:r>
              <a:rPr lang="en-US" sz="1500" dirty="0">
                <a:solidFill>
                  <a:schemeClr val="tx2">
                    <a:lumMod val="60000"/>
                    <a:lumOff val="40000"/>
                  </a:schemeClr>
                </a:solidFill>
              </a:rPr>
              <a:t>) </a:t>
            </a:r>
            <a:r>
              <a:rPr lang="en-US" sz="1500" dirty="0" smtClean="0">
                <a:solidFill>
                  <a:schemeClr val="tx2">
                    <a:lumMod val="60000"/>
                    <a:lumOff val="40000"/>
                  </a:schemeClr>
                </a:solidFill>
              </a:rPr>
              <a:t>{</a:t>
            </a:r>
          </a:p>
          <a:p>
            <a:pPr marL="0" indent="0">
              <a:buNone/>
            </a:pPr>
            <a:r>
              <a:rPr lang="en-US" sz="1500" dirty="0" smtClean="0">
                <a:solidFill>
                  <a:schemeClr val="tx2">
                    <a:lumMod val="60000"/>
                    <a:lumOff val="40000"/>
                  </a:schemeClr>
                </a:solidFill>
              </a:rPr>
              <a:t>            </a:t>
            </a:r>
            <a:r>
              <a:rPr lang="en-US" sz="1500" dirty="0">
                <a:solidFill>
                  <a:schemeClr val="tx2">
                    <a:lumMod val="60000"/>
                    <a:lumOff val="40000"/>
                  </a:schemeClr>
                </a:solidFill>
              </a:rPr>
              <a:t>// implementation details </a:t>
            </a:r>
            <a:endParaRPr lang="en-US" sz="1500" dirty="0" smtClean="0">
              <a:solidFill>
                <a:schemeClr val="tx2">
                  <a:lumMod val="60000"/>
                  <a:lumOff val="40000"/>
                </a:schemeClr>
              </a:solidFill>
            </a:endParaRPr>
          </a:p>
          <a:p>
            <a:pPr marL="0" indent="0">
              <a:buNone/>
            </a:pPr>
            <a:r>
              <a:rPr lang="en-US" sz="1500" dirty="0" smtClean="0">
                <a:solidFill>
                  <a:schemeClr val="tx2">
                    <a:lumMod val="60000"/>
                    <a:lumOff val="40000"/>
                  </a:schemeClr>
                </a:solidFill>
              </a:rPr>
              <a:t>     }</a:t>
            </a:r>
          </a:p>
          <a:p>
            <a:pPr marL="0" indent="0">
              <a:buNone/>
            </a:pPr>
            <a:r>
              <a:rPr lang="en-US" sz="1500" dirty="0" smtClean="0">
                <a:solidFill>
                  <a:schemeClr val="tx2">
                    <a:lumMod val="60000"/>
                    <a:lumOff val="40000"/>
                  </a:schemeClr>
                </a:solidFill>
              </a:rPr>
              <a:t>}</a:t>
            </a:r>
            <a:endParaRPr lang="ru-RU" sz="1500" dirty="0">
              <a:solidFill>
                <a:schemeClr val="tx2">
                  <a:lumMod val="60000"/>
                  <a:lumOff val="40000"/>
                </a:schemeClr>
              </a:solidFill>
            </a:endParaRPr>
          </a:p>
        </p:txBody>
      </p:sp>
      <p:pic>
        <p:nvPicPr>
          <p:cNvPr id="9218" name="Picture 2" descr="http://91ef69bade70f992a001-b6054e05bb416c4c4b6f3b0ef3e0f71d.r93.cf3.rackcdn.com/key-in-lock-showing-protected-access-10012578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128" y="3933056"/>
            <a:ext cx="3419872" cy="2910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4540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0"/>
            <a:ext cx="8229600" cy="1143000"/>
          </a:xfrm>
        </p:spPr>
        <p:txBody>
          <a:bodyPr>
            <a:normAutofit fontScale="90000"/>
          </a:bodyPr>
          <a:lstStyle/>
          <a:p>
            <a:r>
              <a:rPr lang="en-US" dirty="0"/>
              <a:t>Access </a:t>
            </a:r>
            <a:r>
              <a:rPr lang="en-US" dirty="0" smtClean="0"/>
              <a:t>modifiers</a:t>
            </a:r>
            <a:r>
              <a:rPr lang="en-US" sz="4000" dirty="0" smtClean="0"/>
              <a:t/>
            </a:r>
            <a:br>
              <a:rPr lang="en-US" sz="4000" dirty="0" smtClean="0"/>
            </a:br>
            <a:r>
              <a:rPr lang="en-US" sz="3100" dirty="0" smtClean="0"/>
              <a:t>Access Control and Inheritance:</a:t>
            </a:r>
            <a:endParaRPr lang="ru-RU" sz="3100" dirty="0"/>
          </a:p>
        </p:txBody>
      </p:sp>
      <p:sp>
        <p:nvSpPr>
          <p:cNvPr id="3" name="Объект 2"/>
          <p:cNvSpPr>
            <a:spLocks noGrp="1"/>
          </p:cNvSpPr>
          <p:nvPr>
            <p:ph idx="1"/>
          </p:nvPr>
        </p:nvSpPr>
        <p:spPr>
          <a:xfrm>
            <a:off x="395536" y="1196752"/>
            <a:ext cx="8229600" cy="4525963"/>
          </a:xfrm>
        </p:spPr>
        <p:txBody>
          <a:bodyPr>
            <a:normAutofit/>
          </a:bodyPr>
          <a:lstStyle/>
          <a:p>
            <a:pPr marL="0" indent="0">
              <a:buNone/>
            </a:pPr>
            <a:r>
              <a:rPr lang="en-US" sz="2200" dirty="0" smtClean="0"/>
              <a:t>	The </a:t>
            </a:r>
            <a:r>
              <a:rPr lang="en-US" sz="2200" dirty="0"/>
              <a:t>following rules for inherited methods are enforced:</a:t>
            </a:r>
          </a:p>
          <a:p>
            <a:r>
              <a:rPr lang="en-US" sz="2200" dirty="0"/>
              <a:t>Methods declared public in a superclass also must be public in all subclasses.</a:t>
            </a:r>
          </a:p>
          <a:p>
            <a:r>
              <a:rPr lang="en-US" sz="2200" dirty="0" smtClean="0"/>
              <a:t>Methods </a:t>
            </a:r>
            <a:r>
              <a:rPr lang="en-US" sz="2200" dirty="0"/>
              <a:t>declared protected in a superclass must either be protected or public in subclasses; they cannot be private.</a:t>
            </a:r>
          </a:p>
          <a:p>
            <a:r>
              <a:rPr lang="en-US" sz="2200" dirty="0" smtClean="0"/>
              <a:t>Methods </a:t>
            </a:r>
            <a:r>
              <a:rPr lang="en-US" sz="2200" dirty="0"/>
              <a:t>declared without access control (no modifier was used) can be declared more private in subclasses.</a:t>
            </a:r>
          </a:p>
          <a:p>
            <a:r>
              <a:rPr lang="en-US" sz="2200" dirty="0" smtClean="0"/>
              <a:t>Methods </a:t>
            </a:r>
            <a:r>
              <a:rPr lang="en-US" sz="2200" dirty="0"/>
              <a:t>declared private are not inherited at all, so there is no rule for them.</a:t>
            </a:r>
          </a:p>
          <a:p>
            <a:endParaRPr lang="ru-RU" sz="2200" dirty="0"/>
          </a:p>
        </p:txBody>
      </p:sp>
      <p:pic>
        <p:nvPicPr>
          <p:cNvPr id="10242" name="Picture 2" descr="http://www.gotoquiz.com/web-coding/wp-content/uploads/2011/03/java-member-access-level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4509120"/>
            <a:ext cx="7344816" cy="2160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6699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06090"/>
          </a:xfrm>
        </p:spPr>
        <p:txBody>
          <a:bodyPr>
            <a:normAutofit fontScale="90000"/>
          </a:bodyPr>
          <a:lstStyle/>
          <a:p>
            <a:r>
              <a:rPr lang="en-US" dirty="0" smtClean="0"/>
              <a:t>4. Non-access </a:t>
            </a:r>
            <a:r>
              <a:rPr lang="en-US" dirty="0"/>
              <a:t>modifiers </a:t>
            </a:r>
            <a:br>
              <a:rPr lang="en-US" dirty="0"/>
            </a:br>
            <a:endParaRPr lang="ru-RU" dirty="0"/>
          </a:p>
        </p:txBody>
      </p:sp>
      <p:sp>
        <p:nvSpPr>
          <p:cNvPr id="3" name="Объект 2"/>
          <p:cNvSpPr>
            <a:spLocks noGrp="1"/>
          </p:cNvSpPr>
          <p:nvPr>
            <p:ph idx="1"/>
          </p:nvPr>
        </p:nvSpPr>
        <p:spPr>
          <a:xfrm>
            <a:off x="467544" y="908720"/>
            <a:ext cx="8229600" cy="4525963"/>
          </a:xfrm>
        </p:spPr>
        <p:txBody>
          <a:bodyPr>
            <a:normAutofit/>
          </a:bodyPr>
          <a:lstStyle/>
          <a:p>
            <a:pPr marL="0" indent="0">
              <a:buNone/>
            </a:pPr>
            <a:r>
              <a:rPr lang="en-US" sz="2200" dirty="0" smtClean="0"/>
              <a:t>	Java </a:t>
            </a:r>
            <a:r>
              <a:rPr lang="en-US" sz="2200" dirty="0"/>
              <a:t>provides a number of non-access modifiers to achieve many other functionality.</a:t>
            </a:r>
          </a:p>
          <a:p>
            <a:r>
              <a:rPr lang="en-US" sz="2200" dirty="0"/>
              <a:t>The </a:t>
            </a:r>
            <a:r>
              <a:rPr lang="en-US" sz="2200" b="1" i="1" dirty="0"/>
              <a:t>static</a:t>
            </a:r>
            <a:r>
              <a:rPr lang="en-US" sz="2200" dirty="0"/>
              <a:t> modifier for creating class methods and variables</a:t>
            </a:r>
          </a:p>
          <a:p>
            <a:r>
              <a:rPr lang="en-US" sz="2200" dirty="0"/>
              <a:t>The </a:t>
            </a:r>
            <a:r>
              <a:rPr lang="en-US" sz="2200" b="1" i="1" dirty="0"/>
              <a:t>final</a:t>
            </a:r>
            <a:r>
              <a:rPr lang="en-US" sz="2200" dirty="0"/>
              <a:t> modifier for finalizing the implementations of classes, methods, and variables.</a:t>
            </a:r>
          </a:p>
          <a:p>
            <a:r>
              <a:rPr lang="en-US" sz="2200" dirty="0"/>
              <a:t>The </a:t>
            </a:r>
            <a:r>
              <a:rPr lang="en-US" sz="2200" b="1" i="1" dirty="0"/>
              <a:t>abstract</a:t>
            </a:r>
            <a:r>
              <a:rPr lang="en-US" sz="2200" dirty="0"/>
              <a:t> modifier for creating abstract classes and methods.</a:t>
            </a:r>
          </a:p>
          <a:p>
            <a:r>
              <a:rPr lang="en-US" sz="2200" dirty="0"/>
              <a:t>The </a:t>
            </a:r>
            <a:r>
              <a:rPr lang="en-US" sz="2200" b="1" i="1" dirty="0"/>
              <a:t>synchronized</a:t>
            </a:r>
            <a:r>
              <a:rPr lang="en-US" sz="2200" dirty="0"/>
              <a:t> and </a:t>
            </a:r>
            <a:r>
              <a:rPr lang="en-US" sz="2200" i="1" dirty="0"/>
              <a:t>volatile</a:t>
            </a:r>
            <a:r>
              <a:rPr lang="en-US" sz="2200" dirty="0"/>
              <a:t> modifiers, which are used for threads.</a:t>
            </a:r>
          </a:p>
          <a:p>
            <a:endParaRPr lang="ru-RU" sz="2200" dirty="0"/>
          </a:p>
        </p:txBody>
      </p:sp>
      <p:pic>
        <p:nvPicPr>
          <p:cNvPr id="1026" name="Picture 2" descr="http://3.bp.blogspot.com/-VsOrY4Swj6o/UmB4BL5ttwI/AAAAAAAAJQI/6SB6TtEulrY/s1600/12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3789040"/>
            <a:ext cx="4762500" cy="3058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75216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332656"/>
            <a:ext cx="8229600" cy="850106"/>
          </a:xfrm>
        </p:spPr>
        <p:txBody>
          <a:bodyPr>
            <a:normAutofit fontScale="90000"/>
          </a:bodyPr>
          <a:lstStyle/>
          <a:p>
            <a:r>
              <a:rPr lang="en-US" sz="4000" dirty="0"/>
              <a:t>Non-access </a:t>
            </a:r>
            <a:r>
              <a:rPr lang="en-US" sz="4000" dirty="0" smtClean="0"/>
              <a:t>modifiers</a:t>
            </a:r>
            <a:br>
              <a:rPr lang="en-US" sz="4000" dirty="0" smtClean="0"/>
            </a:br>
            <a:r>
              <a:rPr lang="en-US" sz="3100" dirty="0"/>
              <a:t>Static Modifier</a:t>
            </a:r>
            <a:r>
              <a:rPr lang="en-US" sz="3600" b="1" dirty="0"/>
              <a:t/>
            </a:r>
            <a:br>
              <a:rPr lang="en-US" sz="3600" b="1" dirty="0"/>
            </a:br>
            <a:endParaRPr lang="ru-RU" sz="4000" dirty="0"/>
          </a:p>
        </p:txBody>
      </p:sp>
      <p:sp>
        <p:nvSpPr>
          <p:cNvPr id="3" name="Объект 2"/>
          <p:cNvSpPr>
            <a:spLocks noGrp="1"/>
          </p:cNvSpPr>
          <p:nvPr>
            <p:ph idx="1"/>
          </p:nvPr>
        </p:nvSpPr>
        <p:spPr>
          <a:xfrm>
            <a:off x="467544" y="1124744"/>
            <a:ext cx="8229600" cy="5184576"/>
          </a:xfrm>
        </p:spPr>
        <p:txBody>
          <a:bodyPr>
            <a:normAutofit fontScale="62500" lnSpcReduction="20000"/>
          </a:bodyPr>
          <a:lstStyle/>
          <a:p>
            <a:pPr marL="0" indent="0">
              <a:buNone/>
            </a:pPr>
            <a:r>
              <a:rPr lang="en-US" dirty="0" smtClean="0"/>
              <a:t>	Static </a:t>
            </a:r>
            <a:r>
              <a:rPr lang="en-US" dirty="0"/>
              <a:t>Modifiers are used to create class variable and class methods which can be accessed without instance of a class. </a:t>
            </a:r>
            <a:endParaRPr lang="en-US" dirty="0" smtClean="0"/>
          </a:p>
          <a:p>
            <a:pPr marL="0" indent="0" algn="ctr">
              <a:buNone/>
            </a:pPr>
            <a:r>
              <a:rPr lang="en-US" b="1" dirty="0" smtClean="0"/>
              <a:t>Static </a:t>
            </a:r>
            <a:r>
              <a:rPr lang="en-US" b="1" dirty="0"/>
              <a:t>Variables:</a:t>
            </a:r>
          </a:p>
          <a:p>
            <a:pPr marL="0" indent="0">
              <a:buNone/>
            </a:pPr>
            <a:r>
              <a:rPr lang="en-US" dirty="0" smtClean="0"/>
              <a:t>	The</a:t>
            </a:r>
            <a:r>
              <a:rPr lang="en-US" dirty="0"/>
              <a:t> </a:t>
            </a:r>
            <a:r>
              <a:rPr lang="en-US" i="1" dirty="0"/>
              <a:t>static</a:t>
            </a:r>
            <a:r>
              <a:rPr lang="en-US" dirty="0"/>
              <a:t> key word is used to create variables that will exist independently of any instances created for the class. Only one copy of the static variable exists regardless of the number of instances of the class.</a:t>
            </a:r>
          </a:p>
          <a:p>
            <a:pPr marL="0" indent="0">
              <a:buNone/>
            </a:pPr>
            <a:r>
              <a:rPr lang="en-US" dirty="0" smtClean="0"/>
              <a:t>	Static </a:t>
            </a:r>
            <a:r>
              <a:rPr lang="en-US" dirty="0"/>
              <a:t>variables are also known as class variables. Local variables cannot be declared static.</a:t>
            </a:r>
          </a:p>
          <a:p>
            <a:pPr marL="0" indent="0">
              <a:buNone/>
            </a:pPr>
            <a:r>
              <a:rPr lang="en-US" dirty="0"/>
              <a:t>Static Methods:</a:t>
            </a:r>
          </a:p>
          <a:p>
            <a:pPr marL="0" indent="0">
              <a:buNone/>
            </a:pPr>
            <a:r>
              <a:rPr lang="en-US" dirty="0" smtClean="0"/>
              <a:t>	The </a:t>
            </a:r>
            <a:r>
              <a:rPr lang="en-US" dirty="0"/>
              <a:t>static key word is used to create methods that will exist independently of any instances created for the class.</a:t>
            </a:r>
          </a:p>
          <a:p>
            <a:pPr marL="0" indent="0">
              <a:buNone/>
            </a:pPr>
            <a:r>
              <a:rPr lang="en-US" dirty="0" smtClean="0"/>
              <a:t>	Static </a:t>
            </a:r>
            <a:r>
              <a:rPr lang="en-US" dirty="0"/>
              <a:t>methods do not use any instance variables of any object of the class they are defined in. Static methods take all the data from parameters and compute something from those parameters, with no reference to variables.</a:t>
            </a:r>
          </a:p>
          <a:p>
            <a:pPr marL="0" indent="0">
              <a:buNone/>
            </a:pPr>
            <a:r>
              <a:rPr lang="en-US" dirty="0" smtClean="0"/>
              <a:t>	Class </a:t>
            </a:r>
            <a:r>
              <a:rPr lang="en-US" dirty="0"/>
              <a:t>variables and methods can be accessed using the class name followed by a dot and the name of the variable or method.</a:t>
            </a:r>
          </a:p>
          <a:p>
            <a:pPr marL="0" indent="0">
              <a:buNone/>
            </a:pPr>
            <a:endParaRPr lang="en-US" dirty="0"/>
          </a:p>
        </p:txBody>
      </p:sp>
      <p:pic>
        <p:nvPicPr>
          <p:cNvPr id="1026" name="Picture 2" descr="http://blog.bughuntress.com/wp-content/uploads/2013/10/Picture2-300x21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8304" y="5495035"/>
            <a:ext cx="1835696" cy="1309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7006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en-US" sz="4000" dirty="0"/>
              <a:t>Non-access </a:t>
            </a:r>
            <a:r>
              <a:rPr lang="en-US" sz="4000" dirty="0" smtClean="0"/>
              <a:t>modifiers</a:t>
            </a:r>
            <a:br>
              <a:rPr lang="en-US" sz="4000" dirty="0" smtClean="0"/>
            </a:br>
            <a:endParaRPr lang="ru-RU" sz="4000" dirty="0"/>
          </a:p>
        </p:txBody>
      </p:sp>
      <p:sp>
        <p:nvSpPr>
          <p:cNvPr id="3" name="Объект 2"/>
          <p:cNvSpPr>
            <a:spLocks noGrp="1"/>
          </p:cNvSpPr>
          <p:nvPr>
            <p:ph idx="1"/>
          </p:nvPr>
        </p:nvSpPr>
        <p:spPr>
          <a:xfrm>
            <a:off x="467544" y="908720"/>
            <a:ext cx="8229600" cy="6120680"/>
          </a:xfrm>
        </p:spPr>
        <p:txBody>
          <a:bodyPr>
            <a:normAutofit fontScale="92500"/>
          </a:bodyPr>
          <a:lstStyle/>
          <a:p>
            <a:pPr marL="0" indent="0" algn="ctr">
              <a:buNone/>
            </a:pPr>
            <a:r>
              <a:rPr lang="en-US" sz="2200" b="1" dirty="0"/>
              <a:t>The final Modifier:</a:t>
            </a:r>
          </a:p>
          <a:p>
            <a:pPr marL="0" indent="0" algn="ctr">
              <a:buNone/>
            </a:pPr>
            <a:r>
              <a:rPr lang="en-US" sz="2200" b="1" dirty="0"/>
              <a:t>final Variables:</a:t>
            </a:r>
          </a:p>
          <a:p>
            <a:pPr marL="0" indent="0" algn="just">
              <a:buNone/>
            </a:pPr>
            <a:r>
              <a:rPr lang="en-US" sz="2200" dirty="0" smtClean="0"/>
              <a:t>	A </a:t>
            </a:r>
            <a:r>
              <a:rPr lang="en-US" sz="2200" dirty="0"/>
              <a:t>final variable can be explicitly initialized only once. A reference variable declared final can never be reassigned to refer to an different object.</a:t>
            </a:r>
          </a:p>
          <a:p>
            <a:pPr marL="0" indent="0" algn="just">
              <a:buNone/>
            </a:pPr>
            <a:r>
              <a:rPr lang="en-US" sz="2200" dirty="0" smtClean="0"/>
              <a:t>	However </a:t>
            </a:r>
            <a:r>
              <a:rPr lang="en-US" sz="2200" dirty="0"/>
              <a:t>the data within the object can be changed. So the state of the object can be changed but not the reference.</a:t>
            </a:r>
          </a:p>
          <a:p>
            <a:pPr marL="0" indent="0" algn="just">
              <a:buNone/>
            </a:pPr>
            <a:r>
              <a:rPr lang="en-US" sz="2200" dirty="0" smtClean="0"/>
              <a:t>	With </a:t>
            </a:r>
            <a:r>
              <a:rPr lang="en-US" sz="2200" dirty="0"/>
              <a:t>variables, the </a:t>
            </a:r>
            <a:r>
              <a:rPr lang="en-US" sz="2200" b="1" i="1" dirty="0"/>
              <a:t>final</a:t>
            </a:r>
            <a:r>
              <a:rPr lang="en-US" sz="2200" dirty="0"/>
              <a:t> modifier often is used with </a:t>
            </a:r>
            <a:r>
              <a:rPr lang="en-US" sz="2200" b="1" i="1" dirty="0"/>
              <a:t>static</a:t>
            </a:r>
            <a:r>
              <a:rPr lang="en-US" sz="2200" dirty="0"/>
              <a:t> to make the constant a class variable.</a:t>
            </a:r>
          </a:p>
          <a:p>
            <a:pPr marL="0" indent="0">
              <a:buNone/>
            </a:pPr>
            <a:endParaRPr lang="en-US" sz="1600" dirty="0" smtClean="0">
              <a:solidFill>
                <a:schemeClr val="tx2">
                  <a:lumMod val="60000"/>
                  <a:lumOff val="40000"/>
                </a:schemeClr>
              </a:solidFill>
            </a:endParaRPr>
          </a:p>
          <a:p>
            <a:pPr marL="0" indent="0">
              <a:buNone/>
            </a:pPr>
            <a:r>
              <a:rPr lang="en-US" sz="1600" dirty="0" smtClean="0">
                <a:solidFill>
                  <a:schemeClr val="tx2">
                    <a:lumMod val="60000"/>
                    <a:lumOff val="40000"/>
                  </a:schemeClr>
                </a:solidFill>
              </a:rPr>
              <a:t>Example</a:t>
            </a:r>
            <a:r>
              <a:rPr lang="en-US" sz="1600" dirty="0">
                <a:solidFill>
                  <a:schemeClr val="tx2">
                    <a:lumMod val="60000"/>
                    <a:lumOff val="40000"/>
                  </a:schemeClr>
                </a:solidFill>
              </a:rPr>
              <a:t>:</a:t>
            </a:r>
          </a:p>
          <a:p>
            <a:pPr marL="0" indent="0">
              <a:buNone/>
            </a:pPr>
            <a:r>
              <a:rPr lang="en-US" sz="1600" dirty="0">
                <a:solidFill>
                  <a:schemeClr val="tx2">
                    <a:lumMod val="60000"/>
                    <a:lumOff val="40000"/>
                  </a:schemeClr>
                </a:solidFill>
              </a:rPr>
              <a:t>public</a:t>
            </a:r>
            <a:r>
              <a:rPr lang="en-US" sz="1600" dirty="0">
                <a:solidFill>
                  <a:schemeClr val="tx2">
                    <a:lumMod val="60000"/>
                    <a:lumOff val="40000"/>
                  </a:schemeClr>
                </a:solidFill>
              </a:rPr>
              <a:t> </a:t>
            </a:r>
            <a:r>
              <a:rPr lang="en-US" sz="1600" dirty="0">
                <a:solidFill>
                  <a:schemeClr val="tx2">
                    <a:lumMod val="60000"/>
                    <a:lumOff val="40000"/>
                  </a:schemeClr>
                </a:solidFill>
              </a:rPr>
              <a:t>class</a:t>
            </a:r>
            <a:r>
              <a:rPr lang="en-US" sz="1600" dirty="0">
                <a:solidFill>
                  <a:schemeClr val="tx2">
                    <a:lumMod val="60000"/>
                    <a:lumOff val="40000"/>
                  </a:schemeClr>
                </a:solidFill>
              </a:rPr>
              <a:t> </a:t>
            </a:r>
            <a:r>
              <a:rPr lang="en-US" sz="1600" dirty="0">
                <a:solidFill>
                  <a:schemeClr val="tx2">
                    <a:lumMod val="60000"/>
                    <a:lumOff val="40000"/>
                  </a:schemeClr>
                </a:solidFill>
              </a:rPr>
              <a:t>Test{</a:t>
            </a:r>
            <a:r>
              <a:rPr lang="en-US" sz="1600" dirty="0">
                <a:solidFill>
                  <a:schemeClr val="tx2">
                    <a:lumMod val="60000"/>
                    <a:lumOff val="40000"/>
                  </a:schemeClr>
                </a:solidFill>
              </a:rPr>
              <a:t> </a:t>
            </a:r>
            <a:endParaRPr lang="en-US" sz="1600" dirty="0" smtClean="0">
              <a:solidFill>
                <a:schemeClr val="tx2">
                  <a:lumMod val="60000"/>
                  <a:lumOff val="40000"/>
                </a:schemeClr>
              </a:solidFill>
            </a:endParaRPr>
          </a:p>
          <a:p>
            <a:pPr marL="0" indent="0">
              <a:buNone/>
            </a:pPr>
            <a:r>
              <a:rPr lang="en-US" sz="1600" dirty="0" smtClean="0">
                <a:solidFill>
                  <a:schemeClr val="tx2">
                    <a:lumMod val="60000"/>
                    <a:lumOff val="40000"/>
                  </a:schemeClr>
                </a:solidFill>
              </a:rPr>
              <a:t>    final </a:t>
            </a:r>
            <a:r>
              <a:rPr lang="en-US" sz="1600" dirty="0" err="1">
                <a:solidFill>
                  <a:schemeClr val="tx2">
                    <a:lumMod val="60000"/>
                    <a:lumOff val="40000"/>
                  </a:schemeClr>
                </a:solidFill>
              </a:rPr>
              <a:t>int</a:t>
            </a:r>
            <a:r>
              <a:rPr lang="en-US" sz="1600" dirty="0">
                <a:solidFill>
                  <a:schemeClr val="tx2">
                    <a:lumMod val="60000"/>
                    <a:lumOff val="40000"/>
                  </a:schemeClr>
                </a:solidFill>
              </a:rPr>
              <a:t> value </a:t>
            </a:r>
            <a:r>
              <a:rPr lang="en-US" sz="1600" dirty="0">
                <a:solidFill>
                  <a:schemeClr val="tx2">
                    <a:lumMod val="60000"/>
                    <a:lumOff val="40000"/>
                  </a:schemeClr>
                </a:solidFill>
              </a:rPr>
              <a:t>=</a:t>
            </a:r>
            <a:r>
              <a:rPr lang="en-US" sz="1600" dirty="0">
                <a:solidFill>
                  <a:schemeClr val="tx2">
                    <a:lumMod val="60000"/>
                    <a:lumOff val="40000"/>
                  </a:schemeClr>
                </a:solidFill>
              </a:rPr>
              <a:t> </a:t>
            </a:r>
            <a:r>
              <a:rPr lang="en-US" sz="1600" dirty="0">
                <a:solidFill>
                  <a:schemeClr val="tx2">
                    <a:lumMod val="60000"/>
                    <a:lumOff val="40000"/>
                  </a:schemeClr>
                </a:solidFill>
              </a:rPr>
              <a:t>10;</a:t>
            </a:r>
            <a:r>
              <a:rPr lang="en-US" sz="1600" dirty="0">
                <a:solidFill>
                  <a:schemeClr val="tx2">
                    <a:lumMod val="60000"/>
                    <a:lumOff val="40000"/>
                  </a:schemeClr>
                </a:solidFill>
              </a:rPr>
              <a:t> </a:t>
            </a:r>
            <a:endParaRPr lang="en-US" sz="1600" dirty="0" smtClean="0">
              <a:solidFill>
                <a:schemeClr val="tx2">
                  <a:lumMod val="60000"/>
                  <a:lumOff val="40000"/>
                </a:schemeClr>
              </a:solidFill>
            </a:endParaRPr>
          </a:p>
          <a:p>
            <a:pPr marL="0" indent="0">
              <a:buNone/>
            </a:pPr>
            <a:r>
              <a:rPr lang="en-US" sz="1600" dirty="0" smtClean="0">
                <a:solidFill>
                  <a:schemeClr val="tx2">
                    <a:lumMod val="60000"/>
                    <a:lumOff val="40000"/>
                  </a:schemeClr>
                </a:solidFill>
              </a:rPr>
              <a:t>    // </a:t>
            </a:r>
            <a:r>
              <a:rPr lang="en-US" sz="1600" dirty="0">
                <a:solidFill>
                  <a:schemeClr val="tx2">
                    <a:lumMod val="60000"/>
                    <a:lumOff val="40000"/>
                  </a:schemeClr>
                </a:solidFill>
              </a:rPr>
              <a:t>The following are examples of declaring constants:</a:t>
            </a:r>
            <a:r>
              <a:rPr lang="en-US" sz="1600" dirty="0">
                <a:solidFill>
                  <a:schemeClr val="tx2">
                    <a:lumMod val="60000"/>
                    <a:lumOff val="40000"/>
                  </a:schemeClr>
                </a:solidFill>
              </a:rPr>
              <a:t> </a:t>
            </a:r>
            <a:endParaRPr lang="en-US" sz="1600" dirty="0" smtClean="0">
              <a:solidFill>
                <a:schemeClr val="tx2">
                  <a:lumMod val="60000"/>
                  <a:lumOff val="40000"/>
                </a:schemeClr>
              </a:solidFill>
            </a:endParaRPr>
          </a:p>
          <a:p>
            <a:pPr marL="0" indent="0">
              <a:buNone/>
            </a:pPr>
            <a:r>
              <a:rPr lang="en-US" sz="1600" dirty="0" smtClean="0">
                <a:solidFill>
                  <a:schemeClr val="tx2">
                    <a:lumMod val="60000"/>
                    <a:lumOff val="40000"/>
                  </a:schemeClr>
                </a:solidFill>
              </a:rPr>
              <a:t>    public </a:t>
            </a:r>
            <a:r>
              <a:rPr lang="en-US" sz="1600" dirty="0">
                <a:solidFill>
                  <a:schemeClr val="tx2">
                    <a:lumMod val="60000"/>
                    <a:lumOff val="40000"/>
                  </a:schemeClr>
                </a:solidFill>
              </a:rPr>
              <a:t>static</a:t>
            </a:r>
            <a:r>
              <a:rPr lang="en-US" sz="1600" dirty="0">
                <a:solidFill>
                  <a:schemeClr val="tx2">
                    <a:lumMod val="60000"/>
                    <a:lumOff val="40000"/>
                  </a:schemeClr>
                </a:solidFill>
              </a:rPr>
              <a:t> </a:t>
            </a:r>
            <a:r>
              <a:rPr lang="en-US" sz="1600" dirty="0">
                <a:solidFill>
                  <a:schemeClr val="tx2">
                    <a:lumMod val="60000"/>
                    <a:lumOff val="40000"/>
                  </a:schemeClr>
                </a:solidFill>
              </a:rPr>
              <a:t>final</a:t>
            </a:r>
            <a:r>
              <a:rPr lang="en-US" sz="1600" dirty="0">
                <a:solidFill>
                  <a:schemeClr val="tx2">
                    <a:lumMod val="60000"/>
                    <a:lumOff val="40000"/>
                  </a:schemeClr>
                </a:solidFill>
              </a:rPr>
              <a:t> </a:t>
            </a:r>
            <a:r>
              <a:rPr lang="en-US" sz="1600" dirty="0" err="1" smtClean="0">
                <a:solidFill>
                  <a:schemeClr val="tx2">
                    <a:lumMod val="60000"/>
                    <a:lumOff val="40000"/>
                  </a:schemeClr>
                </a:solidFill>
              </a:rPr>
              <a:t>int</a:t>
            </a:r>
            <a:r>
              <a:rPr lang="en-US" sz="1600" dirty="0" smtClean="0">
                <a:solidFill>
                  <a:schemeClr val="tx2">
                    <a:lumMod val="60000"/>
                    <a:lumOff val="40000"/>
                  </a:schemeClr>
                </a:solidFill>
              </a:rPr>
              <a:t> </a:t>
            </a:r>
            <a:r>
              <a:rPr lang="en-US" sz="1600" dirty="0">
                <a:solidFill>
                  <a:schemeClr val="tx2">
                    <a:lumMod val="60000"/>
                    <a:lumOff val="40000"/>
                  </a:schemeClr>
                </a:solidFill>
              </a:rPr>
              <a:t>BOXWIDTH </a:t>
            </a:r>
            <a:r>
              <a:rPr lang="en-US" sz="1600" dirty="0">
                <a:solidFill>
                  <a:schemeClr val="tx2">
                    <a:lumMod val="60000"/>
                    <a:lumOff val="40000"/>
                  </a:schemeClr>
                </a:solidFill>
              </a:rPr>
              <a:t>=</a:t>
            </a:r>
            <a:r>
              <a:rPr lang="en-US" sz="1600" dirty="0">
                <a:solidFill>
                  <a:schemeClr val="tx2">
                    <a:lumMod val="60000"/>
                    <a:lumOff val="40000"/>
                  </a:schemeClr>
                </a:solidFill>
              </a:rPr>
              <a:t> </a:t>
            </a:r>
            <a:r>
              <a:rPr lang="en-US" sz="1600" dirty="0">
                <a:solidFill>
                  <a:schemeClr val="tx2">
                    <a:lumMod val="60000"/>
                    <a:lumOff val="40000"/>
                  </a:schemeClr>
                </a:solidFill>
              </a:rPr>
              <a:t>6;</a:t>
            </a:r>
            <a:r>
              <a:rPr lang="en-US" sz="1600" dirty="0">
                <a:solidFill>
                  <a:schemeClr val="tx2">
                    <a:lumMod val="60000"/>
                    <a:lumOff val="40000"/>
                  </a:schemeClr>
                </a:solidFill>
              </a:rPr>
              <a:t> </a:t>
            </a:r>
            <a:endParaRPr lang="en-US" sz="1600" dirty="0" smtClean="0">
              <a:solidFill>
                <a:schemeClr val="tx2">
                  <a:lumMod val="60000"/>
                  <a:lumOff val="40000"/>
                </a:schemeClr>
              </a:solidFill>
            </a:endParaRPr>
          </a:p>
          <a:p>
            <a:pPr marL="0" indent="0">
              <a:buNone/>
            </a:pPr>
            <a:r>
              <a:rPr lang="en-US" sz="1600" dirty="0" smtClean="0">
                <a:solidFill>
                  <a:schemeClr val="tx2">
                    <a:lumMod val="60000"/>
                    <a:lumOff val="40000"/>
                  </a:schemeClr>
                </a:solidFill>
              </a:rPr>
              <a:t>    static </a:t>
            </a:r>
            <a:r>
              <a:rPr lang="en-US" sz="1600" dirty="0">
                <a:solidFill>
                  <a:schemeClr val="tx2">
                    <a:lumMod val="60000"/>
                    <a:lumOff val="40000"/>
                  </a:schemeClr>
                </a:solidFill>
              </a:rPr>
              <a:t>final</a:t>
            </a:r>
            <a:r>
              <a:rPr lang="en-US" sz="1600" dirty="0">
                <a:solidFill>
                  <a:schemeClr val="tx2">
                    <a:lumMod val="60000"/>
                    <a:lumOff val="40000"/>
                  </a:schemeClr>
                </a:solidFill>
              </a:rPr>
              <a:t> </a:t>
            </a:r>
            <a:r>
              <a:rPr lang="en-US" sz="1600" dirty="0">
                <a:solidFill>
                  <a:schemeClr val="tx2">
                    <a:lumMod val="60000"/>
                    <a:lumOff val="40000"/>
                  </a:schemeClr>
                </a:solidFill>
              </a:rPr>
              <a:t>String</a:t>
            </a:r>
            <a:r>
              <a:rPr lang="en-US" sz="1600" dirty="0">
                <a:solidFill>
                  <a:schemeClr val="tx2">
                    <a:lumMod val="60000"/>
                    <a:lumOff val="40000"/>
                  </a:schemeClr>
                </a:solidFill>
              </a:rPr>
              <a:t> TITLE </a:t>
            </a:r>
            <a:r>
              <a:rPr lang="en-US" sz="1600" dirty="0">
                <a:solidFill>
                  <a:schemeClr val="tx2">
                    <a:lumMod val="60000"/>
                    <a:lumOff val="40000"/>
                  </a:schemeClr>
                </a:solidFill>
              </a:rPr>
              <a:t>=</a:t>
            </a:r>
            <a:r>
              <a:rPr lang="en-US" sz="1600" dirty="0">
                <a:solidFill>
                  <a:schemeClr val="tx2">
                    <a:lumMod val="60000"/>
                    <a:lumOff val="40000"/>
                  </a:schemeClr>
                </a:solidFill>
              </a:rPr>
              <a:t> </a:t>
            </a:r>
            <a:r>
              <a:rPr lang="en-US" sz="1600" dirty="0">
                <a:solidFill>
                  <a:schemeClr val="tx2">
                    <a:lumMod val="60000"/>
                    <a:lumOff val="40000"/>
                  </a:schemeClr>
                </a:solidFill>
              </a:rPr>
              <a:t>"Manager";</a:t>
            </a:r>
            <a:r>
              <a:rPr lang="en-US" sz="1600" dirty="0">
                <a:solidFill>
                  <a:schemeClr val="tx2">
                    <a:lumMod val="60000"/>
                    <a:lumOff val="40000"/>
                  </a:schemeClr>
                </a:solidFill>
              </a:rPr>
              <a:t> </a:t>
            </a:r>
            <a:endParaRPr lang="en-US" sz="1600" dirty="0" smtClean="0">
              <a:solidFill>
                <a:schemeClr val="tx2">
                  <a:lumMod val="60000"/>
                  <a:lumOff val="40000"/>
                </a:schemeClr>
              </a:solidFill>
            </a:endParaRPr>
          </a:p>
          <a:p>
            <a:pPr marL="0" indent="0">
              <a:buNone/>
            </a:pPr>
            <a:r>
              <a:rPr lang="en-US" sz="1600" dirty="0" smtClean="0">
                <a:solidFill>
                  <a:schemeClr val="tx2">
                    <a:lumMod val="60000"/>
                    <a:lumOff val="40000"/>
                  </a:schemeClr>
                </a:solidFill>
              </a:rPr>
              <a:t>    public </a:t>
            </a:r>
            <a:r>
              <a:rPr lang="en-US" sz="1600" dirty="0">
                <a:solidFill>
                  <a:schemeClr val="tx2">
                    <a:lumMod val="60000"/>
                    <a:lumOff val="40000"/>
                  </a:schemeClr>
                </a:solidFill>
              </a:rPr>
              <a:t>void</a:t>
            </a:r>
            <a:r>
              <a:rPr lang="en-US" sz="1600" dirty="0">
                <a:solidFill>
                  <a:schemeClr val="tx2">
                    <a:lumMod val="60000"/>
                    <a:lumOff val="40000"/>
                  </a:schemeClr>
                </a:solidFill>
              </a:rPr>
              <a:t> </a:t>
            </a:r>
            <a:r>
              <a:rPr lang="en-US" sz="1600" dirty="0" err="1">
                <a:solidFill>
                  <a:schemeClr val="tx2">
                    <a:lumMod val="60000"/>
                    <a:lumOff val="40000"/>
                  </a:schemeClr>
                </a:solidFill>
              </a:rPr>
              <a:t>changeValue</a:t>
            </a:r>
            <a:r>
              <a:rPr lang="en-US" sz="1600" dirty="0" smtClean="0">
                <a:solidFill>
                  <a:schemeClr val="tx2">
                    <a:lumMod val="60000"/>
                    <a:lumOff val="40000"/>
                  </a:schemeClr>
                </a:solidFill>
              </a:rPr>
              <a:t>()</a:t>
            </a:r>
          </a:p>
          <a:p>
            <a:pPr marL="0" indent="0">
              <a:buNone/>
            </a:pPr>
            <a:r>
              <a:rPr lang="en-US" sz="1600" dirty="0" smtClean="0">
                <a:solidFill>
                  <a:schemeClr val="tx2">
                    <a:lumMod val="60000"/>
                    <a:lumOff val="40000"/>
                  </a:schemeClr>
                </a:solidFill>
              </a:rPr>
              <a:t>    </a:t>
            </a:r>
            <a:r>
              <a:rPr lang="en-US" sz="1600" dirty="0">
                <a:solidFill>
                  <a:schemeClr val="tx2">
                    <a:lumMod val="60000"/>
                    <a:lumOff val="40000"/>
                  </a:schemeClr>
                </a:solidFill>
              </a:rPr>
              <a:t>value </a:t>
            </a:r>
            <a:r>
              <a:rPr lang="en-US" sz="1600" dirty="0">
                <a:solidFill>
                  <a:schemeClr val="tx2">
                    <a:lumMod val="60000"/>
                    <a:lumOff val="40000"/>
                  </a:schemeClr>
                </a:solidFill>
              </a:rPr>
              <a:t>=</a:t>
            </a:r>
            <a:r>
              <a:rPr lang="en-US" sz="1600" dirty="0">
                <a:solidFill>
                  <a:schemeClr val="tx2">
                    <a:lumMod val="60000"/>
                    <a:lumOff val="40000"/>
                  </a:schemeClr>
                </a:solidFill>
              </a:rPr>
              <a:t> </a:t>
            </a:r>
            <a:r>
              <a:rPr lang="en-US" sz="1600" dirty="0">
                <a:solidFill>
                  <a:schemeClr val="tx2">
                    <a:lumMod val="60000"/>
                    <a:lumOff val="40000"/>
                  </a:schemeClr>
                </a:solidFill>
              </a:rPr>
              <a:t>12;</a:t>
            </a:r>
            <a:r>
              <a:rPr lang="en-US" sz="1600" dirty="0">
                <a:solidFill>
                  <a:schemeClr val="tx2">
                    <a:lumMod val="60000"/>
                    <a:lumOff val="40000"/>
                  </a:schemeClr>
                </a:solidFill>
              </a:rPr>
              <a:t> </a:t>
            </a:r>
            <a:endParaRPr lang="en-US" sz="1600" dirty="0" smtClean="0">
              <a:solidFill>
                <a:schemeClr val="tx2">
                  <a:lumMod val="60000"/>
                  <a:lumOff val="40000"/>
                </a:schemeClr>
              </a:solidFill>
            </a:endParaRPr>
          </a:p>
          <a:p>
            <a:pPr marL="0" indent="0">
              <a:buNone/>
            </a:pPr>
            <a:r>
              <a:rPr lang="en-US" sz="1600" dirty="0" smtClean="0">
                <a:solidFill>
                  <a:schemeClr val="tx2">
                    <a:lumMod val="60000"/>
                    <a:lumOff val="40000"/>
                  </a:schemeClr>
                </a:solidFill>
              </a:rPr>
              <a:t>   //</a:t>
            </a:r>
            <a:r>
              <a:rPr lang="en-US" sz="1600" dirty="0">
                <a:solidFill>
                  <a:schemeClr val="tx2">
                    <a:lumMod val="60000"/>
                    <a:lumOff val="40000"/>
                  </a:schemeClr>
                </a:solidFill>
              </a:rPr>
              <a:t>will give an error</a:t>
            </a:r>
            <a:r>
              <a:rPr lang="en-US" sz="1600" dirty="0">
                <a:solidFill>
                  <a:schemeClr val="tx2">
                    <a:lumMod val="60000"/>
                    <a:lumOff val="40000"/>
                  </a:schemeClr>
                </a:solidFill>
              </a:rPr>
              <a:t> </a:t>
            </a:r>
            <a:endParaRPr lang="en-US" sz="1600" dirty="0" smtClean="0">
              <a:solidFill>
                <a:schemeClr val="tx2">
                  <a:lumMod val="60000"/>
                  <a:lumOff val="40000"/>
                </a:schemeClr>
              </a:solidFill>
            </a:endParaRPr>
          </a:p>
          <a:p>
            <a:pPr marL="0" indent="0">
              <a:buNone/>
            </a:pPr>
            <a:r>
              <a:rPr lang="en-US" sz="1600" dirty="0" smtClean="0">
                <a:solidFill>
                  <a:schemeClr val="tx2">
                    <a:lumMod val="60000"/>
                    <a:lumOff val="40000"/>
                  </a:schemeClr>
                </a:solidFill>
              </a:rPr>
              <a:t>   }</a:t>
            </a:r>
          </a:p>
          <a:p>
            <a:pPr marL="0" indent="0">
              <a:buNone/>
            </a:pPr>
            <a:r>
              <a:rPr lang="en-US" sz="1600" dirty="0" smtClean="0">
                <a:solidFill>
                  <a:schemeClr val="tx2">
                    <a:lumMod val="60000"/>
                    <a:lumOff val="40000"/>
                  </a:schemeClr>
                </a:solidFill>
              </a:rPr>
              <a:t>}</a:t>
            </a:r>
            <a:endParaRPr lang="ru-RU" sz="1600" dirty="0">
              <a:solidFill>
                <a:schemeClr val="tx2">
                  <a:lumMod val="60000"/>
                  <a:lumOff val="40000"/>
                </a:schemeClr>
              </a:solidFill>
            </a:endParaRPr>
          </a:p>
        </p:txBody>
      </p:sp>
      <p:pic>
        <p:nvPicPr>
          <p:cNvPr id="2050" name="Picture 2" descr="http://blog.smartbear.com/wp-content/uploads/imports/automated-testing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3673" y="4221088"/>
            <a:ext cx="4196676" cy="2636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8189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3568" y="260648"/>
            <a:ext cx="7772400" cy="720080"/>
          </a:xfrm>
        </p:spPr>
        <p:txBody>
          <a:bodyPr>
            <a:normAutofit fontScale="90000"/>
          </a:bodyPr>
          <a:lstStyle/>
          <a:p>
            <a:r>
              <a:rPr lang="en-US" dirty="0"/>
              <a:t>Table of contents</a:t>
            </a:r>
            <a:endParaRPr lang="ru-RU" dirty="0"/>
          </a:p>
        </p:txBody>
      </p:sp>
      <p:sp>
        <p:nvSpPr>
          <p:cNvPr id="4" name="Заголовок 1"/>
          <p:cNvSpPr txBox="1">
            <a:spLocks/>
          </p:cNvSpPr>
          <p:nvPr/>
        </p:nvSpPr>
        <p:spPr>
          <a:xfrm>
            <a:off x="539552" y="1484784"/>
            <a:ext cx="7772400" cy="403244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dirty="0" smtClean="0"/>
              <a:t>1.  UML notations</a:t>
            </a:r>
          </a:p>
          <a:p>
            <a:pPr marL="457200" indent="-457200" algn="l">
              <a:buAutoNum type="arabicPeriod" startAt="2"/>
            </a:pPr>
            <a:r>
              <a:rPr lang="en-US" sz="2800" dirty="0" smtClean="0"/>
              <a:t>Basic </a:t>
            </a:r>
            <a:r>
              <a:rPr lang="en-US" sz="2800" dirty="0"/>
              <a:t>data </a:t>
            </a:r>
            <a:r>
              <a:rPr lang="en-US" sz="2800" dirty="0" smtClean="0"/>
              <a:t>types</a:t>
            </a:r>
          </a:p>
          <a:p>
            <a:pPr marL="457200" indent="-457200" algn="l">
              <a:buAutoNum type="arabicPeriod" startAt="2"/>
            </a:pPr>
            <a:r>
              <a:rPr lang="en-US" sz="2800" dirty="0"/>
              <a:t>A</a:t>
            </a:r>
            <a:r>
              <a:rPr lang="en-US" sz="2800" dirty="0" smtClean="0"/>
              <a:t>ccess modifiers</a:t>
            </a:r>
          </a:p>
          <a:p>
            <a:pPr marL="457200" indent="-457200" algn="l">
              <a:buAutoNum type="arabicPeriod" startAt="2"/>
            </a:pPr>
            <a:r>
              <a:rPr lang="en-US" sz="2800" dirty="0"/>
              <a:t>N</a:t>
            </a:r>
            <a:r>
              <a:rPr lang="en-US" sz="2800" dirty="0" smtClean="0"/>
              <a:t>on-access </a:t>
            </a:r>
            <a:r>
              <a:rPr lang="en-US" sz="2800" dirty="0"/>
              <a:t>modifiers </a:t>
            </a:r>
            <a:endParaRPr lang="en-US" sz="2800" dirty="0" smtClean="0"/>
          </a:p>
          <a:p>
            <a:pPr marL="457200" indent="-457200" algn="l">
              <a:buAutoNum type="arabicPeriod" startAt="2"/>
            </a:pPr>
            <a:r>
              <a:rPr lang="en-US" sz="2800" dirty="0"/>
              <a:t>Java </a:t>
            </a:r>
            <a:r>
              <a:rPr lang="en-US" sz="2800" dirty="0" smtClean="0"/>
              <a:t>constructor</a:t>
            </a:r>
          </a:p>
          <a:p>
            <a:pPr marL="457200" indent="-457200" algn="l">
              <a:buAutoNum type="arabicPeriod" startAt="2"/>
            </a:pPr>
            <a:r>
              <a:rPr lang="en-US" sz="2800" dirty="0" smtClean="0"/>
              <a:t> </a:t>
            </a:r>
            <a:r>
              <a:rPr lang="en-US" sz="2800" b="1" dirty="0" smtClean="0"/>
              <a:t>this</a:t>
            </a:r>
            <a:r>
              <a:rPr lang="en-US" sz="2800" dirty="0" smtClean="0"/>
              <a:t> </a:t>
            </a:r>
            <a:r>
              <a:rPr lang="en-US" sz="2800" dirty="0"/>
              <a:t>keyword </a:t>
            </a:r>
            <a:endParaRPr lang="en-US" sz="2800" dirty="0" smtClean="0"/>
          </a:p>
          <a:p>
            <a:pPr marL="457200" indent="-457200" algn="l">
              <a:buAutoNum type="arabicPeriod" startAt="2"/>
            </a:pPr>
            <a:r>
              <a:rPr lang="en-US" sz="2800" dirty="0" smtClean="0"/>
              <a:t> </a:t>
            </a:r>
            <a:r>
              <a:rPr lang="en-US" sz="2800" b="1" dirty="0" smtClean="0"/>
              <a:t>void </a:t>
            </a:r>
            <a:r>
              <a:rPr lang="en-US" sz="2800" dirty="0" smtClean="0"/>
              <a:t>keyword  </a:t>
            </a:r>
          </a:p>
          <a:p>
            <a:pPr marL="457200" indent="-457200" algn="l">
              <a:buAutoNum type="arabicPeriod" startAt="2"/>
            </a:pPr>
            <a:r>
              <a:rPr lang="en-US" sz="2800" dirty="0" smtClean="0"/>
              <a:t> </a:t>
            </a:r>
            <a:r>
              <a:rPr lang="en-US" sz="2800" b="1" dirty="0"/>
              <a:t>r</a:t>
            </a:r>
            <a:r>
              <a:rPr lang="en-US" sz="2800" b="1" dirty="0" smtClean="0"/>
              <a:t>eturn </a:t>
            </a:r>
            <a:r>
              <a:rPr lang="en-US" sz="2800" dirty="0" smtClean="0"/>
              <a:t>keyword </a:t>
            </a:r>
          </a:p>
          <a:p>
            <a:pPr marL="457200" indent="-457200" algn="l">
              <a:buAutoNum type="arabicPeriod" startAt="2"/>
            </a:pPr>
            <a:r>
              <a:rPr lang="en-US" sz="2800" dirty="0"/>
              <a:t>C</a:t>
            </a:r>
            <a:r>
              <a:rPr lang="en-US" sz="2800" dirty="0" smtClean="0"/>
              <a:t>reation </a:t>
            </a:r>
            <a:r>
              <a:rPr lang="en-US" sz="2800" dirty="0"/>
              <a:t>of class instances (objects) </a:t>
            </a:r>
            <a:endParaRPr lang="ru-RU" sz="2800" dirty="0"/>
          </a:p>
        </p:txBody>
      </p:sp>
      <p:pic>
        <p:nvPicPr>
          <p:cNvPr id="3074" name="Picture 2" descr="http://sdtimes.com/wp-content/uploads/2015/03/APR15-0310-OPINION-GUESTVIEW-PEA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9536" y="1988868"/>
            <a:ext cx="3414464" cy="304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7380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243408"/>
            <a:ext cx="8229600" cy="1143000"/>
          </a:xfrm>
        </p:spPr>
        <p:txBody>
          <a:bodyPr>
            <a:normAutofit/>
          </a:bodyPr>
          <a:lstStyle/>
          <a:p>
            <a:r>
              <a:rPr lang="en-US" sz="4000" dirty="0" smtClean="0"/>
              <a:t>Non-access modifiers</a:t>
            </a:r>
            <a:endParaRPr lang="ru-RU" sz="4000" dirty="0"/>
          </a:p>
        </p:txBody>
      </p:sp>
      <p:sp>
        <p:nvSpPr>
          <p:cNvPr id="3" name="Объект 2"/>
          <p:cNvSpPr>
            <a:spLocks noGrp="1"/>
          </p:cNvSpPr>
          <p:nvPr>
            <p:ph idx="1"/>
          </p:nvPr>
        </p:nvSpPr>
        <p:spPr>
          <a:xfrm>
            <a:off x="539552" y="764704"/>
            <a:ext cx="8229600" cy="6309320"/>
          </a:xfrm>
        </p:spPr>
        <p:txBody>
          <a:bodyPr>
            <a:normAutofit lnSpcReduction="10000"/>
          </a:bodyPr>
          <a:lstStyle/>
          <a:p>
            <a:pPr marL="0" indent="0" algn="ctr">
              <a:buNone/>
            </a:pPr>
            <a:r>
              <a:rPr lang="en-US" sz="2200" b="1" dirty="0" smtClean="0"/>
              <a:t>final Methods:</a:t>
            </a:r>
            <a:endParaRPr lang="en-US" sz="2200" b="1" dirty="0"/>
          </a:p>
          <a:p>
            <a:pPr marL="0" indent="0">
              <a:buNone/>
            </a:pPr>
            <a:r>
              <a:rPr lang="en-US" sz="2200" dirty="0" smtClean="0"/>
              <a:t>	A </a:t>
            </a:r>
            <a:r>
              <a:rPr lang="en-US" sz="2200" dirty="0"/>
              <a:t>final method cannot be overridden by any subclasses. As mentioned previously the final modifier prevents a method from being modified in a subclass.</a:t>
            </a:r>
          </a:p>
          <a:p>
            <a:pPr marL="0" indent="0">
              <a:buNone/>
            </a:pPr>
            <a:r>
              <a:rPr lang="en-US" sz="2200" dirty="0" smtClean="0"/>
              <a:t>	The </a:t>
            </a:r>
            <a:r>
              <a:rPr lang="en-US" sz="2200" dirty="0"/>
              <a:t>main intention of making a method final would be that the content of the method should not be changed by any outsider.</a:t>
            </a:r>
          </a:p>
          <a:p>
            <a:pPr marL="0" indent="0">
              <a:buNone/>
            </a:pPr>
            <a:r>
              <a:rPr lang="en-US" sz="1500" dirty="0">
                <a:solidFill>
                  <a:schemeClr val="tx2">
                    <a:lumMod val="60000"/>
                    <a:lumOff val="40000"/>
                  </a:schemeClr>
                </a:solidFill>
              </a:rPr>
              <a:t>Example:</a:t>
            </a:r>
          </a:p>
          <a:p>
            <a:pPr marL="0" indent="0">
              <a:buNone/>
            </a:pPr>
            <a:r>
              <a:rPr lang="en-US" sz="1500" dirty="0"/>
              <a:t>You declare methods using the </a:t>
            </a:r>
            <a:r>
              <a:rPr lang="en-US" sz="1500" b="1" i="1" dirty="0"/>
              <a:t>final</a:t>
            </a:r>
            <a:r>
              <a:rPr lang="en-US" sz="1500" dirty="0"/>
              <a:t> modifier in the class declaration, as in the following example</a:t>
            </a:r>
            <a:r>
              <a:rPr lang="en-US" sz="1500" dirty="0" smtClean="0"/>
              <a:t>:</a:t>
            </a:r>
            <a:endParaRPr lang="en-US" sz="2000" dirty="0"/>
          </a:p>
          <a:p>
            <a:pPr marL="0" indent="0">
              <a:buNone/>
            </a:pPr>
            <a:r>
              <a:rPr lang="en-US" sz="1500" dirty="0">
                <a:solidFill>
                  <a:schemeClr val="tx2">
                    <a:lumMod val="60000"/>
                    <a:lumOff val="40000"/>
                  </a:schemeClr>
                </a:solidFill>
              </a:rPr>
              <a:t>public</a:t>
            </a:r>
            <a:r>
              <a:rPr lang="en-US" sz="1500" dirty="0">
                <a:solidFill>
                  <a:schemeClr val="tx2">
                    <a:lumMod val="60000"/>
                    <a:lumOff val="40000"/>
                  </a:schemeClr>
                </a:solidFill>
              </a:rPr>
              <a:t> </a:t>
            </a:r>
            <a:r>
              <a:rPr lang="en-US" sz="1500" dirty="0">
                <a:solidFill>
                  <a:schemeClr val="tx2">
                    <a:lumMod val="60000"/>
                    <a:lumOff val="40000"/>
                  </a:schemeClr>
                </a:solidFill>
              </a:rPr>
              <a:t>class</a:t>
            </a:r>
            <a:r>
              <a:rPr lang="en-US" sz="1500" dirty="0">
                <a:solidFill>
                  <a:schemeClr val="tx2">
                    <a:lumMod val="60000"/>
                    <a:lumOff val="40000"/>
                  </a:schemeClr>
                </a:solidFill>
              </a:rPr>
              <a:t> </a:t>
            </a:r>
            <a:r>
              <a:rPr lang="en-US" sz="1500" dirty="0">
                <a:solidFill>
                  <a:schemeClr val="tx2">
                    <a:lumMod val="60000"/>
                    <a:lumOff val="40000"/>
                  </a:schemeClr>
                </a:solidFill>
              </a:rPr>
              <a:t>Test{</a:t>
            </a:r>
            <a:r>
              <a:rPr lang="en-US" sz="1500" dirty="0">
                <a:solidFill>
                  <a:schemeClr val="tx2">
                    <a:lumMod val="60000"/>
                    <a:lumOff val="40000"/>
                  </a:schemeClr>
                </a:solidFill>
              </a:rPr>
              <a:t> </a:t>
            </a:r>
            <a:endParaRPr lang="en-US" sz="1500" dirty="0" smtClean="0">
              <a:solidFill>
                <a:schemeClr val="tx2">
                  <a:lumMod val="60000"/>
                  <a:lumOff val="40000"/>
                </a:schemeClr>
              </a:solidFill>
            </a:endParaRPr>
          </a:p>
          <a:p>
            <a:pPr marL="0" indent="0">
              <a:buNone/>
            </a:pPr>
            <a:r>
              <a:rPr lang="en-US" sz="1500" dirty="0">
                <a:solidFill>
                  <a:schemeClr val="tx2">
                    <a:lumMod val="60000"/>
                    <a:lumOff val="40000"/>
                  </a:schemeClr>
                </a:solidFill>
              </a:rPr>
              <a:t> </a:t>
            </a:r>
            <a:r>
              <a:rPr lang="en-US" sz="1500" dirty="0" smtClean="0">
                <a:solidFill>
                  <a:schemeClr val="tx2">
                    <a:lumMod val="60000"/>
                    <a:lumOff val="40000"/>
                  </a:schemeClr>
                </a:solidFill>
              </a:rPr>
              <a:t>      public </a:t>
            </a:r>
            <a:r>
              <a:rPr lang="en-US" sz="1500" dirty="0">
                <a:solidFill>
                  <a:schemeClr val="tx2">
                    <a:lumMod val="60000"/>
                    <a:lumOff val="40000"/>
                  </a:schemeClr>
                </a:solidFill>
              </a:rPr>
              <a:t>final</a:t>
            </a:r>
            <a:r>
              <a:rPr lang="en-US" sz="1500" dirty="0">
                <a:solidFill>
                  <a:schemeClr val="tx2">
                    <a:lumMod val="60000"/>
                    <a:lumOff val="40000"/>
                  </a:schemeClr>
                </a:solidFill>
              </a:rPr>
              <a:t> </a:t>
            </a:r>
            <a:r>
              <a:rPr lang="en-US" sz="1500" dirty="0">
                <a:solidFill>
                  <a:schemeClr val="tx2">
                    <a:lumMod val="60000"/>
                    <a:lumOff val="40000"/>
                  </a:schemeClr>
                </a:solidFill>
              </a:rPr>
              <a:t>void</a:t>
            </a:r>
            <a:r>
              <a:rPr lang="en-US" sz="1500" dirty="0">
                <a:solidFill>
                  <a:schemeClr val="tx2">
                    <a:lumMod val="60000"/>
                    <a:lumOff val="40000"/>
                  </a:schemeClr>
                </a:solidFill>
              </a:rPr>
              <a:t> </a:t>
            </a:r>
            <a:r>
              <a:rPr lang="en-US" sz="1500" dirty="0" err="1">
                <a:solidFill>
                  <a:schemeClr val="tx2">
                    <a:lumMod val="60000"/>
                    <a:lumOff val="40000"/>
                  </a:schemeClr>
                </a:solidFill>
              </a:rPr>
              <a:t>changeName</a:t>
            </a:r>
            <a:r>
              <a:rPr lang="en-US" sz="1500" dirty="0">
                <a:solidFill>
                  <a:schemeClr val="tx2">
                    <a:lumMod val="60000"/>
                    <a:lumOff val="40000"/>
                  </a:schemeClr>
                </a:solidFill>
              </a:rPr>
              <a:t>(){</a:t>
            </a:r>
            <a:r>
              <a:rPr lang="en-US" sz="1500" dirty="0">
                <a:solidFill>
                  <a:schemeClr val="tx2">
                    <a:lumMod val="60000"/>
                    <a:lumOff val="40000"/>
                  </a:schemeClr>
                </a:solidFill>
              </a:rPr>
              <a:t> </a:t>
            </a:r>
            <a:endParaRPr lang="en-US" sz="1500" dirty="0" smtClean="0">
              <a:solidFill>
                <a:schemeClr val="tx2">
                  <a:lumMod val="60000"/>
                  <a:lumOff val="40000"/>
                </a:schemeClr>
              </a:solidFill>
            </a:endParaRPr>
          </a:p>
          <a:p>
            <a:pPr marL="0" indent="0">
              <a:buNone/>
            </a:pPr>
            <a:r>
              <a:rPr lang="en-US" sz="1500" dirty="0">
                <a:solidFill>
                  <a:schemeClr val="tx2">
                    <a:lumMod val="60000"/>
                    <a:lumOff val="40000"/>
                  </a:schemeClr>
                </a:solidFill>
              </a:rPr>
              <a:t> </a:t>
            </a:r>
            <a:r>
              <a:rPr lang="en-US" sz="1500" dirty="0" smtClean="0">
                <a:solidFill>
                  <a:schemeClr val="tx2">
                    <a:lumMod val="60000"/>
                    <a:lumOff val="40000"/>
                  </a:schemeClr>
                </a:solidFill>
              </a:rPr>
              <a:t>             // </a:t>
            </a:r>
            <a:r>
              <a:rPr lang="en-US" sz="1500" dirty="0">
                <a:solidFill>
                  <a:schemeClr val="tx2">
                    <a:lumMod val="60000"/>
                    <a:lumOff val="40000"/>
                  </a:schemeClr>
                </a:solidFill>
              </a:rPr>
              <a:t>body of method</a:t>
            </a:r>
            <a:r>
              <a:rPr lang="en-US" sz="1500" dirty="0">
                <a:solidFill>
                  <a:schemeClr val="tx2">
                    <a:lumMod val="60000"/>
                    <a:lumOff val="40000"/>
                  </a:schemeClr>
                </a:solidFill>
              </a:rPr>
              <a:t> </a:t>
            </a:r>
            <a:endParaRPr lang="en-US" sz="1500" dirty="0" smtClean="0">
              <a:solidFill>
                <a:schemeClr val="tx2">
                  <a:lumMod val="60000"/>
                  <a:lumOff val="40000"/>
                </a:schemeClr>
              </a:solidFill>
            </a:endParaRPr>
          </a:p>
          <a:p>
            <a:pPr marL="0" indent="0">
              <a:buNone/>
            </a:pPr>
            <a:r>
              <a:rPr lang="en-US" sz="1500" dirty="0" smtClean="0">
                <a:solidFill>
                  <a:schemeClr val="tx2">
                    <a:lumMod val="60000"/>
                    <a:lumOff val="40000"/>
                  </a:schemeClr>
                </a:solidFill>
              </a:rPr>
              <a:t>       } </a:t>
            </a:r>
          </a:p>
          <a:p>
            <a:pPr marL="0" indent="0" algn="ctr">
              <a:buNone/>
            </a:pPr>
            <a:r>
              <a:rPr lang="en-US" sz="2200" b="1" dirty="0" smtClean="0"/>
              <a:t>final </a:t>
            </a:r>
            <a:r>
              <a:rPr lang="en-US" sz="2200" b="1" dirty="0"/>
              <a:t>Classes</a:t>
            </a:r>
            <a:r>
              <a:rPr lang="en-US" sz="2200" b="1" dirty="0" smtClean="0"/>
              <a:t>:</a:t>
            </a:r>
            <a:endParaRPr lang="en-US" sz="2200" dirty="0" smtClean="0">
              <a:solidFill>
                <a:schemeClr val="tx2">
                  <a:lumMod val="60000"/>
                  <a:lumOff val="40000"/>
                </a:schemeClr>
              </a:solidFill>
            </a:endParaRPr>
          </a:p>
          <a:p>
            <a:pPr marL="0" indent="0">
              <a:buNone/>
            </a:pPr>
            <a:r>
              <a:rPr lang="en-US" sz="2000" dirty="0"/>
              <a:t>	The main purpose of using a class being declared as </a:t>
            </a:r>
            <a:r>
              <a:rPr lang="en-US" sz="2000" i="1" dirty="0"/>
              <a:t>final</a:t>
            </a:r>
            <a:r>
              <a:rPr lang="en-US" sz="2000" dirty="0"/>
              <a:t> is to prevent the class from being </a:t>
            </a:r>
            <a:r>
              <a:rPr lang="en-US" sz="2000" dirty="0" err="1"/>
              <a:t>subclassed</a:t>
            </a:r>
            <a:r>
              <a:rPr lang="en-US" sz="2000" dirty="0"/>
              <a:t>. If a class is marked as final then no class can inherit any feature from the final class</a:t>
            </a:r>
            <a:r>
              <a:rPr lang="en-US" sz="2000" dirty="0" smtClean="0"/>
              <a:t>.</a:t>
            </a:r>
          </a:p>
          <a:p>
            <a:pPr marL="0" indent="0">
              <a:buNone/>
            </a:pPr>
            <a:r>
              <a:rPr lang="en-US" sz="1500" dirty="0">
                <a:solidFill>
                  <a:schemeClr val="tx2">
                    <a:lumMod val="60000"/>
                    <a:lumOff val="40000"/>
                  </a:schemeClr>
                </a:solidFill>
              </a:rPr>
              <a:t>Example:</a:t>
            </a:r>
          </a:p>
          <a:p>
            <a:pPr marL="0" indent="0">
              <a:buNone/>
            </a:pPr>
            <a:r>
              <a:rPr lang="en-US" sz="1500" dirty="0">
                <a:solidFill>
                  <a:schemeClr val="tx2">
                    <a:lumMod val="60000"/>
                    <a:lumOff val="40000"/>
                  </a:schemeClr>
                </a:solidFill>
              </a:rPr>
              <a:t>public final class Test { </a:t>
            </a:r>
          </a:p>
          <a:p>
            <a:pPr marL="0" indent="0">
              <a:buNone/>
            </a:pPr>
            <a:r>
              <a:rPr lang="en-US" sz="1500" dirty="0">
                <a:solidFill>
                  <a:schemeClr val="tx2">
                    <a:lumMod val="60000"/>
                    <a:lumOff val="40000"/>
                  </a:schemeClr>
                </a:solidFill>
              </a:rPr>
              <a:t>       // body of class </a:t>
            </a:r>
          </a:p>
          <a:p>
            <a:pPr marL="0" indent="0">
              <a:buNone/>
            </a:pPr>
            <a:r>
              <a:rPr lang="en-US" sz="1500" dirty="0">
                <a:solidFill>
                  <a:schemeClr val="tx2">
                    <a:lumMod val="60000"/>
                    <a:lumOff val="40000"/>
                  </a:schemeClr>
                </a:solidFill>
              </a:rPr>
              <a:t>}</a:t>
            </a:r>
            <a:endParaRPr lang="ru-RU" sz="1500" dirty="0">
              <a:solidFill>
                <a:schemeClr val="tx2">
                  <a:lumMod val="60000"/>
                  <a:lumOff val="40000"/>
                </a:schemeClr>
              </a:solidFill>
            </a:endParaRPr>
          </a:p>
          <a:p>
            <a:pPr marL="0" indent="0">
              <a:buNone/>
            </a:pPr>
            <a:endParaRPr lang="en-US" sz="2000" dirty="0"/>
          </a:p>
          <a:p>
            <a:pPr marL="0" indent="0">
              <a:buNone/>
            </a:pPr>
            <a:endParaRPr lang="ru-RU" sz="1500" dirty="0">
              <a:solidFill>
                <a:schemeClr val="tx2">
                  <a:lumMod val="60000"/>
                  <a:lumOff val="40000"/>
                </a:schemeClr>
              </a:solidFill>
            </a:endParaRPr>
          </a:p>
        </p:txBody>
      </p:sp>
      <p:pic>
        <p:nvPicPr>
          <p:cNvPr id="3074" name="Picture 2" descr="http://blog.harbinger-systems.com/wp-content/uploads/2011/10/automated-testing-coded-ui-tes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2604" y="3284984"/>
            <a:ext cx="1921396" cy="1441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03253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0"/>
            <a:ext cx="8229600" cy="1143000"/>
          </a:xfrm>
        </p:spPr>
        <p:txBody>
          <a:bodyPr>
            <a:normAutofit fontScale="90000"/>
          </a:bodyPr>
          <a:lstStyle/>
          <a:p>
            <a:r>
              <a:rPr lang="en-US" dirty="0"/>
              <a:t>Non-access modifiers</a:t>
            </a:r>
            <a:r>
              <a:rPr lang="en-US" dirty="0" smtClean="0"/>
              <a:t/>
            </a:r>
            <a:br>
              <a:rPr lang="en-US" dirty="0" smtClean="0"/>
            </a:br>
            <a:r>
              <a:rPr lang="en-US" sz="3100" dirty="0" smtClean="0"/>
              <a:t>The </a:t>
            </a:r>
            <a:r>
              <a:rPr lang="en-US" sz="3100" dirty="0"/>
              <a:t>abstract </a:t>
            </a:r>
            <a:r>
              <a:rPr lang="en-US" sz="3100" dirty="0" smtClean="0"/>
              <a:t>Modifier:</a:t>
            </a:r>
            <a:endParaRPr lang="ru-RU" sz="3100" dirty="0"/>
          </a:p>
        </p:txBody>
      </p:sp>
      <p:sp>
        <p:nvSpPr>
          <p:cNvPr id="3" name="Объект 2"/>
          <p:cNvSpPr>
            <a:spLocks noGrp="1"/>
          </p:cNvSpPr>
          <p:nvPr>
            <p:ph idx="1"/>
          </p:nvPr>
        </p:nvSpPr>
        <p:spPr>
          <a:xfrm>
            <a:off x="539552" y="1124744"/>
            <a:ext cx="8229600" cy="5400600"/>
          </a:xfrm>
        </p:spPr>
        <p:txBody>
          <a:bodyPr>
            <a:normAutofit fontScale="92500"/>
          </a:bodyPr>
          <a:lstStyle/>
          <a:p>
            <a:pPr marL="0" indent="0" algn="ctr">
              <a:buNone/>
            </a:pPr>
            <a:r>
              <a:rPr lang="en-US" sz="2200" b="1" dirty="0" smtClean="0"/>
              <a:t>abstract </a:t>
            </a:r>
            <a:r>
              <a:rPr lang="en-US" sz="2200" b="1" dirty="0"/>
              <a:t>Class:</a:t>
            </a:r>
          </a:p>
          <a:p>
            <a:pPr marL="0" indent="0">
              <a:buNone/>
            </a:pPr>
            <a:r>
              <a:rPr lang="en-US" sz="2200" dirty="0" smtClean="0"/>
              <a:t>	An </a:t>
            </a:r>
            <a:r>
              <a:rPr lang="en-US" sz="2200" dirty="0"/>
              <a:t>abstract class can never be instantiated. If a class is declared as abstract then the sole purpose is for the class to be extended.</a:t>
            </a:r>
          </a:p>
          <a:p>
            <a:pPr marL="0" indent="0">
              <a:buNone/>
            </a:pPr>
            <a:r>
              <a:rPr lang="en-US" sz="2200" dirty="0" smtClean="0"/>
              <a:t>	A </a:t>
            </a:r>
            <a:r>
              <a:rPr lang="en-US" sz="2200" dirty="0"/>
              <a:t>class cannot be both abstract and final. (since a final class cannot be extended). If a class contains abstract methods then the class should be declared abstract. Otherwise a compile error will be thrown.</a:t>
            </a:r>
          </a:p>
          <a:p>
            <a:pPr marL="0" indent="0">
              <a:buNone/>
            </a:pPr>
            <a:r>
              <a:rPr lang="en-US" sz="2200" dirty="0"/>
              <a:t>An abstract class may contain both abstract methods as well normal methods.</a:t>
            </a:r>
          </a:p>
          <a:p>
            <a:pPr marL="0" indent="0">
              <a:buNone/>
            </a:pPr>
            <a:endParaRPr lang="en-US" sz="1500" dirty="0" smtClean="0">
              <a:solidFill>
                <a:schemeClr val="tx2">
                  <a:lumMod val="60000"/>
                  <a:lumOff val="40000"/>
                </a:schemeClr>
              </a:solidFill>
            </a:endParaRPr>
          </a:p>
          <a:p>
            <a:pPr marL="0" indent="0">
              <a:buNone/>
            </a:pPr>
            <a:r>
              <a:rPr lang="en-US" sz="1500" dirty="0" smtClean="0">
                <a:solidFill>
                  <a:schemeClr val="tx2">
                    <a:lumMod val="60000"/>
                    <a:lumOff val="40000"/>
                  </a:schemeClr>
                </a:solidFill>
              </a:rPr>
              <a:t>Example</a:t>
            </a:r>
            <a:r>
              <a:rPr lang="en-US" sz="1500" dirty="0">
                <a:solidFill>
                  <a:schemeClr val="tx2">
                    <a:lumMod val="60000"/>
                    <a:lumOff val="40000"/>
                  </a:schemeClr>
                </a:solidFill>
              </a:rPr>
              <a:t>:</a:t>
            </a:r>
          </a:p>
          <a:p>
            <a:pPr marL="0" indent="0">
              <a:buNone/>
            </a:pPr>
            <a:r>
              <a:rPr lang="en-US" sz="1500" dirty="0">
                <a:solidFill>
                  <a:schemeClr val="tx2">
                    <a:lumMod val="60000"/>
                    <a:lumOff val="40000"/>
                  </a:schemeClr>
                </a:solidFill>
              </a:rPr>
              <a:t>abstract</a:t>
            </a:r>
            <a:r>
              <a:rPr lang="en-US" sz="1500" dirty="0">
                <a:solidFill>
                  <a:schemeClr val="tx2">
                    <a:lumMod val="60000"/>
                    <a:lumOff val="40000"/>
                  </a:schemeClr>
                </a:solidFill>
              </a:rPr>
              <a:t> </a:t>
            </a:r>
            <a:r>
              <a:rPr lang="en-US" sz="1500" dirty="0">
                <a:solidFill>
                  <a:schemeClr val="tx2">
                    <a:lumMod val="60000"/>
                    <a:lumOff val="40000"/>
                  </a:schemeClr>
                </a:solidFill>
              </a:rPr>
              <a:t>class</a:t>
            </a:r>
            <a:r>
              <a:rPr lang="en-US" sz="1500" dirty="0">
                <a:solidFill>
                  <a:schemeClr val="tx2">
                    <a:lumMod val="60000"/>
                    <a:lumOff val="40000"/>
                  </a:schemeClr>
                </a:solidFill>
              </a:rPr>
              <a:t> </a:t>
            </a:r>
            <a:r>
              <a:rPr lang="en-US" sz="1500" dirty="0">
                <a:solidFill>
                  <a:schemeClr val="tx2">
                    <a:lumMod val="60000"/>
                    <a:lumOff val="40000"/>
                  </a:schemeClr>
                </a:solidFill>
              </a:rPr>
              <a:t>Caravan{</a:t>
            </a:r>
            <a:r>
              <a:rPr lang="en-US" sz="1500" dirty="0">
                <a:solidFill>
                  <a:schemeClr val="tx2">
                    <a:lumMod val="60000"/>
                    <a:lumOff val="40000"/>
                  </a:schemeClr>
                </a:solidFill>
              </a:rPr>
              <a:t> </a:t>
            </a:r>
            <a:endParaRPr lang="en-US" sz="1500" dirty="0" smtClean="0">
              <a:solidFill>
                <a:schemeClr val="tx2">
                  <a:lumMod val="60000"/>
                  <a:lumOff val="40000"/>
                </a:schemeClr>
              </a:solidFill>
            </a:endParaRPr>
          </a:p>
          <a:p>
            <a:pPr marL="0" indent="0">
              <a:buNone/>
            </a:pPr>
            <a:r>
              <a:rPr lang="en-US" sz="1500" dirty="0" smtClean="0">
                <a:solidFill>
                  <a:schemeClr val="tx2">
                    <a:lumMod val="60000"/>
                    <a:lumOff val="40000"/>
                  </a:schemeClr>
                </a:solidFill>
              </a:rPr>
              <a:t>      private </a:t>
            </a:r>
            <a:r>
              <a:rPr lang="en-US" sz="1500" dirty="0">
                <a:solidFill>
                  <a:schemeClr val="tx2">
                    <a:lumMod val="60000"/>
                    <a:lumOff val="40000"/>
                  </a:schemeClr>
                </a:solidFill>
              </a:rPr>
              <a:t>double</a:t>
            </a:r>
            <a:r>
              <a:rPr lang="en-US" sz="1500" dirty="0">
                <a:solidFill>
                  <a:schemeClr val="tx2">
                    <a:lumMod val="60000"/>
                    <a:lumOff val="40000"/>
                  </a:schemeClr>
                </a:solidFill>
              </a:rPr>
              <a:t> price</a:t>
            </a:r>
            <a:r>
              <a:rPr lang="en-US" sz="1500" dirty="0">
                <a:solidFill>
                  <a:schemeClr val="tx2">
                    <a:lumMod val="60000"/>
                    <a:lumOff val="40000"/>
                  </a:schemeClr>
                </a:solidFill>
              </a:rPr>
              <a:t>;</a:t>
            </a:r>
            <a:r>
              <a:rPr lang="en-US" sz="1500" dirty="0">
                <a:solidFill>
                  <a:schemeClr val="tx2">
                    <a:lumMod val="60000"/>
                    <a:lumOff val="40000"/>
                  </a:schemeClr>
                </a:solidFill>
              </a:rPr>
              <a:t> </a:t>
            </a:r>
            <a:endParaRPr lang="en-US" sz="1500" dirty="0" smtClean="0">
              <a:solidFill>
                <a:schemeClr val="tx2">
                  <a:lumMod val="60000"/>
                  <a:lumOff val="40000"/>
                </a:schemeClr>
              </a:solidFill>
            </a:endParaRPr>
          </a:p>
          <a:p>
            <a:pPr marL="0" indent="0">
              <a:buNone/>
            </a:pPr>
            <a:r>
              <a:rPr lang="en-US" sz="1500" dirty="0" smtClean="0">
                <a:solidFill>
                  <a:schemeClr val="tx2">
                    <a:lumMod val="60000"/>
                    <a:lumOff val="40000"/>
                  </a:schemeClr>
                </a:solidFill>
              </a:rPr>
              <a:t>      private </a:t>
            </a:r>
            <a:r>
              <a:rPr lang="en-US" sz="1500" dirty="0">
                <a:solidFill>
                  <a:schemeClr val="tx2">
                    <a:lumMod val="60000"/>
                    <a:lumOff val="40000"/>
                  </a:schemeClr>
                </a:solidFill>
              </a:rPr>
              <a:t>String</a:t>
            </a:r>
            <a:r>
              <a:rPr lang="en-US" sz="1500" dirty="0">
                <a:solidFill>
                  <a:schemeClr val="tx2">
                    <a:lumMod val="60000"/>
                    <a:lumOff val="40000"/>
                  </a:schemeClr>
                </a:solidFill>
              </a:rPr>
              <a:t> model</a:t>
            </a:r>
            <a:r>
              <a:rPr lang="en-US" sz="1500" dirty="0">
                <a:solidFill>
                  <a:schemeClr val="tx2">
                    <a:lumMod val="60000"/>
                    <a:lumOff val="40000"/>
                  </a:schemeClr>
                </a:solidFill>
              </a:rPr>
              <a:t>;</a:t>
            </a:r>
            <a:r>
              <a:rPr lang="en-US" sz="1500" dirty="0">
                <a:solidFill>
                  <a:schemeClr val="tx2">
                    <a:lumMod val="60000"/>
                    <a:lumOff val="40000"/>
                  </a:schemeClr>
                </a:solidFill>
              </a:rPr>
              <a:t> </a:t>
            </a:r>
            <a:endParaRPr lang="en-US" sz="1500" dirty="0" smtClean="0">
              <a:solidFill>
                <a:schemeClr val="tx2">
                  <a:lumMod val="60000"/>
                  <a:lumOff val="40000"/>
                </a:schemeClr>
              </a:solidFill>
            </a:endParaRPr>
          </a:p>
          <a:p>
            <a:pPr marL="0" indent="0">
              <a:buNone/>
            </a:pPr>
            <a:r>
              <a:rPr lang="en-US" sz="1500" dirty="0" smtClean="0">
                <a:solidFill>
                  <a:schemeClr val="tx2">
                    <a:lumMod val="60000"/>
                    <a:lumOff val="40000"/>
                  </a:schemeClr>
                </a:solidFill>
              </a:rPr>
              <a:t>      private </a:t>
            </a:r>
            <a:r>
              <a:rPr lang="en-US" sz="1500" dirty="0">
                <a:solidFill>
                  <a:schemeClr val="tx2">
                    <a:lumMod val="60000"/>
                    <a:lumOff val="40000"/>
                  </a:schemeClr>
                </a:solidFill>
              </a:rPr>
              <a:t>String</a:t>
            </a:r>
            <a:r>
              <a:rPr lang="en-US" sz="1500" dirty="0">
                <a:solidFill>
                  <a:schemeClr val="tx2">
                    <a:lumMod val="60000"/>
                    <a:lumOff val="40000"/>
                  </a:schemeClr>
                </a:solidFill>
              </a:rPr>
              <a:t> year</a:t>
            </a:r>
            <a:r>
              <a:rPr lang="en-US" sz="1500" dirty="0" smtClean="0">
                <a:solidFill>
                  <a:schemeClr val="tx2">
                    <a:lumMod val="60000"/>
                    <a:lumOff val="40000"/>
                  </a:schemeClr>
                </a:solidFill>
              </a:rPr>
              <a:t>;</a:t>
            </a:r>
          </a:p>
          <a:p>
            <a:pPr marL="0" indent="0">
              <a:buNone/>
            </a:pPr>
            <a:r>
              <a:rPr lang="en-US" sz="1500" dirty="0" smtClean="0">
                <a:solidFill>
                  <a:schemeClr val="tx2">
                    <a:lumMod val="60000"/>
                    <a:lumOff val="40000"/>
                  </a:schemeClr>
                </a:solidFill>
              </a:rPr>
              <a:t>      public </a:t>
            </a:r>
            <a:r>
              <a:rPr lang="en-US" sz="1500" dirty="0">
                <a:solidFill>
                  <a:schemeClr val="tx2">
                    <a:lumMod val="60000"/>
                    <a:lumOff val="40000"/>
                  </a:schemeClr>
                </a:solidFill>
              </a:rPr>
              <a:t>abstract</a:t>
            </a:r>
            <a:r>
              <a:rPr lang="en-US" sz="1500" dirty="0">
                <a:solidFill>
                  <a:schemeClr val="tx2">
                    <a:lumMod val="60000"/>
                    <a:lumOff val="40000"/>
                  </a:schemeClr>
                </a:solidFill>
              </a:rPr>
              <a:t> </a:t>
            </a:r>
            <a:r>
              <a:rPr lang="en-US" sz="1500" dirty="0">
                <a:solidFill>
                  <a:schemeClr val="tx2">
                    <a:lumMod val="60000"/>
                    <a:lumOff val="40000"/>
                  </a:schemeClr>
                </a:solidFill>
              </a:rPr>
              <a:t>void</a:t>
            </a:r>
            <a:r>
              <a:rPr lang="en-US" sz="1500" dirty="0">
                <a:solidFill>
                  <a:schemeClr val="tx2">
                    <a:lumMod val="60000"/>
                    <a:lumOff val="40000"/>
                  </a:schemeClr>
                </a:solidFill>
              </a:rPr>
              <a:t> </a:t>
            </a:r>
            <a:r>
              <a:rPr lang="en-US" sz="1500" dirty="0" err="1">
                <a:solidFill>
                  <a:schemeClr val="tx2">
                    <a:lumMod val="60000"/>
                    <a:lumOff val="40000"/>
                  </a:schemeClr>
                </a:solidFill>
              </a:rPr>
              <a:t>goFast</a:t>
            </a:r>
            <a:r>
              <a:rPr lang="en-US" sz="1500" dirty="0">
                <a:solidFill>
                  <a:schemeClr val="tx2">
                    <a:lumMod val="60000"/>
                    <a:lumOff val="40000"/>
                  </a:schemeClr>
                </a:solidFill>
              </a:rPr>
              <a:t>();</a:t>
            </a:r>
            <a:r>
              <a:rPr lang="en-US" sz="1500" dirty="0">
                <a:solidFill>
                  <a:schemeClr val="tx2">
                    <a:lumMod val="60000"/>
                    <a:lumOff val="40000"/>
                  </a:schemeClr>
                </a:solidFill>
              </a:rPr>
              <a:t> </a:t>
            </a:r>
            <a:r>
              <a:rPr lang="en-US" sz="1500" dirty="0" smtClean="0">
                <a:solidFill>
                  <a:schemeClr val="tx2">
                    <a:lumMod val="60000"/>
                    <a:lumOff val="40000"/>
                  </a:schemeClr>
                </a:solidFill>
              </a:rPr>
              <a:t/>
            </a:r>
            <a:br>
              <a:rPr lang="en-US" sz="1500" dirty="0" smtClean="0">
                <a:solidFill>
                  <a:schemeClr val="tx2">
                    <a:lumMod val="60000"/>
                    <a:lumOff val="40000"/>
                  </a:schemeClr>
                </a:solidFill>
              </a:rPr>
            </a:br>
            <a:r>
              <a:rPr lang="en-US" sz="1500" dirty="0" smtClean="0">
                <a:solidFill>
                  <a:schemeClr val="tx2">
                    <a:lumMod val="60000"/>
                    <a:lumOff val="40000"/>
                  </a:schemeClr>
                </a:solidFill>
              </a:rPr>
              <a:t>      //</a:t>
            </a:r>
            <a:r>
              <a:rPr lang="en-US" sz="1500" dirty="0">
                <a:solidFill>
                  <a:schemeClr val="tx2">
                    <a:lumMod val="60000"/>
                    <a:lumOff val="40000"/>
                  </a:schemeClr>
                </a:solidFill>
              </a:rPr>
              <a:t>an abstract </a:t>
            </a:r>
            <a:r>
              <a:rPr lang="en-US" sz="1500" dirty="0" smtClean="0">
                <a:solidFill>
                  <a:schemeClr val="tx2">
                    <a:lumMod val="60000"/>
                    <a:lumOff val="40000"/>
                  </a:schemeClr>
                </a:solidFill>
              </a:rPr>
              <a:t>method</a:t>
            </a:r>
          </a:p>
          <a:p>
            <a:pPr marL="0" indent="0">
              <a:buNone/>
            </a:pPr>
            <a:r>
              <a:rPr lang="en-US" sz="1500" dirty="0" smtClean="0">
                <a:solidFill>
                  <a:schemeClr val="tx2">
                    <a:lumMod val="60000"/>
                    <a:lumOff val="40000"/>
                  </a:schemeClr>
                </a:solidFill>
              </a:rPr>
              <a:t>       </a:t>
            </a:r>
            <a:r>
              <a:rPr lang="en-US" sz="1500" dirty="0">
                <a:solidFill>
                  <a:schemeClr val="tx2">
                    <a:lumMod val="60000"/>
                    <a:lumOff val="40000"/>
                  </a:schemeClr>
                </a:solidFill>
              </a:rPr>
              <a:t>public</a:t>
            </a:r>
            <a:r>
              <a:rPr lang="en-US" sz="1500" dirty="0">
                <a:solidFill>
                  <a:schemeClr val="tx2">
                    <a:lumMod val="60000"/>
                    <a:lumOff val="40000"/>
                  </a:schemeClr>
                </a:solidFill>
              </a:rPr>
              <a:t> </a:t>
            </a:r>
            <a:r>
              <a:rPr lang="en-US" sz="1500" dirty="0">
                <a:solidFill>
                  <a:schemeClr val="tx2">
                    <a:lumMod val="60000"/>
                    <a:lumOff val="40000"/>
                  </a:schemeClr>
                </a:solidFill>
              </a:rPr>
              <a:t>abstract</a:t>
            </a:r>
            <a:r>
              <a:rPr lang="en-US" sz="1500" dirty="0">
                <a:solidFill>
                  <a:schemeClr val="tx2">
                    <a:lumMod val="60000"/>
                    <a:lumOff val="40000"/>
                  </a:schemeClr>
                </a:solidFill>
              </a:rPr>
              <a:t> </a:t>
            </a:r>
            <a:r>
              <a:rPr lang="en-US" sz="1500" dirty="0">
                <a:solidFill>
                  <a:schemeClr val="tx2">
                    <a:lumMod val="60000"/>
                    <a:lumOff val="40000"/>
                  </a:schemeClr>
                </a:solidFill>
              </a:rPr>
              <a:t>void</a:t>
            </a:r>
            <a:r>
              <a:rPr lang="en-US" sz="1500" dirty="0">
                <a:solidFill>
                  <a:schemeClr val="tx2">
                    <a:lumMod val="60000"/>
                    <a:lumOff val="40000"/>
                  </a:schemeClr>
                </a:solidFill>
              </a:rPr>
              <a:t> </a:t>
            </a:r>
            <a:r>
              <a:rPr lang="en-US" sz="1500" dirty="0" err="1">
                <a:solidFill>
                  <a:schemeClr val="tx2">
                    <a:lumMod val="60000"/>
                    <a:lumOff val="40000"/>
                  </a:schemeClr>
                </a:solidFill>
              </a:rPr>
              <a:t>changeColor</a:t>
            </a:r>
            <a:r>
              <a:rPr lang="en-US" sz="1500" dirty="0">
                <a:solidFill>
                  <a:schemeClr val="tx2">
                    <a:lumMod val="60000"/>
                    <a:lumOff val="40000"/>
                  </a:schemeClr>
                </a:solidFill>
              </a:rPr>
              <a:t>();</a:t>
            </a:r>
            <a:r>
              <a:rPr lang="en-US" sz="1500" dirty="0">
                <a:solidFill>
                  <a:schemeClr val="tx2">
                    <a:lumMod val="60000"/>
                    <a:lumOff val="40000"/>
                  </a:schemeClr>
                </a:solidFill>
              </a:rPr>
              <a:t> </a:t>
            </a:r>
            <a:endParaRPr lang="en-US" sz="1500" dirty="0" smtClean="0">
              <a:solidFill>
                <a:schemeClr val="tx2">
                  <a:lumMod val="60000"/>
                  <a:lumOff val="40000"/>
                </a:schemeClr>
              </a:solidFill>
            </a:endParaRPr>
          </a:p>
          <a:p>
            <a:pPr marL="0" indent="0">
              <a:buNone/>
            </a:pPr>
            <a:r>
              <a:rPr lang="en-US" sz="1500" dirty="0" smtClean="0">
                <a:solidFill>
                  <a:schemeClr val="tx2">
                    <a:lumMod val="60000"/>
                    <a:lumOff val="40000"/>
                  </a:schemeClr>
                </a:solidFill>
              </a:rPr>
              <a:t>}</a:t>
            </a:r>
          </a:p>
        </p:txBody>
      </p:sp>
      <p:pic>
        <p:nvPicPr>
          <p:cNvPr id="4100" name="Picture 4" descr="https://lh4.googleusercontent.com/-sN9NrZQUBbA/VKQDLCMzvrI/AAAAAAAALgk/EIiWLap97bs/w530-h641/abstract%2Bclass%2Binterface%2Bjava%2Boo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9846" y="3429000"/>
            <a:ext cx="4184154"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02728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0"/>
            <a:ext cx="8229600" cy="778098"/>
          </a:xfrm>
        </p:spPr>
        <p:txBody>
          <a:bodyPr>
            <a:normAutofit/>
          </a:bodyPr>
          <a:lstStyle/>
          <a:p>
            <a:r>
              <a:rPr lang="en-US" sz="4000" dirty="0"/>
              <a:t>Non-access modifiers</a:t>
            </a:r>
            <a:endParaRPr lang="ru-RU" sz="4000" dirty="0"/>
          </a:p>
        </p:txBody>
      </p:sp>
      <p:sp>
        <p:nvSpPr>
          <p:cNvPr id="3" name="Объект 2"/>
          <p:cNvSpPr>
            <a:spLocks noGrp="1"/>
          </p:cNvSpPr>
          <p:nvPr>
            <p:ph idx="1"/>
          </p:nvPr>
        </p:nvSpPr>
        <p:spPr>
          <a:xfrm>
            <a:off x="323528" y="692696"/>
            <a:ext cx="8229600" cy="6165304"/>
          </a:xfrm>
        </p:spPr>
        <p:txBody>
          <a:bodyPr>
            <a:normAutofit fontScale="92500" lnSpcReduction="10000"/>
          </a:bodyPr>
          <a:lstStyle/>
          <a:p>
            <a:pPr marL="0" indent="0" algn="ctr">
              <a:buNone/>
            </a:pPr>
            <a:r>
              <a:rPr lang="en-US" sz="2200" b="1" dirty="0"/>
              <a:t>abstract Methods:</a:t>
            </a:r>
          </a:p>
          <a:p>
            <a:pPr marL="0" indent="0">
              <a:buNone/>
            </a:pPr>
            <a:r>
              <a:rPr lang="en-US" sz="2200" dirty="0" smtClean="0"/>
              <a:t>	An </a:t>
            </a:r>
            <a:r>
              <a:rPr lang="en-US" sz="2200" dirty="0"/>
              <a:t>abstract method is a method declared with out any implementation. The methods body(implementation) is provided by the subclass. Abstract methods can never be final or </a:t>
            </a:r>
            <a:r>
              <a:rPr lang="en-US" sz="2200" dirty="0" smtClean="0"/>
              <a:t>strict.</a:t>
            </a:r>
          </a:p>
          <a:p>
            <a:pPr marL="0" indent="0">
              <a:buNone/>
            </a:pPr>
            <a:r>
              <a:rPr lang="en-US" sz="2200" dirty="0" smtClean="0"/>
              <a:t>	Any class that extends an abstract class must implement all the abstract methods of the super class unless the subclass is also an abstract class.</a:t>
            </a:r>
          </a:p>
          <a:p>
            <a:pPr marL="0" indent="0">
              <a:buNone/>
            </a:pPr>
            <a:r>
              <a:rPr lang="en-US" sz="2200" dirty="0" smtClean="0"/>
              <a:t>	If </a:t>
            </a:r>
            <a:r>
              <a:rPr lang="en-US" sz="2200" dirty="0"/>
              <a:t>a class contains one or more abstract methods then the class must be declared abstract. An abstract class does not need to contain abstract methods.</a:t>
            </a:r>
          </a:p>
          <a:p>
            <a:pPr marL="0" indent="0">
              <a:buNone/>
            </a:pPr>
            <a:r>
              <a:rPr lang="en-US" sz="2200" dirty="0" smtClean="0"/>
              <a:t>	The </a:t>
            </a:r>
            <a:r>
              <a:rPr lang="en-US" sz="2200" dirty="0"/>
              <a:t>abstract method ends with a semicolon. Example: public abstract sample();</a:t>
            </a:r>
          </a:p>
          <a:p>
            <a:pPr marL="0" indent="0">
              <a:buNone/>
            </a:pPr>
            <a:r>
              <a:rPr lang="en-US" sz="1500" dirty="0">
                <a:solidFill>
                  <a:schemeClr val="tx2">
                    <a:lumMod val="60000"/>
                    <a:lumOff val="40000"/>
                  </a:schemeClr>
                </a:solidFill>
              </a:rPr>
              <a:t>Example:</a:t>
            </a:r>
          </a:p>
          <a:p>
            <a:pPr marL="0" indent="0">
              <a:buNone/>
            </a:pPr>
            <a:r>
              <a:rPr lang="en-US" sz="1500" dirty="0">
                <a:solidFill>
                  <a:schemeClr val="tx2">
                    <a:lumMod val="60000"/>
                    <a:lumOff val="40000"/>
                  </a:schemeClr>
                </a:solidFill>
              </a:rPr>
              <a:t>public</a:t>
            </a:r>
            <a:r>
              <a:rPr lang="en-US" sz="1500" dirty="0">
                <a:solidFill>
                  <a:schemeClr val="tx2">
                    <a:lumMod val="60000"/>
                    <a:lumOff val="40000"/>
                  </a:schemeClr>
                </a:solidFill>
              </a:rPr>
              <a:t> </a:t>
            </a:r>
            <a:r>
              <a:rPr lang="en-US" sz="1500" dirty="0">
                <a:solidFill>
                  <a:schemeClr val="tx2">
                    <a:lumMod val="60000"/>
                    <a:lumOff val="40000"/>
                  </a:schemeClr>
                </a:solidFill>
              </a:rPr>
              <a:t>abstract</a:t>
            </a:r>
            <a:r>
              <a:rPr lang="en-US" sz="1500" dirty="0">
                <a:solidFill>
                  <a:schemeClr val="tx2">
                    <a:lumMod val="60000"/>
                    <a:lumOff val="40000"/>
                  </a:schemeClr>
                </a:solidFill>
              </a:rPr>
              <a:t> </a:t>
            </a:r>
            <a:r>
              <a:rPr lang="en-US" sz="1500" dirty="0">
                <a:solidFill>
                  <a:schemeClr val="tx2">
                    <a:lumMod val="60000"/>
                    <a:lumOff val="40000"/>
                  </a:schemeClr>
                </a:solidFill>
              </a:rPr>
              <a:t>class</a:t>
            </a:r>
            <a:r>
              <a:rPr lang="en-US" sz="1500" dirty="0">
                <a:solidFill>
                  <a:schemeClr val="tx2">
                    <a:lumMod val="60000"/>
                    <a:lumOff val="40000"/>
                  </a:schemeClr>
                </a:solidFill>
              </a:rPr>
              <a:t> </a:t>
            </a:r>
            <a:r>
              <a:rPr lang="en-US" sz="1500" dirty="0" err="1">
                <a:solidFill>
                  <a:schemeClr val="tx2">
                    <a:lumMod val="60000"/>
                    <a:lumOff val="40000"/>
                  </a:schemeClr>
                </a:solidFill>
              </a:rPr>
              <a:t>SuperClass</a:t>
            </a:r>
            <a:r>
              <a:rPr lang="en-US" sz="1500" dirty="0">
                <a:solidFill>
                  <a:schemeClr val="tx2">
                    <a:lumMod val="60000"/>
                    <a:lumOff val="40000"/>
                  </a:schemeClr>
                </a:solidFill>
              </a:rPr>
              <a:t>{</a:t>
            </a:r>
            <a:r>
              <a:rPr lang="en-US" sz="1500" dirty="0">
                <a:solidFill>
                  <a:schemeClr val="tx2">
                    <a:lumMod val="60000"/>
                    <a:lumOff val="40000"/>
                  </a:schemeClr>
                </a:solidFill>
              </a:rPr>
              <a:t> </a:t>
            </a:r>
            <a:endParaRPr lang="en-US" sz="1500" dirty="0" smtClean="0">
              <a:solidFill>
                <a:schemeClr val="tx2">
                  <a:lumMod val="60000"/>
                  <a:lumOff val="40000"/>
                </a:schemeClr>
              </a:solidFill>
            </a:endParaRPr>
          </a:p>
          <a:p>
            <a:pPr marL="0" indent="0">
              <a:buNone/>
            </a:pPr>
            <a:r>
              <a:rPr lang="en-US" sz="1500" dirty="0" smtClean="0">
                <a:solidFill>
                  <a:schemeClr val="tx2">
                    <a:lumMod val="60000"/>
                    <a:lumOff val="40000"/>
                  </a:schemeClr>
                </a:solidFill>
              </a:rPr>
              <a:t>         abstract </a:t>
            </a:r>
            <a:r>
              <a:rPr lang="en-US" sz="1500" dirty="0">
                <a:solidFill>
                  <a:schemeClr val="tx2">
                    <a:lumMod val="60000"/>
                    <a:lumOff val="40000"/>
                  </a:schemeClr>
                </a:solidFill>
              </a:rPr>
              <a:t>void</a:t>
            </a:r>
            <a:r>
              <a:rPr lang="en-US" sz="1500" dirty="0">
                <a:solidFill>
                  <a:schemeClr val="tx2">
                    <a:lumMod val="60000"/>
                    <a:lumOff val="40000"/>
                  </a:schemeClr>
                </a:solidFill>
              </a:rPr>
              <a:t> m</a:t>
            </a:r>
            <a:r>
              <a:rPr lang="en-US" sz="1500" dirty="0">
                <a:solidFill>
                  <a:schemeClr val="tx2">
                    <a:lumMod val="60000"/>
                    <a:lumOff val="40000"/>
                  </a:schemeClr>
                </a:solidFill>
              </a:rPr>
              <a:t>();</a:t>
            </a:r>
            <a:r>
              <a:rPr lang="en-US" sz="1500" dirty="0">
                <a:solidFill>
                  <a:schemeClr val="tx2">
                    <a:lumMod val="60000"/>
                    <a:lumOff val="40000"/>
                  </a:schemeClr>
                </a:solidFill>
              </a:rPr>
              <a:t> </a:t>
            </a:r>
            <a:endParaRPr lang="en-US" sz="1500" dirty="0" smtClean="0">
              <a:solidFill>
                <a:schemeClr val="tx2">
                  <a:lumMod val="60000"/>
                  <a:lumOff val="40000"/>
                </a:schemeClr>
              </a:solidFill>
            </a:endParaRPr>
          </a:p>
          <a:p>
            <a:pPr marL="0" indent="0">
              <a:buNone/>
            </a:pPr>
            <a:r>
              <a:rPr lang="en-US" sz="1500" dirty="0" smtClean="0">
                <a:solidFill>
                  <a:schemeClr val="tx2">
                    <a:lumMod val="60000"/>
                    <a:lumOff val="40000"/>
                  </a:schemeClr>
                </a:solidFill>
              </a:rPr>
              <a:t>        //</a:t>
            </a:r>
            <a:r>
              <a:rPr lang="en-US" sz="1500" dirty="0">
                <a:solidFill>
                  <a:schemeClr val="tx2">
                    <a:lumMod val="60000"/>
                    <a:lumOff val="40000"/>
                  </a:schemeClr>
                </a:solidFill>
              </a:rPr>
              <a:t>abstract method</a:t>
            </a:r>
            <a:r>
              <a:rPr lang="en-US" sz="1500" dirty="0">
                <a:solidFill>
                  <a:schemeClr val="tx2">
                    <a:lumMod val="60000"/>
                    <a:lumOff val="40000"/>
                  </a:schemeClr>
                </a:solidFill>
              </a:rPr>
              <a:t> </a:t>
            </a:r>
            <a:r>
              <a:rPr lang="en-US" sz="1500" dirty="0">
                <a:solidFill>
                  <a:schemeClr val="tx2">
                    <a:lumMod val="60000"/>
                    <a:lumOff val="40000"/>
                  </a:schemeClr>
                </a:solidFill>
              </a:rPr>
              <a:t>}</a:t>
            </a:r>
            <a:r>
              <a:rPr lang="en-US" sz="1500" dirty="0">
                <a:solidFill>
                  <a:schemeClr val="tx2">
                    <a:lumMod val="60000"/>
                    <a:lumOff val="40000"/>
                  </a:schemeClr>
                </a:solidFill>
              </a:rPr>
              <a:t> </a:t>
            </a:r>
            <a:endParaRPr lang="en-US" sz="1500" dirty="0" smtClean="0">
              <a:solidFill>
                <a:schemeClr val="tx2">
                  <a:lumMod val="60000"/>
                  <a:lumOff val="40000"/>
                </a:schemeClr>
              </a:solidFill>
            </a:endParaRPr>
          </a:p>
          <a:p>
            <a:pPr marL="0" indent="0">
              <a:buNone/>
            </a:pPr>
            <a:r>
              <a:rPr lang="en-US" sz="1500" dirty="0" smtClean="0">
                <a:solidFill>
                  <a:schemeClr val="tx2">
                    <a:lumMod val="60000"/>
                    <a:lumOff val="40000"/>
                  </a:schemeClr>
                </a:solidFill>
              </a:rPr>
              <a:t>class </a:t>
            </a:r>
            <a:r>
              <a:rPr lang="en-US" sz="1500" dirty="0" err="1">
                <a:solidFill>
                  <a:schemeClr val="tx2">
                    <a:lumMod val="60000"/>
                    <a:lumOff val="40000"/>
                  </a:schemeClr>
                </a:solidFill>
              </a:rPr>
              <a:t>SubClass</a:t>
            </a:r>
            <a:r>
              <a:rPr lang="en-US" sz="1500" dirty="0">
                <a:solidFill>
                  <a:schemeClr val="tx2">
                    <a:lumMod val="60000"/>
                    <a:lumOff val="40000"/>
                  </a:schemeClr>
                </a:solidFill>
              </a:rPr>
              <a:t> </a:t>
            </a:r>
            <a:r>
              <a:rPr lang="en-US" sz="1500" dirty="0">
                <a:solidFill>
                  <a:schemeClr val="tx2">
                    <a:lumMod val="60000"/>
                    <a:lumOff val="40000"/>
                  </a:schemeClr>
                </a:solidFill>
              </a:rPr>
              <a:t>extends</a:t>
            </a:r>
            <a:r>
              <a:rPr lang="en-US" sz="1500" dirty="0">
                <a:solidFill>
                  <a:schemeClr val="tx2">
                    <a:lumMod val="60000"/>
                    <a:lumOff val="40000"/>
                  </a:schemeClr>
                </a:solidFill>
              </a:rPr>
              <a:t> </a:t>
            </a:r>
            <a:r>
              <a:rPr lang="en-US" sz="1500" dirty="0" err="1">
                <a:solidFill>
                  <a:schemeClr val="tx2">
                    <a:lumMod val="60000"/>
                    <a:lumOff val="40000"/>
                  </a:schemeClr>
                </a:solidFill>
              </a:rPr>
              <a:t>SuperClass</a:t>
            </a:r>
            <a:r>
              <a:rPr lang="en-US" sz="1500" dirty="0">
                <a:solidFill>
                  <a:schemeClr val="tx2">
                    <a:lumMod val="60000"/>
                    <a:lumOff val="40000"/>
                  </a:schemeClr>
                </a:solidFill>
              </a:rPr>
              <a:t>{</a:t>
            </a:r>
            <a:r>
              <a:rPr lang="en-US" sz="1500" dirty="0">
                <a:solidFill>
                  <a:schemeClr val="tx2">
                    <a:lumMod val="60000"/>
                    <a:lumOff val="40000"/>
                  </a:schemeClr>
                </a:solidFill>
              </a:rPr>
              <a:t> </a:t>
            </a:r>
            <a:endParaRPr lang="en-US" sz="1500" dirty="0" smtClean="0">
              <a:solidFill>
                <a:schemeClr val="tx2">
                  <a:lumMod val="60000"/>
                  <a:lumOff val="40000"/>
                </a:schemeClr>
              </a:solidFill>
            </a:endParaRPr>
          </a:p>
          <a:p>
            <a:pPr marL="0" indent="0">
              <a:buNone/>
            </a:pPr>
            <a:r>
              <a:rPr lang="en-US" sz="1500" dirty="0" smtClean="0">
                <a:solidFill>
                  <a:schemeClr val="tx2">
                    <a:lumMod val="60000"/>
                    <a:lumOff val="40000"/>
                  </a:schemeClr>
                </a:solidFill>
              </a:rPr>
              <a:t>         // </a:t>
            </a:r>
            <a:r>
              <a:rPr lang="en-US" sz="1500" dirty="0">
                <a:solidFill>
                  <a:schemeClr val="tx2">
                    <a:lumMod val="60000"/>
                    <a:lumOff val="40000"/>
                  </a:schemeClr>
                </a:solidFill>
              </a:rPr>
              <a:t>implements the abstract method</a:t>
            </a:r>
            <a:r>
              <a:rPr lang="en-US" sz="1500" dirty="0">
                <a:solidFill>
                  <a:schemeClr val="tx2">
                    <a:lumMod val="60000"/>
                    <a:lumOff val="40000"/>
                  </a:schemeClr>
                </a:solidFill>
              </a:rPr>
              <a:t> </a:t>
            </a:r>
            <a:endParaRPr lang="en-US" sz="1500" dirty="0" smtClean="0">
              <a:solidFill>
                <a:schemeClr val="tx2">
                  <a:lumMod val="60000"/>
                  <a:lumOff val="40000"/>
                </a:schemeClr>
              </a:solidFill>
            </a:endParaRPr>
          </a:p>
          <a:p>
            <a:pPr marL="0" indent="0">
              <a:buNone/>
            </a:pPr>
            <a:r>
              <a:rPr lang="en-US" sz="1500" dirty="0" smtClean="0">
                <a:solidFill>
                  <a:schemeClr val="tx2">
                    <a:lumMod val="60000"/>
                    <a:lumOff val="40000"/>
                  </a:schemeClr>
                </a:solidFill>
              </a:rPr>
              <a:t>        void </a:t>
            </a:r>
            <a:r>
              <a:rPr lang="en-US" sz="1500" dirty="0">
                <a:solidFill>
                  <a:schemeClr val="tx2">
                    <a:lumMod val="60000"/>
                    <a:lumOff val="40000"/>
                  </a:schemeClr>
                </a:solidFill>
              </a:rPr>
              <a:t>m</a:t>
            </a:r>
            <a:r>
              <a:rPr lang="en-US" sz="1500" dirty="0" smtClean="0">
                <a:solidFill>
                  <a:schemeClr val="tx2">
                    <a:lumMod val="60000"/>
                    <a:lumOff val="40000"/>
                  </a:schemeClr>
                </a:solidFill>
              </a:rPr>
              <a:t>(){</a:t>
            </a:r>
          </a:p>
          <a:p>
            <a:pPr marL="0" indent="0">
              <a:buNone/>
            </a:pPr>
            <a:r>
              <a:rPr lang="en-US" sz="1500" dirty="0" smtClean="0">
                <a:solidFill>
                  <a:schemeClr val="tx2">
                    <a:lumMod val="60000"/>
                    <a:lumOff val="40000"/>
                  </a:schemeClr>
                </a:solidFill>
              </a:rPr>
              <a:t>                  ......... }</a:t>
            </a:r>
          </a:p>
          <a:p>
            <a:pPr marL="0" indent="0">
              <a:buNone/>
            </a:pPr>
            <a:r>
              <a:rPr lang="en-US" sz="1500" dirty="0" smtClean="0">
                <a:solidFill>
                  <a:schemeClr val="tx2">
                    <a:lumMod val="60000"/>
                    <a:lumOff val="40000"/>
                  </a:schemeClr>
                </a:solidFill>
              </a:rPr>
              <a:t>}</a:t>
            </a:r>
            <a:endParaRPr lang="ru-RU" sz="1500" dirty="0">
              <a:solidFill>
                <a:schemeClr val="tx2">
                  <a:lumMod val="60000"/>
                  <a:lumOff val="40000"/>
                </a:schemeClr>
              </a:solidFill>
            </a:endParaRPr>
          </a:p>
        </p:txBody>
      </p:sp>
      <p:pic>
        <p:nvPicPr>
          <p:cNvPr id="5122" name="Picture 2" descr="http://learn2geek.com/wp-content/uploads/2014/11/Abstract-clas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1250" y="4293096"/>
            <a:ext cx="5192750" cy="2564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6232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99392"/>
            <a:ext cx="8229600" cy="922114"/>
          </a:xfrm>
        </p:spPr>
        <p:txBody>
          <a:bodyPr>
            <a:normAutofit/>
          </a:bodyPr>
          <a:lstStyle/>
          <a:p>
            <a:r>
              <a:rPr lang="en-US" sz="4000" dirty="0"/>
              <a:t>Non-access modifiers</a:t>
            </a:r>
            <a:endParaRPr lang="ru-RU" sz="4000" dirty="0"/>
          </a:p>
        </p:txBody>
      </p:sp>
      <p:sp>
        <p:nvSpPr>
          <p:cNvPr id="3" name="Объект 2"/>
          <p:cNvSpPr>
            <a:spLocks noGrp="1"/>
          </p:cNvSpPr>
          <p:nvPr>
            <p:ph idx="1"/>
          </p:nvPr>
        </p:nvSpPr>
        <p:spPr>
          <a:xfrm>
            <a:off x="395536" y="737320"/>
            <a:ext cx="8229600" cy="6120680"/>
          </a:xfrm>
        </p:spPr>
        <p:txBody>
          <a:bodyPr>
            <a:normAutofit/>
          </a:bodyPr>
          <a:lstStyle/>
          <a:p>
            <a:pPr marL="0" indent="0" algn="ctr">
              <a:buNone/>
            </a:pPr>
            <a:r>
              <a:rPr lang="en-US" sz="2000" b="1" dirty="0"/>
              <a:t>The synchronized Modifier:</a:t>
            </a:r>
          </a:p>
          <a:p>
            <a:pPr marL="0" indent="0">
              <a:buNone/>
            </a:pPr>
            <a:r>
              <a:rPr lang="en-US" sz="2000" dirty="0" smtClean="0"/>
              <a:t>	The </a:t>
            </a:r>
            <a:r>
              <a:rPr lang="en-US" sz="2000" dirty="0"/>
              <a:t>synchronized key word used to indicate that a method can be accessed by only one thread at a time. The synchronized modifier can be applied with any of the four access level modifiers.</a:t>
            </a:r>
          </a:p>
          <a:p>
            <a:pPr marL="0" indent="0">
              <a:buNone/>
            </a:pPr>
            <a:r>
              <a:rPr lang="en-US" sz="1500" dirty="0"/>
              <a:t>Example:</a:t>
            </a:r>
          </a:p>
          <a:p>
            <a:pPr marL="0" indent="0">
              <a:buNone/>
            </a:pPr>
            <a:r>
              <a:rPr lang="en-US" sz="1500" dirty="0">
                <a:solidFill>
                  <a:schemeClr val="tx2">
                    <a:lumMod val="60000"/>
                    <a:lumOff val="40000"/>
                  </a:schemeClr>
                </a:solidFill>
              </a:rPr>
              <a:t>public</a:t>
            </a:r>
            <a:r>
              <a:rPr lang="en-US" sz="1500" dirty="0">
                <a:solidFill>
                  <a:schemeClr val="tx2">
                    <a:lumMod val="60000"/>
                    <a:lumOff val="40000"/>
                  </a:schemeClr>
                </a:solidFill>
              </a:rPr>
              <a:t> </a:t>
            </a:r>
            <a:r>
              <a:rPr lang="en-US" sz="1500" dirty="0">
                <a:solidFill>
                  <a:schemeClr val="tx2">
                    <a:lumMod val="60000"/>
                    <a:lumOff val="40000"/>
                  </a:schemeClr>
                </a:solidFill>
              </a:rPr>
              <a:t>synchronized</a:t>
            </a:r>
            <a:r>
              <a:rPr lang="en-US" sz="1500" dirty="0">
                <a:solidFill>
                  <a:schemeClr val="tx2">
                    <a:lumMod val="60000"/>
                    <a:lumOff val="40000"/>
                  </a:schemeClr>
                </a:solidFill>
              </a:rPr>
              <a:t> </a:t>
            </a:r>
            <a:r>
              <a:rPr lang="en-US" sz="1500" dirty="0">
                <a:solidFill>
                  <a:schemeClr val="tx2">
                    <a:lumMod val="60000"/>
                    <a:lumOff val="40000"/>
                  </a:schemeClr>
                </a:solidFill>
              </a:rPr>
              <a:t>void</a:t>
            </a:r>
            <a:r>
              <a:rPr lang="en-US" sz="1500" dirty="0">
                <a:solidFill>
                  <a:schemeClr val="tx2">
                    <a:lumMod val="60000"/>
                    <a:lumOff val="40000"/>
                  </a:schemeClr>
                </a:solidFill>
              </a:rPr>
              <a:t> </a:t>
            </a:r>
            <a:r>
              <a:rPr lang="en-US" sz="1500" dirty="0" err="1">
                <a:solidFill>
                  <a:schemeClr val="tx2">
                    <a:lumMod val="60000"/>
                    <a:lumOff val="40000"/>
                  </a:schemeClr>
                </a:solidFill>
              </a:rPr>
              <a:t>showDetails</a:t>
            </a:r>
            <a:r>
              <a:rPr lang="en-US" sz="1500" dirty="0">
                <a:solidFill>
                  <a:schemeClr val="tx2">
                    <a:lumMod val="60000"/>
                    <a:lumOff val="40000"/>
                  </a:schemeClr>
                </a:solidFill>
              </a:rPr>
              <a:t>(){</a:t>
            </a:r>
            <a:r>
              <a:rPr lang="en-US" sz="1500" dirty="0">
                <a:solidFill>
                  <a:schemeClr val="tx2">
                    <a:lumMod val="60000"/>
                    <a:lumOff val="40000"/>
                  </a:schemeClr>
                </a:solidFill>
              </a:rPr>
              <a:t> </a:t>
            </a:r>
            <a:endParaRPr lang="en-US" sz="1500" dirty="0" smtClean="0">
              <a:solidFill>
                <a:schemeClr val="tx2">
                  <a:lumMod val="60000"/>
                  <a:lumOff val="40000"/>
                </a:schemeClr>
              </a:solidFill>
            </a:endParaRPr>
          </a:p>
          <a:p>
            <a:pPr marL="0" indent="0">
              <a:buNone/>
            </a:pPr>
            <a:r>
              <a:rPr lang="en-US" sz="1500" dirty="0" smtClean="0">
                <a:solidFill>
                  <a:schemeClr val="tx2">
                    <a:lumMod val="60000"/>
                    <a:lumOff val="40000"/>
                  </a:schemeClr>
                </a:solidFill>
              </a:rPr>
              <a:t>....... </a:t>
            </a:r>
          </a:p>
          <a:p>
            <a:pPr marL="0" indent="0">
              <a:buNone/>
            </a:pPr>
            <a:r>
              <a:rPr lang="en-US" sz="1500" dirty="0" smtClean="0">
                <a:solidFill>
                  <a:schemeClr val="tx2">
                    <a:lumMod val="60000"/>
                    <a:lumOff val="40000"/>
                  </a:schemeClr>
                </a:solidFill>
              </a:rPr>
              <a:t>} </a:t>
            </a:r>
          </a:p>
          <a:p>
            <a:pPr marL="0" indent="0" algn="ctr">
              <a:buNone/>
            </a:pPr>
            <a:r>
              <a:rPr lang="en-US" sz="2000" b="1" dirty="0" smtClean="0"/>
              <a:t>The </a:t>
            </a:r>
            <a:r>
              <a:rPr lang="en-US" sz="2000" b="1" dirty="0"/>
              <a:t>transient Modifier:</a:t>
            </a:r>
          </a:p>
          <a:p>
            <a:pPr marL="0" indent="0">
              <a:buNone/>
            </a:pPr>
            <a:r>
              <a:rPr lang="en-US" sz="2000" dirty="0" smtClean="0"/>
              <a:t>	An </a:t>
            </a:r>
            <a:r>
              <a:rPr lang="en-US" sz="2000" dirty="0"/>
              <a:t>instance variable is marked transient to indicate the JVM to skip the particular variable when serializing the object containing it.</a:t>
            </a:r>
          </a:p>
          <a:p>
            <a:pPr marL="0" indent="0">
              <a:buNone/>
            </a:pPr>
            <a:r>
              <a:rPr lang="en-US" sz="2000" dirty="0" smtClean="0"/>
              <a:t>	This </a:t>
            </a:r>
            <a:r>
              <a:rPr lang="en-US" sz="2000" dirty="0"/>
              <a:t>modifier is included in the statement that creates the variable, preceding the class or data type of the variable.</a:t>
            </a:r>
          </a:p>
          <a:p>
            <a:pPr marL="0" indent="0">
              <a:buNone/>
            </a:pPr>
            <a:r>
              <a:rPr lang="en-US" sz="1500" dirty="0"/>
              <a:t>Example:</a:t>
            </a:r>
          </a:p>
          <a:p>
            <a:pPr marL="0" indent="0">
              <a:buNone/>
            </a:pPr>
            <a:r>
              <a:rPr lang="en-US" sz="1500" dirty="0">
                <a:solidFill>
                  <a:schemeClr val="tx2">
                    <a:lumMod val="60000"/>
                    <a:lumOff val="40000"/>
                  </a:schemeClr>
                </a:solidFill>
              </a:rPr>
              <a:t>public</a:t>
            </a:r>
            <a:r>
              <a:rPr lang="en-US" sz="1500" dirty="0">
                <a:solidFill>
                  <a:schemeClr val="tx2">
                    <a:lumMod val="60000"/>
                    <a:lumOff val="40000"/>
                  </a:schemeClr>
                </a:solidFill>
              </a:rPr>
              <a:t> </a:t>
            </a:r>
            <a:r>
              <a:rPr lang="en-US" sz="1500" dirty="0">
                <a:solidFill>
                  <a:schemeClr val="tx2">
                    <a:lumMod val="60000"/>
                    <a:lumOff val="40000"/>
                  </a:schemeClr>
                </a:solidFill>
              </a:rPr>
              <a:t>transient</a:t>
            </a:r>
            <a:r>
              <a:rPr lang="en-US" sz="1500" dirty="0">
                <a:solidFill>
                  <a:schemeClr val="tx2">
                    <a:lumMod val="60000"/>
                    <a:lumOff val="40000"/>
                  </a:schemeClr>
                </a:solidFill>
              </a:rPr>
              <a:t> </a:t>
            </a:r>
            <a:r>
              <a:rPr lang="en-US" sz="1500" dirty="0" err="1">
                <a:solidFill>
                  <a:schemeClr val="tx2">
                    <a:lumMod val="60000"/>
                    <a:lumOff val="40000"/>
                  </a:schemeClr>
                </a:solidFill>
              </a:rPr>
              <a:t>int</a:t>
            </a:r>
            <a:r>
              <a:rPr lang="en-US" sz="1500" dirty="0">
                <a:solidFill>
                  <a:schemeClr val="tx2">
                    <a:lumMod val="60000"/>
                    <a:lumOff val="40000"/>
                  </a:schemeClr>
                </a:solidFill>
              </a:rPr>
              <a:t> limit </a:t>
            </a:r>
            <a:r>
              <a:rPr lang="en-US" sz="1500" dirty="0">
                <a:solidFill>
                  <a:schemeClr val="tx2">
                    <a:lumMod val="60000"/>
                    <a:lumOff val="40000"/>
                  </a:schemeClr>
                </a:solidFill>
              </a:rPr>
              <a:t>=</a:t>
            </a:r>
            <a:r>
              <a:rPr lang="en-US" sz="1500" dirty="0">
                <a:solidFill>
                  <a:schemeClr val="tx2">
                    <a:lumMod val="60000"/>
                    <a:lumOff val="40000"/>
                  </a:schemeClr>
                </a:solidFill>
              </a:rPr>
              <a:t> </a:t>
            </a:r>
            <a:r>
              <a:rPr lang="en-US" sz="1500" dirty="0">
                <a:solidFill>
                  <a:schemeClr val="tx2">
                    <a:lumMod val="60000"/>
                    <a:lumOff val="40000"/>
                  </a:schemeClr>
                </a:solidFill>
              </a:rPr>
              <a:t>55;</a:t>
            </a:r>
            <a:r>
              <a:rPr lang="en-US" sz="1500" dirty="0">
                <a:solidFill>
                  <a:schemeClr val="tx2">
                    <a:lumMod val="60000"/>
                    <a:lumOff val="40000"/>
                  </a:schemeClr>
                </a:solidFill>
              </a:rPr>
              <a:t> </a:t>
            </a:r>
            <a:r>
              <a:rPr lang="en-US" sz="1500" dirty="0">
                <a:solidFill>
                  <a:schemeClr val="tx2">
                    <a:lumMod val="60000"/>
                    <a:lumOff val="40000"/>
                  </a:schemeClr>
                </a:solidFill>
              </a:rPr>
              <a:t>// will not persist</a:t>
            </a:r>
            <a:r>
              <a:rPr lang="en-US" sz="1500" dirty="0">
                <a:solidFill>
                  <a:schemeClr val="tx2">
                    <a:lumMod val="60000"/>
                    <a:lumOff val="40000"/>
                  </a:schemeClr>
                </a:solidFill>
              </a:rPr>
              <a:t> </a:t>
            </a:r>
            <a:endParaRPr lang="en-US" sz="1500" dirty="0" smtClean="0">
              <a:solidFill>
                <a:schemeClr val="tx2">
                  <a:lumMod val="60000"/>
                  <a:lumOff val="40000"/>
                </a:schemeClr>
              </a:solidFill>
            </a:endParaRPr>
          </a:p>
          <a:p>
            <a:pPr marL="0" indent="0">
              <a:buNone/>
            </a:pPr>
            <a:r>
              <a:rPr lang="en-US" sz="1500" dirty="0" smtClean="0">
                <a:solidFill>
                  <a:schemeClr val="tx2">
                    <a:lumMod val="60000"/>
                    <a:lumOff val="40000"/>
                  </a:schemeClr>
                </a:solidFill>
              </a:rPr>
              <a:t>public </a:t>
            </a:r>
            <a:r>
              <a:rPr lang="en-US" sz="1500" dirty="0" err="1">
                <a:solidFill>
                  <a:schemeClr val="tx2">
                    <a:lumMod val="60000"/>
                    <a:lumOff val="40000"/>
                  </a:schemeClr>
                </a:solidFill>
              </a:rPr>
              <a:t>int</a:t>
            </a:r>
            <a:r>
              <a:rPr lang="en-US" sz="1500" dirty="0">
                <a:solidFill>
                  <a:schemeClr val="tx2">
                    <a:lumMod val="60000"/>
                    <a:lumOff val="40000"/>
                  </a:schemeClr>
                </a:solidFill>
              </a:rPr>
              <a:t> b</a:t>
            </a:r>
            <a:r>
              <a:rPr lang="en-US" sz="1500" dirty="0">
                <a:solidFill>
                  <a:schemeClr val="tx2">
                    <a:lumMod val="60000"/>
                    <a:lumOff val="40000"/>
                  </a:schemeClr>
                </a:solidFill>
              </a:rPr>
              <a:t>;</a:t>
            </a:r>
            <a:r>
              <a:rPr lang="en-US" sz="1500" dirty="0">
                <a:solidFill>
                  <a:schemeClr val="tx2">
                    <a:lumMod val="60000"/>
                    <a:lumOff val="40000"/>
                  </a:schemeClr>
                </a:solidFill>
              </a:rPr>
              <a:t> </a:t>
            </a:r>
            <a:r>
              <a:rPr lang="en-US" sz="1500" dirty="0">
                <a:solidFill>
                  <a:schemeClr val="tx2">
                    <a:lumMod val="60000"/>
                    <a:lumOff val="40000"/>
                  </a:schemeClr>
                </a:solidFill>
              </a:rPr>
              <a:t>// will persist</a:t>
            </a:r>
            <a:endParaRPr lang="ru-RU" sz="1500" dirty="0">
              <a:solidFill>
                <a:schemeClr val="tx2">
                  <a:lumMod val="60000"/>
                  <a:lumOff val="40000"/>
                </a:schemeClr>
              </a:solidFill>
            </a:endParaRPr>
          </a:p>
        </p:txBody>
      </p:sp>
      <p:pic>
        <p:nvPicPr>
          <p:cNvPr id="6146" name="Picture 2" descr="http://upload.wikimedia.org/wikipedia/commons/thumb/3/3c/Synchronized_swimming_pictogram.svg/langfr-90px-Synchronized_swimming_pictogram.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0312" y="1484784"/>
            <a:ext cx="1763688" cy="1763689"/>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clients.penguinstrategies.com/astegic/v1/wp-content/uploads/2013/07/QA-Autom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6077" y="4797152"/>
            <a:ext cx="2747797" cy="2060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4682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0"/>
            <a:ext cx="8229600" cy="706090"/>
          </a:xfrm>
        </p:spPr>
        <p:txBody>
          <a:bodyPr>
            <a:normAutofit/>
          </a:bodyPr>
          <a:lstStyle/>
          <a:p>
            <a:r>
              <a:rPr lang="en-US" sz="4000" dirty="0"/>
              <a:t>Non-access modifiers</a:t>
            </a:r>
            <a:endParaRPr lang="ru-RU" sz="4000" dirty="0"/>
          </a:p>
        </p:txBody>
      </p:sp>
      <p:sp>
        <p:nvSpPr>
          <p:cNvPr id="4" name="Объект 2"/>
          <p:cNvSpPr>
            <a:spLocks noGrp="1"/>
          </p:cNvSpPr>
          <p:nvPr>
            <p:ph idx="1"/>
          </p:nvPr>
        </p:nvSpPr>
        <p:spPr>
          <a:xfrm>
            <a:off x="395536" y="620688"/>
            <a:ext cx="8229600" cy="6237312"/>
          </a:xfrm>
        </p:spPr>
        <p:txBody>
          <a:bodyPr>
            <a:normAutofit fontScale="85000" lnSpcReduction="20000"/>
          </a:bodyPr>
          <a:lstStyle/>
          <a:p>
            <a:pPr marL="0" indent="0" algn="ctr">
              <a:buNone/>
            </a:pPr>
            <a:r>
              <a:rPr lang="en-US" sz="2000" b="1" dirty="0"/>
              <a:t>The volatile Modifier</a:t>
            </a:r>
            <a:r>
              <a:rPr lang="en-US" sz="2000" dirty="0"/>
              <a:t>:</a:t>
            </a:r>
          </a:p>
          <a:p>
            <a:pPr marL="0" indent="0">
              <a:buNone/>
            </a:pPr>
            <a:r>
              <a:rPr lang="en-US" sz="2000" dirty="0" smtClean="0"/>
              <a:t>	The </a:t>
            </a:r>
            <a:r>
              <a:rPr lang="en-US" sz="2000" dirty="0"/>
              <a:t>volatile is used to let the JVM know that a thread accessing the variable must always merge its own private copy of the variable with the master copy in the memory.</a:t>
            </a:r>
          </a:p>
          <a:p>
            <a:pPr marL="0" indent="0">
              <a:buNone/>
            </a:pPr>
            <a:r>
              <a:rPr lang="en-US" sz="2000" dirty="0" smtClean="0"/>
              <a:t>	Accessing </a:t>
            </a:r>
            <a:r>
              <a:rPr lang="en-US" sz="2000" dirty="0"/>
              <a:t>a volatile variable synchronizes all the cached copied of the variables in the main memory. Volatile can only be applied to instance variables, which are of type object or private. A volatile object reference can be null.</a:t>
            </a:r>
          </a:p>
          <a:p>
            <a:pPr marL="0" indent="0">
              <a:buNone/>
            </a:pPr>
            <a:r>
              <a:rPr lang="en-US" sz="1800" dirty="0"/>
              <a:t>Example:</a:t>
            </a:r>
          </a:p>
          <a:p>
            <a:pPr marL="0" indent="0">
              <a:buNone/>
            </a:pPr>
            <a:r>
              <a:rPr lang="en-US" sz="1800" dirty="0">
                <a:solidFill>
                  <a:schemeClr val="tx2">
                    <a:lumMod val="60000"/>
                    <a:lumOff val="40000"/>
                  </a:schemeClr>
                </a:solidFill>
              </a:rPr>
              <a:t>public</a:t>
            </a:r>
            <a:r>
              <a:rPr lang="en-US" sz="1800" dirty="0">
                <a:solidFill>
                  <a:schemeClr val="tx2">
                    <a:lumMod val="60000"/>
                    <a:lumOff val="40000"/>
                  </a:schemeClr>
                </a:solidFill>
              </a:rPr>
              <a:t> </a:t>
            </a:r>
            <a:r>
              <a:rPr lang="en-US" sz="1800" dirty="0">
                <a:solidFill>
                  <a:schemeClr val="tx2">
                    <a:lumMod val="60000"/>
                    <a:lumOff val="40000"/>
                  </a:schemeClr>
                </a:solidFill>
              </a:rPr>
              <a:t>class</a:t>
            </a:r>
            <a:r>
              <a:rPr lang="en-US" sz="1800" dirty="0">
                <a:solidFill>
                  <a:schemeClr val="tx2">
                    <a:lumMod val="60000"/>
                    <a:lumOff val="40000"/>
                  </a:schemeClr>
                </a:solidFill>
              </a:rPr>
              <a:t> </a:t>
            </a:r>
            <a:r>
              <a:rPr lang="en-US" sz="1800" dirty="0" err="1">
                <a:solidFill>
                  <a:schemeClr val="tx2">
                    <a:lumMod val="60000"/>
                    <a:lumOff val="40000"/>
                  </a:schemeClr>
                </a:solidFill>
              </a:rPr>
              <a:t>MyRunnable</a:t>
            </a:r>
            <a:r>
              <a:rPr lang="en-US" sz="1800" dirty="0">
                <a:solidFill>
                  <a:schemeClr val="tx2">
                    <a:lumMod val="60000"/>
                    <a:lumOff val="40000"/>
                  </a:schemeClr>
                </a:solidFill>
              </a:rPr>
              <a:t> </a:t>
            </a:r>
            <a:r>
              <a:rPr lang="en-US" sz="1800" dirty="0">
                <a:solidFill>
                  <a:schemeClr val="tx2">
                    <a:lumMod val="60000"/>
                    <a:lumOff val="40000"/>
                  </a:schemeClr>
                </a:solidFill>
              </a:rPr>
              <a:t>implements</a:t>
            </a:r>
            <a:r>
              <a:rPr lang="en-US" sz="1800" dirty="0">
                <a:solidFill>
                  <a:schemeClr val="tx2">
                    <a:lumMod val="60000"/>
                    <a:lumOff val="40000"/>
                  </a:schemeClr>
                </a:solidFill>
              </a:rPr>
              <a:t> </a:t>
            </a:r>
            <a:r>
              <a:rPr lang="en-US" sz="1800" dirty="0">
                <a:solidFill>
                  <a:schemeClr val="tx2">
                    <a:lumMod val="60000"/>
                    <a:lumOff val="40000"/>
                  </a:schemeClr>
                </a:solidFill>
              </a:rPr>
              <a:t>Runnable</a:t>
            </a:r>
            <a:r>
              <a:rPr lang="en-US" sz="1800" dirty="0">
                <a:solidFill>
                  <a:schemeClr val="tx2">
                    <a:lumMod val="60000"/>
                    <a:lumOff val="40000"/>
                  </a:schemeClr>
                </a:solidFill>
              </a:rPr>
              <a:t> </a:t>
            </a:r>
            <a:endParaRPr lang="en-US" sz="1800" dirty="0" smtClean="0">
              <a:solidFill>
                <a:schemeClr val="tx2">
                  <a:lumMod val="60000"/>
                  <a:lumOff val="40000"/>
                </a:schemeClr>
              </a:solidFill>
            </a:endParaRPr>
          </a:p>
          <a:p>
            <a:pPr marL="0" indent="0">
              <a:buNone/>
            </a:pPr>
            <a:r>
              <a:rPr lang="en-US" sz="1800" dirty="0" smtClean="0">
                <a:solidFill>
                  <a:schemeClr val="tx2">
                    <a:lumMod val="60000"/>
                    <a:lumOff val="40000"/>
                  </a:schemeClr>
                </a:solidFill>
              </a:rPr>
              <a:t>{ </a:t>
            </a:r>
          </a:p>
          <a:p>
            <a:pPr marL="0" indent="0">
              <a:buNone/>
            </a:pPr>
            <a:r>
              <a:rPr lang="en-US" sz="1800" dirty="0" smtClean="0">
                <a:solidFill>
                  <a:schemeClr val="tx2">
                    <a:lumMod val="60000"/>
                    <a:lumOff val="40000"/>
                  </a:schemeClr>
                </a:solidFill>
              </a:rPr>
              <a:t>       private </a:t>
            </a:r>
            <a:r>
              <a:rPr lang="en-US" sz="1800" dirty="0">
                <a:solidFill>
                  <a:schemeClr val="tx2">
                    <a:lumMod val="60000"/>
                    <a:lumOff val="40000"/>
                  </a:schemeClr>
                </a:solidFill>
              </a:rPr>
              <a:t>volatile</a:t>
            </a:r>
            <a:r>
              <a:rPr lang="en-US" sz="1800" dirty="0">
                <a:solidFill>
                  <a:schemeClr val="tx2">
                    <a:lumMod val="60000"/>
                    <a:lumOff val="40000"/>
                  </a:schemeClr>
                </a:solidFill>
              </a:rPr>
              <a:t> </a:t>
            </a:r>
            <a:r>
              <a:rPr lang="en-US" sz="1800" dirty="0" err="1">
                <a:solidFill>
                  <a:schemeClr val="tx2">
                    <a:lumMod val="60000"/>
                    <a:lumOff val="40000"/>
                  </a:schemeClr>
                </a:solidFill>
              </a:rPr>
              <a:t>boolean</a:t>
            </a:r>
            <a:r>
              <a:rPr lang="en-US" sz="1800" dirty="0">
                <a:solidFill>
                  <a:schemeClr val="tx2">
                    <a:lumMod val="60000"/>
                    <a:lumOff val="40000"/>
                  </a:schemeClr>
                </a:solidFill>
              </a:rPr>
              <a:t> active</a:t>
            </a:r>
            <a:r>
              <a:rPr lang="en-US" sz="1800" dirty="0">
                <a:solidFill>
                  <a:schemeClr val="tx2">
                    <a:lumMod val="60000"/>
                    <a:lumOff val="40000"/>
                  </a:schemeClr>
                </a:solidFill>
              </a:rPr>
              <a:t>;</a:t>
            </a:r>
            <a:r>
              <a:rPr lang="en-US" sz="1800" dirty="0">
                <a:solidFill>
                  <a:schemeClr val="tx2">
                    <a:lumMod val="60000"/>
                    <a:lumOff val="40000"/>
                  </a:schemeClr>
                </a:solidFill>
              </a:rPr>
              <a:t> </a:t>
            </a:r>
            <a:endParaRPr lang="en-US" sz="1800" dirty="0" smtClean="0">
              <a:solidFill>
                <a:schemeClr val="tx2">
                  <a:lumMod val="60000"/>
                  <a:lumOff val="40000"/>
                </a:schemeClr>
              </a:solidFill>
            </a:endParaRPr>
          </a:p>
          <a:p>
            <a:pPr marL="0" indent="0">
              <a:buNone/>
            </a:pPr>
            <a:r>
              <a:rPr lang="en-US" sz="1800" dirty="0" smtClean="0">
                <a:solidFill>
                  <a:schemeClr val="tx2">
                    <a:lumMod val="60000"/>
                    <a:lumOff val="40000"/>
                  </a:schemeClr>
                </a:solidFill>
              </a:rPr>
              <a:t>       public </a:t>
            </a:r>
            <a:r>
              <a:rPr lang="en-US" sz="1800" dirty="0">
                <a:solidFill>
                  <a:schemeClr val="tx2">
                    <a:lumMod val="60000"/>
                    <a:lumOff val="40000"/>
                  </a:schemeClr>
                </a:solidFill>
              </a:rPr>
              <a:t>void</a:t>
            </a:r>
            <a:r>
              <a:rPr lang="en-US" sz="1800" dirty="0">
                <a:solidFill>
                  <a:schemeClr val="tx2">
                    <a:lumMod val="60000"/>
                    <a:lumOff val="40000"/>
                  </a:schemeClr>
                </a:solidFill>
              </a:rPr>
              <a:t> run</a:t>
            </a:r>
            <a:r>
              <a:rPr lang="en-US" sz="1800" dirty="0">
                <a:solidFill>
                  <a:schemeClr val="tx2">
                    <a:lumMod val="60000"/>
                    <a:lumOff val="40000"/>
                  </a:schemeClr>
                </a:solidFill>
              </a:rPr>
              <a:t>()</a:t>
            </a:r>
            <a:r>
              <a:rPr lang="en-US" sz="1800" dirty="0">
                <a:solidFill>
                  <a:schemeClr val="tx2">
                    <a:lumMod val="60000"/>
                    <a:lumOff val="40000"/>
                  </a:schemeClr>
                </a:solidFill>
              </a:rPr>
              <a:t> </a:t>
            </a:r>
            <a:endParaRPr lang="en-US" sz="1800" dirty="0" smtClean="0">
              <a:solidFill>
                <a:schemeClr val="tx2">
                  <a:lumMod val="60000"/>
                  <a:lumOff val="40000"/>
                </a:schemeClr>
              </a:solidFill>
            </a:endParaRPr>
          </a:p>
          <a:p>
            <a:pPr marL="0" indent="0">
              <a:buNone/>
            </a:pPr>
            <a:r>
              <a:rPr lang="en-US" sz="1800" dirty="0" smtClean="0">
                <a:solidFill>
                  <a:schemeClr val="tx2">
                    <a:lumMod val="60000"/>
                    <a:lumOff val="40000"/>
                  </a:schemeClr>
                </a:solidFill>
              </a:rPr>
              <a:t>       { </a:t>
            </a:r>
          </a:p>
          <a:p>
            <a:pPr marL="0" indent="0">
              <a:buNone/>
            </a:pPr>
            <a:r>
              <a:rPr lang="en-US" sz="1800" dirty="0" smtClean="0">
                <a:solidFill>
                  <a:schemeClr val="tx2">
                    <a:lumMod val="60000"/>
                    <a:lumOff val="40000"/>
                  </a:schemeClr>
                </a:solidFill>
              </a:rPr>
              <a:t>            active </a:t>
            </a:r>
            <a:r>
              <a:rPr lang="en-US" sz="1800" dirty="0">
                <a:solidFill>
                  <a:schemeClr val="tx2">
                    <a:lumMod val="60000"/>
                    <a:lumOff val="40000"/>
                  </a:schemeClr>
                </a:solidFill>
              </a:rPr>
              <a:t>=</a:t>
            </a:r>
            <a:r>
              <a:rPr lang="en-US" sz="1800" dirty="0">
                <a:solidFill>
                  <a:schemeClr val="tx2">
                    <a:lumMod val="60000"/>
                    <a:lumOff val="40000"/>
                  </a:schemeClr>
                </a:solidFill>
              </a:rPr>
              <a:t> </a:t>
            </a:r>
            <a:r>
              <a:rPr lang="en-US" sz="1800" dirty="0">
                <a:solidFill>
                  <a:schemeClr val="tx2">
                    <a:lumMod val="60000"/>
                    <a:lumOff val="40000"/>
                  </a:schemeClr>
                </a:solidFill>
              </a:rPr>
              <a:t>true;</a:t>
            </a:r>
            <a:r>
              <a:rPr lang="en-US" sz="1800" dirty="0">
                <a:solidFill>
                  <a:schemeClr val="tx2">
                    <a:lumMod val="60000"/>
                    <a:lumOff val="40000"/>
                  </a:schemeClr>
                </a:solidFill>
              </a:rPr>
              <a:t> </a:t>
            </a:r>
            <a:endParaRPr lang="en-US" sz="1800" dirty="0" smtClean="0">
              <a:solidFill>
                <a:schemeClr val="tx2">
                  <a:lumMod val="60000"/>
                  <a:lumOff val="40000"/>
                </a:schemeClr>
              </a:solidFill>
            </a:endParaRPr>
          </a:p>
          <a:p>
            <a:pPr marL="0" indent="0">
              <a:buNone/>
            </a:pPr>
            <a:r>
              <a:rPr lang="en-US" sz="1800" dirty="0" smtClean="0">
                <a:solidFill>
                  <a:schemeClr val="tx2">
                    <a:lumMod val="60000"/>
                    <a:lumOff val="40000"/>
                  </a:schemeClr>
                </a:solidFill>
              </a:rPr>
              <a:t>            while </a:t>
            </a:r>
            <a:r>
              <a:rPr lang="en-US" sz="1800" dirty="0">
                <a:solidFill>
                  <a:schemeClr val="tx2">
                    <a:lumMod val="60000"/>
                    <a:lumOff val="40000"/>
                  </a:schemeClr>
                </a:solidFill>
              </a:rPr>
              <a:t>(</a:t>
            </a:r>
            <a:r>
              <a:rPr lang="en-US" sz="1800" dirty="0">
                <a:solidFill>
                  <a:schemeClr val="tx2">
                    <a:lumMod val="60000"/>
                    <a:lumOff val="40000"/>
                  </a:schemeClr>
                </a:solidFill>
              </a:rPr>
              <a:t>active</a:t>
            </a:r>
            <a:r>
              <a:rPr lang="en-US" sz="1800" dirty="0">
                <a:solidFill>
                  <a:schemeClr val="tx2">
                    <a:lumMod val="60000"/>
                    <a:lumOff val="40000"/>
                  </a:schemeClr>
                </a:solidFill>
              </a:rPr>
              <a:t>)</a:t>
            </a:r>
            <a:r>
              <a:rPr lang="en-US" sz="1800" dirty="0">
                <a:solidFill>
                  <a:schemeClr val="tx2">
                    <a:lumMod val="60000"/>
                    <a:lumOff val="40000"/>
                  </a:schemeClr>
                </a:solidFill>
              </a:rPr>
              <a:t> </a:t>
            </a:r>
            <a:r>
              <a:rPr lang="en-US" sz="1800" dirty="0">
                <a:solidFill>
                  <a:schemeClr val="tx2">
                    <a:lumMod val="60000"/>
                    <a:lumOff val="40000"/>
                  </a:schemeClr>
                </a:solidFill>
              </a:rPr>
              <a:t>// line 1</a:t>
            </a:r>
            <a:r>
              <a:rPr lang="en-US" sz="1800" dirty="0">
                <a:solidFill>
                  <a:schemeClr val="tx2">
                    <a:lumMod val="60000"/>
                    <a:lumOff val="40000"/>
                  </a:schemeClr>
                </a:solidFill>
              </a:rPr>
              <a:t> </a:t>
            </a:r>
            <a:endParaRPr lang="en-US" sz="1800" dirty="0" smtClean="0">
              <a:solidFill>
                <a:schemeClr val="tx2">
                  <a:lumMod val="60000"/>
                  <a:lumOff val="40000"/>
                </a:schemeClr>
              </a:solidFill>
            </a:endParaRPr>
          </a:p>
          <a:p>
            <a:pPr marL="0" indent="0">
              <a:buNone/>
            </a:pPr>
            <a:r>
              <a:rPr lang="en-US" sz="1800" dirty="0" smtClean="0">
                <a:solidFill>
                  <a:schemeClr val="tx2">
                    <a:lumMod val="60000"/>
                    <a:lumOff val="40000"/>
                  </a:schemeClr>
                </a:solidFill>
              </a:rPr>
              <a:t>            { </a:t>
            </a:r>
          </a:p>
          <a:p>
            <a:pPr marL="0" indent="0">
              <a:buNone/>
            </a:pPr>
            <a:r>
              <a:rPr lang="en-US" sz="1800" dirty="0" smtClean="0">
                <a:solidFill>
                  <a:schemeClr val="tx2">
                    <a:lumMod val="60000"/>
                    <a:lumOff val="40000"/>
                  </a:schemeClr>
                </a:solidFill>
              </a:rPr>
              <a:t>                    // </a:t>
            </a:r>
            <a:r>
              <a:rPr lang="en-US" sz="1800" dirty="0">
                <a:solidFill>
                  <a:schemeClr val="tx2">
                    <a:lumMod val="60000"/>
                    <a:lumOff val="40000"/>
                  </a:schemeClr>
                </a:solidFill>
              </a:rPr>
              <a:t>some code here</a:t>
            </a:r>
            <a:r>
              <a:rPr lang="en-US" sz="1800" dirty="0">
                <a:solidFill>
                  <a:schemeClr val="tx2">
                    <a:lumMod val="60000"/>
                    <a:lumOff val="40000"/>
                  </a:schemeClr>
                </a:solidFill>
              </a:rPr>
              <a:t> </a:t>
            </a:r>
            <a:endParaRPr lang="en-US" sz="1800" dirty="0" smtClean="0">
              <a:solidFill>
                <a:schemeClr val="tx2">
                  <a:lumMod val="60000"/>
                  <a:lumOff val="40000"/>
                </a:schemeClr>
              </a:solidFill>
            </a:endParaRPr>
          </a:p>
          <a:p>
            <a:pPr marL="0" indent="0">
              <a:buNone/>
            </a:pPr>
            <a:r>
              <a:rPr lang="en-US" sz="1800" dirty="0" smtClean="0">
                <a:solidFill>
                  <a:schemeClr val="tx2">
                    <a:lumMod val="60000"/>
                    <a:lumOff val="40000"/>
                  </a:schemeClr>
                </a:solidFill>
              </a:rPr>
              <a:t>            } </a:t>
            </a:r>
          </a:p>
          <a:p>
            <a:pPr marL="0" indent="0">
              <a:buNone/>
            </a:pPr>
            <a:r>
              <a:rPr lang="en-US" sz="1800" dirty="0" smtClean="0">
                <a:solidFill>
                  <a:schemeClr val="tx2">
                    <a:lumMod val="60000"/>
                    <a:lumOff val="40000"/>
                  </a:schemeClr>
                </a:solidFill>
              </a:rPr>
              <a:t>} </a:t>
            </a:r>
          </a:p>
          <a:p>
            <a:pPr marL="0" indent="0">
              <a:buNone/>
            </a:pPr>
            <a:r>
              <a:rPr lang="en-US" sz="1800" dirty="0" smtClean="0">
                <a:solidFill>
                  <a:schemeClr val="tx2">
                    <a:lumMod val="60000"/>
                    <a:lumOff val="40000"/>
                  </a:schemeClr>
                </a:solidFill>
              </a:rPr>
              <a:t>       public </a:t>
            </a:r>
            <a:r>
              <a:rPr lang="en-US" sz="1800" dirty="0">
                <a:solidFill>
                  <a:schemeClr val="tx2">
                    <a:lumMod val="60000"/>
                    <a:lumOff val="40000"/>
                  </a:schemeClr>
                </a:solidFill>
              </a:rPr>
              <a:t>void</a:t>
            </a:r>
            <a:r>
              <a:rPr lang="en-US" sz="1800" dirty="0">
                <a:solidFill>
                  <a:schemeClr val="tx2">
                    <a:lumMod val="60000"/>
                    <a:lumOff val="40000"/>
                  </a:schemeClr>
                </a:solidFill>
              </a:rPr>
              <a:t> stop</a:t>
            </a:r>
            <a:r>
              <a:rPr lang="en-US" sz="1800" dirty="0">
                <a:solidFill>
                  <a:schemeClr val="tx2">
                    <a:lumMod val="60000"/>
                    <a:lumOff val="40000"/>
                  </a:schemeClr>
                </a:solidFill>
              </a:rPr>
              <a:t>()</a:t>
            </a:r>
            <a:r>
              <a:rPr lang="en-US" sz="1800" dirty="0">
                <a:solidFill>
                  <a:schemeClr val="tx2">
                    <a:lumMod val="60000"/>
                    <a:lumOff val="40000"/>
                  </a:schemeClr>
                </a:solidFill>
              </a:rPr>
              <a:t> </a:t>
            </a:r>
            <a:r>
              <a:rPr lang="en-US" sz="1800" dirty="0">
                <a:solidFill>
                  <a:schemeClr val="tx2">
                    <a:lumMod val="60000"/>
                    <a:lumOff val="40000"/>
                  </a:schemeClr>
                </a:solidFill>
              </a:rPr>
              <a:t>{</a:t>
            </a:r>
            <a:r>
              <a:rPr lang="en-US" sz="1800" dirty="0">
                <a:solidFill>
                  <a:schemeClr val="tx2">
                    <a:lumMod val="60000"/>
                    <a:lumOff val="40000"/>
                  </a:schemeClr>
                </a:solidFill>
              </a:rPr>
              <a:t> </a:t>
            </a:r>
            <a:endParaRPr lang="en-US" sz="1800" dirty="0" smtClean="0">
              <a:solidFill>
                <a:schemeClr val="tx2">
                  <a:lumMod val="60000"/>
                  <a:lumOff val="40000"/>
                </a:schemeClr>
              </a:solidFill>
            </a:endParaRPr>
          </a:p>
          <a:p>
            <a:pPr marL="0" indent="0">
              <a:buNone/>
            </a:pPr>
            <a:r>
              <a:rPr lang="en-US" sz="1800" dirty="0" smtClean="0">
                <a:solidFill>
                  <a:schemeClr val="tx2">
                    <a:lumMod val="60000"/>
                    <a:lumOff val="40000"/>
                  </a:schemeClr>
                </a:solidFill>
              </a:rPr>
              <a:t>               active </a:t>
            </a:r>
            <a:r>
              <a:rPr lang="en-US" sz="1800" dirty="0">
                <a:solidFill>
                  <a:schemeClr val="tx2">
                    <a:lumMod val="60000"/>
                    <a:lumOff val="40000"/>
                  </a:schemeClr>
                </a:solidFill>
              </a:rPr>
              <a:t>=</a:t>
            </a:r>
            <a:r>
              <a:rPr lang="en-US" sz="1800" dirty="0">
                <a:solidFill>
                  <a:schemeClr val="tx2">
                    <a:lumMod val="60000"/>
                    <a:lumOff val="40000"/>
                  </a:schemeClr>
                </a:solidFill>
              </a:rPr>
              <a:t> </a:t>
            </a:r>
            <a:r>
              <a:rPr lang="en-US" sz="1800" dirty="0">
                <a:solidFill>
                  <a:schemeClr val="tx2">
                    <a:lumMod val="60000"/>
                    <a:lumOff val="40000"/>
                  </a:schemeClr>
                </a:solidFill>
              </a:rPr>
              <a:t>false;</a:t>
            </a:r>
            <a:r>
              <a:rPr lang="en-US" sz="1800" dirty="0">
                <a:solidFill>
                  <a:schemeClr val="tx2">
                    <a:lumMod val="60000"/>
                    <a:lumOff val="40000"/>
                  </a:schemeClr>
                </a:solidFill>
              </a:rPr>
              <a:t> </a:t>
            </a:r>
            <a:r>
              <a:rPr lang="en-US" sz="1800" dirty="0">
                <a:solidFill>
                  <a:schemeClr val="tx2">
                    <a:lumMod val="60000"/>
                    <a:lumOff val="40000"/>
                  </a:schemeClr>
                </a:solidFill>
              </a:rPr>
              <a:t>// line 2</a:t>
            </a:r>
            <a:r>
              <a:rPr lang="en-US" sz="1800" dirty="0">
                <a:solidFill>
                  <a:schemeClr val="tx2">
                    <a:lumMod val="60000"/>
                    <a:lumOff val="40000"/>
                  </a:schemeClr>
                </a:solidFill>
              </a:rPr>
              <a:t> </a:t>
            </a:r>
            <a:endParaRPr lang="en-US" sz="1800" dirty="0" smtClean="0">
              <a:solidFill>
                <a:schemeClr val="tx2">
                  <a:lumMod val="60000"/>
                  <a:lumOff val="40000"/>
                </a:schemeClr>
              </a:solidFill>
            </a:endParaRPr>
          </a:p>
          <a:p>
            <a:pPr marL="0" indent="0">
              <a:buNone/>
            </a:pPr>
            <a:r>
              <a:rPr lang="en-US" sz="1800" dirty="0" smtClean="0">
                <a:solidFill>
                  <a:schemeClr val="tx2">
                    <a:lumMod val="60000"/>
                    <a:lumOff val="40000"/>
                  </a:schemeClr>
                </a:solidFill>
              </a:rPr>
              <a:t>            }</a:t>
            </a:r>
          </a:p>
          <a:p>
            <a:pPr marL="0" indent="0">
              <a:buNone/>
            </a:pPr>
            <a:r>
              <a:rPr lang="en-US" sz="1800" dirty="0" smtClean="0">
                <a:solidFill>
                  <a:schemeClr val="tx2">
                    <a:lumMod val="60000"/>
                    <a:lumOff val="40000"/>
                  </a:schemeClr>
                </a:solidFill>
              </a:rPr>
              <a:t> }</a:t>
            </a:r>
          </a:p>
          <a:p>
            <a:pPr marL="0" indent="0">
              <a:buNone/>
            </a:pPr>
            <a:r>
              <a:rPr lang="en-US" sz="2000" dirty="0" smtClean="0"/>
              <a:t>	Usually</a:t>
            </a:r>
            <a:r>
              <a:rPr lang="en-US" sz="2000" dirty="0"/>
              <a:t>, run() is called in one thread (the one you start using the Runnable), and stop() is called from another thread. If in line 1 the cached value of active is used, the loop may not stop when you set active to false in line 2. That's when you want to use </a:t>
            </a:r>
            <a:r>
              <a:rPr lang="en-US" sz="2000" i="1" dirty="0"/>
              <a:t>volatile</a:t>
            </a:r>
            <a:r>
              <a:rPr lang="en-US" sz="2000" dirty="0"/>
              <a:t>.</a:t>
            </a:r>
          </a:p>
          <a:p>
            <a:endParaRPr lang="ru-RU" dirty="0"/>
          </a:p>
        </p:txBody>
      </p:sp>
      <p:pic>
        <p:nvPicPr>
          <p:cNvPr id="7170" name="Picture 2" descr="http://depthjava.0fees.net/javagif/learn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525" y="1963688"/>
            <a:ext cx="3419475" cy="3543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20632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t>5. Java </a:t>
            </a:r>
            <a:r>
              <a:rPr lang="en-US" dirty="0"/>
              <a:t>constructor</a:t>
            </a:r>
            <a:br>
              <a:rPr lang="en-US" dirty="0"/>
            </a:br>
            <a:endParaRPr lang="ru-RU" dirty="0"/>
          </a:p>
        </p:txBody>
      </p:sp>
      <p:sp>
        <p:nvSpPr>
          <p:cNvPr id="3" name="Объект 2"/>
          <p:cNvSpPr>
            <a:spLocks noGrp="1"/>
          </p:cNvSpPr>
          <p:nvPr>
            <p:ph idx="1"/>
          </p:nvPr>
        </p:nvSpPr>
        <p:spPr>
          <a:xfrm>
            <a:off x="374848" y="836713"/>
            <a:ext cx="8229600" cy="3888432"/>
          </a:xfrm>
        </p:spPr>
        <p:txBody>
          <a:bodyPr>
            <a:normAutofit fontScale="70000" lnSpcReduction="20000"/>
          </a:bodyPr>
          <a:lstStyle/>
          <a:p>
            <a:pPr marL="0" indent="0" fontAlgn="base">
              <a:buNone/>
            </a:pPr>
            <a:r>
              <a:rPr lang="en-US" b="1" dirty="0" smtClean="0"/>
              <a:t>	Java </a:t>
            </a:r>
            <a:r>
              <a:rPr lang="en-US" b="1" dirty="0"/>
              <a:t>constructor</a:t>
            </a:r>
            <a:r>
              <a:rPr lang="en-US" dirty="0"/>
              <a:t> has the same name as the name of the class to which it belongs. Constructor’s syntax does not include a return type, since constructors never return a value.</a:t>
            </a:r>
          </a:p>
          <a:p>
            <a:pPr marL="0" indent="0" fontAlgn="base">
              <a:buNone/>
            </a:pPr>
            <a:r>
              <a:rPr lang="en-US" dirty="0" smtClean="0"/>
              <a:t>	Constructors </a:t>
            </a:r>
            <a:r>
              <a:rPr lang="en-US" dirty="0"/>
              <a:t>may include parameters of various types. When the constructor is invoked using the new operator, the types must match those that are specified in the constructor definition.</a:t>
            </a:r>
          </a:p>
          <a:p>
            <a:pPr marL="0" indent="0" fontAlgn="base">
              <a:buNone/>
            </a:pPr>
            <a:r>
              <a:rPr lang="en-US" dirty="0" smtClean="0"/>
              <a:t>	Java </a:t>
            </a:r>
            <a:r>
              <a:rPr lang="en-US" dirty="0"/>
              <a:t>provides a default constructor which takes no arguments and performs no special actions or initializations, when no explicit constructors are provided.</a:t>
            </a:r>
          </a:p>
          <a:p>
            <a:pPr marL="0" indent="0" fontAlgn="base">
              <a:buNone/>
            </a:pPr>
            <a:r>
              <a:rPr lang="en-US" dirty="0" smtClean="0"/>
              <a:t>	The </a:t>
            </a:r>
            <a:r>
              <a:rPr lang="en-US" dirty="0"/>
              <a:t>only action taken by the implicit default constructor is to call the superclass constructor using the super() call. Constructor arguments provide you with a way to provide parameters for the initialization of an object.</a:t>
            </a:r>
          </a:p>
          <a:p>
            <a:endParaRPr lang="ru-RU" dirty="0"/>
          </a:p>
        </p:txBody>
      </p:sp>
      <p:pic>
        <p:nvPicPr>
          <p:cNvPr id="8194" name="Picture 2" descr="http://www.tutorialgrid.com/uploads/2/7/5/4/27542537/8806463_ori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4419422"/>
            <a:ext cx="38100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39827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99392"/>
            <a:ext cx="8229600" cy="1143000"/>
          </a:xfrm>
        </p:spPr>
        <p:txBody>
          <a:bodyPr>
            <a:normAutofit fontScale="90000"/>
          </a:bodyPr>
          <a:lstStyle/>
          <a:p>
            <a:r>
              <a:rPr lang="en-US" dirty="0"/>
              <a:t>Java constructor</a:t>
            </a:r>
            <a:r>
              <a:rPr lang="en-US" b="1" cap="all" dirty="0" smtClean="0"/>
              <a:t/>
            </a:r>
            <a:br>
              <a:rPr lang="en-US" b="1" cap="all" dirty="0" smtClean="0"/>
            </a:br>
            <a:r>
              <a:rPr lang="en-US" sz="3100" cap="all" dirty="0" smtClean="0"/>
              <a:t>CONSTRUCTOR CHAINING</a:t>
            </a:r>
            <a:endParaRPr lang="ru-RU" sz="3100" dirty="0"/>
          </a:p>
        </p:txBody>
      </p:sp>
      <p:sp>
        <p:nvSpPr>
          <p:cNvPr id="3" name="Объект 2"/>
          <p:cNvSpPr>
            <a:spLocks noGrp="1"/>
          </p:cNvSpPr>
          <p:nvPr>
            <p:ph idx="1"/>
          </p:nvPr>
        </p:nvSpPr>
        <p:spPr>
          <a:xfrm>
            <a:off x="467544" y="980728"/>
            <a:ext cx="8229600" cy="4525963"/>
          </a:xfrm>
        </p:spPr>
        <p:txBody>
          <a:bodyPr>
            <a:normAutofit/>
          </a:bodyPr>
          <a:lstStyle/>
          <a:p>
            <a:pPr marL="0" indent="0">
              <a:buNone/>
            </a:pPr>
            <a:r>
              <a:rPr lang="en-US" sz="2200" dirty="0" smtClean="0"/>
              <a:t>	Every </a:t>
            </a:r>
            <a:r>
              <a:rPr lang="en-US" sz="2200" dirty="0"/>
              <a:t>constructor calls its superclass constructor. An implied super() is therefore included in each constructor which does not include either the this() function or an explicit super() call as its first statement. The super() statement invokes a constructor of the super class.</a:t>
            </a:r>
          </a:p>
          <a:p>
            <a:pPr marL="0" indent="0">
              <a:buNone/>
            </a:pPr>
            <a:r>
              <a:rPr lang="en-US" sz="2200" dirty="0" smtClean="0"/>
              <a:t>	The </a:t>
            </a:r>
            <a:r>
              <a:rPr lang="en-US" sz="2200" dirty="0"/>
              <a:t>implicit super() can be replaced by an explicit super(). The super statement must be the first statement of the constructor.</a:t>
            </a:r>
          </a:p>
          <a:p>
            <a:pPr marL="0" indent="0">
              <a:buNone/>
            </a:pPr>
            <a:r>
              <a:rPr lang="en-US" sz="2200" dirty="0" smtClean="0"/>
              <a:t>	The </a:t>
            </a:r>
            <a:r>
              <a:rPr lang="en-US" sz="2200" dirty="0"/>
              <a:t>explicit super allows parameter values to be passed to the constructor of its superclass and must have matching parameter types </a:t>
            </a:r>
            <a:r>
              <a:rPr lang="en-US" sz="2200" dirty="0" smtClean="0"/>
              <a:t>	A </a:t>
            </a:r>
            <a:r>
              <a:rPr lang="en-US" sz="2200" dirty="0"/>
              <a:t>super() call in the constructor of a subclass will result in the call of the relevant constructor from the superclass, based on the signature of the call. This is called constructor chaining.</a:t>
            </a:r>
            <a:endParaRPr lang="ru-RU" sz="2200" dirty="0"/>
          </a:p>
        </p:txBody>
      </p:sp>
      <p:pic>
        <p:nvPicPr>
          <p:cNvPr id="9218" name="Picture 2" descr="http://3.bp.blogspot.com/-n54Na0J9ywk/VBMPS1YmPKI/AAAAAAAAB4c/G64wnMN6KPg/s1600/Constructor%2Bin%2BJava.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20272" y="4869160"/>
            <a:ext cx="2123728" cy="1996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8467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5536" y="-99392"/>
            <a:ext cx="8229600" cy="1143000"/>
          </a:xfrm>
        </p:spPr>
        <p:txBody>
          <a:bodyPr>
            <a:normAutofit fontScale="90000"/>
          </a:bodyPr>
          <a:lstStyle/>
          <a:p>
            <a:r>
              <a:rPr lang="en-US" dirty="0"/>
              <a:t>Java constructor</a:t>
            </a:r>
            <a:r>
              <a:rPr lang="en-US" b="1" cap="all" dirty="0"/>
              <a:t/>
            </a:r>
            <a:br>
              <a:rPr lang="en-US" b="1" cap="all" dirty="0"/>
            </a:br>
            <a:r>
              <a:rPr lang="en-US" sz="3100" cap="all" dirty="0" err="1"/>
              <a:t>CONSTRUCTOR</a:t>
            </a:r>
            <a:r>
              <a:rPr lang="en-US" sz="3100" cap="all" dirty="0"/>
              <a:t> CHAINING</a:t>
            </a:r>
            <a:endParaRPr lang="ru-RU" sz="3100" dirty="0"/>
          </a:p>
        </p:txBody>
      </p:sp>
      <p:sp>
        <p:nvSpPr>
          <p:cNvPr id="4" name="Объект 3"/>
          <p:cNvSpPr>
            <a:spLocks noGrp="1"/>
          </p:cNvSpPr>
          <p:nvPr>
            <p:ph idx="1"/>
          </p:nvPr>
        </p:nvSpPr>
        <p:spPr>
          <a:xfrm>
            <a:off x="27171" y="958972"/>
            <a:ext cx="9144000" cy="5904656"/>
          </a:xfrm>
        </p:spPr>
        <p:txBody>
          <a:bodyPr>
            <a:normAutofit fontScale="85000" lnSpcReduction="20000"/>
          </a:bodyPr>
          <a:lstStyle/>
          <a:p>
            <a:pPr marL="0" indent="0">
              <a:buNone/>
            </a:pPr>
            <a:r>
              <a:rPr lang="en-US" sz="2200" dirty="0"/>
              <a:t>Below is an example of a class demonstrating constructor chaining using explicit super() call</a:t>
            </a:r>
            <a:r>
              <a:rPr lang="en-US" sz="2200" dirty="0" smtClean="0"/>
              <a:t>.</a:t>
            </a:r>
          </a:p>
          <a:p>
            <a:pPr marL="0" indent="0">
              <a:buNone/>
            </a:pPr>
            <a:r>
              <a:rPr lang="en-US" sz="1600" dirty="0">
                <a:solidFill>
                  <a:schemeClr val="tx2">
                    <a:lumMod val="60000"/>
                    <a:lumOff val="40000"/>
                  </a:schemeClr>
                </a:solidFill>
              </a:rPr>
              <a:t>class Cube </a:t>
            </a:r>
            <a:r>
              <a:rPr lang="en-US" sz="1600" dirty="0" smtClean="0">
                <a:solidFill>
                  <a:schemeClr val="tx2">
                    <a:lumMod val="60000"/>
                    <a:lumOff val="40000"/>
                  </a:schemeClr>
                </a:solidFill>
              </a:rPr>
              <a:t>{</a:t>
            </a:r>
          </a:p>
          <a:p>
            <a:pPr marL="0" indent="0">
              <a:buNone/>
            </a:pPr>
            <a:r>
              <a:rPr lang="en-US" sz="1600" dirty="0" smtClean="0">
                <a:solidFill>
                  <a:schemeClr val="tx2">
                    <a:lumMod val="60000"/>
                    <a:lumOff val="40000"/>
                  </a:schemeClr>
                </a:solidFill>
              </a:rPr>
              <a:t>      </a:t>
            </a:r>
            <a:r>
              <a:rPr lang="en-US" sz="1600" dirty="0" err="1">
                <a:solidFill>
                  <a:schemeClr val="tx2">
                    <a:lumMod val="60000"/>
                    <a:lumOff val="40000"/>
                  </a:schemeClr>
                </a:solidFill>
              </a:rPr>
              <a:t>int</a:t>
            </a:r>
            <a:r>
              <a:rPr lang="en-US" sz="1600" dirty="0">
                <a:solidFill>
                  <a:schemeClr val="tx2">
                    <a:lumMod val="60000"/>
                    <a:lumOff val="40000"/>
                  </a:schemeClr>
                </a:solidFill>
              </a:rPr>
              <a:t> length; </a:t>
            </a:r>
            <a:endParaRPr lang="en-US" sz="1600" dirty="0" smtClean="0">
              <a:solidFill>
                <a:schemeClr val="tx2">
                  <a:lumMod val="60000"/>
                  <a:lumOff val="40000"/>
                </a:schemeClr>
              </a:solidFill>
            </a:endParaRPr>
          </a:p>
          <a:p>
            <a:pPr marL="0" indent="0">
              <a:buNone/>
            </a:pPr>
            <a:r>
              <a:rPr lang="en-US" sz="1600" dirty="0" smtClean="0">
                <a:solidFill>
                  <a:schemeClr val="tx2">
                    <a:lumMod val="60000"/>
                    <a:lumOff val="40000"/>
                  </a:schemeClr>
                </a:solidFill>
              </a:rPr>
              <a:t>      </a:t>
            </a:r>
            <a:r>
              <a:rPr lang="en-US" sz="1600" dirty="0" err="1" smtClean="0">
                <a:solidFill>
                  <a:schemeClr val="tx2">
                    <a:lumMod val="60000"/>
                    <a:lumOff val="40000"/>
                  </a:schemeClr>
                </a:solidFill>
              </a:rPr>
              <a:t>int</a:t>
            </a:r>
            <a:r>
              <a:rPr lang="en-US" sz="1600" dirty="0" smtClean="0">
                <a:solidFill>
                  <a:schemeClr val="tx2">
                    <a:lumMod val="60000"/>
                    <a:lumOff val="40000"/>
                  </a:schemeClr>
                </a:solidFill>
              </a:rPr>
              <a:t> </a:t>
            </a:r>
            <a:r>
              <a:rPr lang="en-US" sz="1600" dirty="0">
                <a:solidFill>
                  <a:schemeClr val="tx2">
                    <a:lumMod val="60000"/>
                    <a:lumOff val="40000"/>
                  </a:schemeClr>
                </a:solidFill>
              </a:rPr>
              <a:t>breadth; </a:t>
            </a:r>
            <a:endParaRPr lang="en-US" sz="1600" dirty="0" smtClean="0">
              <a:solidFill>
                <a:schemeClr val="tx2">
                  <a:lumMod val="60000"/>
                  <a:lumOff val="40000"/>
                </a:schemeClr>
              </a:solidFill>
            </a:endParaRPr>
          </a:p>
          <a:p>
            <a:pPr marL="0" indent="0">
              <a:buNone/>
            </a:pPr>
            <a:r>
              <a:rPr lang="en-US" sz="1600" dirty="0" smtClean="0">
                <a:solidFill>
                  <a:schemeClr val="tx2">
                    <a:lumMod val="60000"/>
                    <a:lumOff val="40000"/>
                  </a:schemeClr>
                </a:solidFill>
              </a:rPr>
              <a:t>      </a:t>
            </a:r>
            <a:r>
              <a:rPr lang="en-US" sz="1600" dirty="0" err="1" smtClean="0">
                <a:solidFill>
                  <a:schemeClr val="tx2">
                    <a:lumMod val="60000"/>
                    <a:lumOff val="40000"/>
                  </a:schemeClr>
                </a:solidFill>
              </a:rPr>
              <a:t>int</a:t>
            </a:r>
            <a:r>
              <a:rPr lang="en-US" sz="1600" dirty="0" smtClean="0">
                <a:solidFill>
                  <a:schemeClr val="tx2">
                    <a:lumMod val="60000"/>
                    <a:lumOff val="40000"/>
                  </a:schemeClr>
                </a:solidFill>
              </a:rPr>
              <a:t> </a:t>
            </a:r>
            <a:r>
              <a:rPr lang="en-US" sz="1600" dirty="0">
                <a:solidFill>
                  <a:schemeClr val="tx2">
                    <a:lumMod val="60000"/>
                    <a:lumOff val="40000"/>
                  </a:schemeClr>
                </a:solidFill>
              </a:rPr>
              <a:t>height; </a:t>
            </a:r>
            <a:endParaRPr lang="en-US" sz="1600" dirty="0" smtClean="0">
              <a:solidFill>
                <a:schemeClr val="tx2">
                  <a:lumMod val="60000"/>
                  <a:lumOff val="40000"/>
                </a:schemeClr>
              </a:solidFill>
            </a:endParaRPr>
          </a:p>
          <a:p>
            <a:pPr marL="0" indent="0">
              <a:buNone/>
            </a:pPr>
            <a:r>
              <a:rPr lang="en-US" sz="1600" dirty="0" smtClean="0">
                <a:solidFill>
                  <a:schemeClr val="tx2">
                    <a:lumMod val="60000"/>
                    <a:lumOff val="40000"/>
                  </a:schemeClr>
                </a:solidFill>
              </a:rPr>
              <a:t>      public </a:t>
            </a:r>
            <a:r>
              <a:rPr lang="en-US" sz="1600" dirty="0" err="1">
                <a:solidFill>
                  <a:schemeClr val="tx2">
                    <a:lumMod val="60000"/>
                    <a:lumOff val="40000"/>
                  </a:schemeClr>
                </a:solidFill>
              </a:rPr>
              <a:t>int</a:t>
            </a:r>
            <a:r>
              <a:rPr lang="en-US" sz="1600" dirty="0">
                <a:solidFill>
                  <a:schemeClr val="tx2">
                    <a:lumMod val="60000"/>
                    <a:lumOff val="40000"/>
                  </a:schemeClr>
                </a:solidFill>
              </a:rPr>
              <a:t> </a:t>
            </a:r>
            <a:r>
              <a:rPr lang="en-US" sz="1600" dirty="0" err="1">
                <a:solidFill>
                  <a:schemeClr val="tx2">
                    <a:lumMod val="60000"/>
                    <a:lumOff val="40000"/>
                  </a:schemeClr>
                </a:solidFill>
              </a:rPr>
              <a:t>getVolume</a:t>
            </a:r>
            <a:r>
              <a:rPr lang="en-US" sz="1600" dirty="0">
                <a:solidFill>
                  <a:schemeClr val="tx2">
                    <a:lumMod val="60000"/>
                    <a:lumOff val="40000"/>
                  </a:schemeClr>
                </a:solidFill>
              </a:rPr>
              <a:t>() { </a:t>
            </a:r>
            <a:endParaRPr lang="en-US" sz="1600" dirty="0" smtClean="0">
              <a:solidFill>
                <a:schemeClr val="tx2">
                  <a:lumMod val="60000"/>
                  <a:lumOff val="40000"/>
                </a:schemeClr>
              </a:solidFill>
            </a:endParaRPr>
          </a:p>
          <a:p>
            <a:pPr marL="0" indent="0">
              <a:buNone/>
            </a:pPr>
            <a:r>
              <a:rPr lang="en-US" sz="1600" dirty="0" smtClean="0">
                <a:solidFill>
                  <a:schemeClr val="tx2">
                    <a:lumMod val="60000"/>
                    <a:lumOff val="40000"/>
                  </a:schemeClr>
                </a:solidFill>
              </a:rPr>
              <a:t>                       return </a:t>
            </a:r>
            <a:r>
              <a:rPr lang="en-US" sz="1600" dirty="0">
                <a:solidFill>
                  <a:schemeClr val="tx2">
                    <a:lumMod val="60000"/>
                    <a:lumOff val="40000"/>
                  </a:schemeClr>
                </a:solidFill>
              </a:rPr>
              <a:t>(length * breadth * height); </a:t>
            </a:r>
            <a:endParaRPr lang="en-US" sz="1600" dirty="0" smtClean="0">
              <a:solidFill>
                <a:schemeClr val="tx2">
                  <a:lumMod val="60000"/>
                  <a:lumOff val="40000"/>
                </a:schemeClr>
              </a:solidFill>
            </a:endParaRPr>
          </a:p>
          <a:p>
            <a:pPr marL="0" indent="0">
              <a:buNone/>
            </a:pPr>
            <a:r>
              <a:rPr lang="en-US" sz="1600" dirty="0" smtClean="0">
                <a:solidFill>
                  <a:schemeClr val="tx2">
                    <a:lumMod val="60000"/>
                    <a:lumOff val="40000"/>
                  </a:schemeClr>
                </a:solidFill>
              </a:rPr>
              <a:t>     } </a:t>
            </a:r>
          </a:p>
          <a:p>
            <a:pPr marL="0" indent="0">
              <a:buNone/>
            </a:pPr>
            <a:r>
              <a:rPr lang="en-US" sz="1600" dirty="0" smtClean="0">
                <a:solidFill>
                  <a:schemeClr val="tx2">
                    <a:lumMod val="60000"/>
                    <a:lumOff val="40000"/>
                  </a:schemeClr>
                </a:solidFill>
              </a:rPr>
              <a:t>     Cube(</a:t>
            </a:r>
            <a:r>
              <a:rPr lang="en-US" sz="1600" dirty="0" err="1" smtClean="0">
                <a:solidFill>
                  <a:schemeClr val="tx2">
                    <a:lumMod val="60000"/>
                    <a:lumOff val="40000"/>
                  </a:schemeClr>
                </a:solidFill>
              </a:rPr>
              <a:t>int</a:t>
            </a:r>
            <a:r>
              <a:rPr lang="en-US" sz="1600" dirty="0" smtClean="0">
                <a:solidFill>
                  <a:schemeClr val="tx2">
                    <a:lumMod val="60000"/>
                    <a:lumOff val="40000"/>
                  </a:schemeClr>
                </a:solidFill>
              </a:rPr>
              <a:t> </a:t>
            </a:r>
            <a:r>
              <a:rPr lang="en-US" sz="1600" dirty="0">
                <a:solidFill>
                  <a:schemeClr val="tx2">
                    <a:lumMod val="60000"/>
                    <a:lumOff val="40000"/>
                  </a:schemeClr>
                </a:solidFill>
              </a:rPr>
              <a:t>l, </a:t>
            </a:r>
            <a:r>
              <a:rPr lang="en-US" sz="1600" dirty="0" err="1">
                <a:solidFill>
                  <a:schemeClr val="tx2">
                    <a:lumMod val="60000"/>
                    <a:lumOff val="40000"/>
                  </a:schemeClr>
                </a:solidFill>
              </a:rPr>
              <a:t>int</a:t>
            </a:r>
            <a:r>
              <a:rPr lang="en-US" sz="1600" dirty="0">
                <a:solidFill>
                  <a:schemeClr val="tx2">
                    <a:lumMod val="60000"/>
                    <a:lumOff val="40000"/>
                  </a:schemeClr>
                </a:solidFill>
              </a:rPr>
              <a:t> b, </a:t>
            </a:r>
            <a:r>
              <a:rPr lang="en-US" sz="1600" dirty="0" err="1">
                <a:solidFill>
                  <a:schemeClr val="tx2">
                    <a:lumMod val="60000"/>
                    <a:lumOff val="40000"/>
                  </a:schemeClr>
                </a:solidFill>
              </a:rPr>
              <a:t>int</a:t>
            </a:r>
            <a:r>
              <a:rPr lang="en-US" sz="1600" dirty="0">
                <a:solidFill>
                  <a:schemeClr val="tx2">
                    <a:lumMod val="60000"/>
                    <a:lumOff val="40000"/>
                  </a:schemeClr>
                </a:solidFill>
              </a:rPr>
              <a:t> h) { </a:t>
            </a:r>
            <a:endParaRPr lang="en-US" sz="1600" dirty="0" smtClean="0">
              <a:solidFill>
                <a:schemeClr val="tx2">
                  <a:lumMod val="60000"/>
                  <a:lumOff val="40000"/>
                </a:schemeClr>
              </a:solidFill>
            </a:endParaRPr>
          </a:p>
          <a:p>
            <a:pPr marL="0" indent="0">
              <a:buNone/>
            </a:pPr>
            <a:r>
              <a:rPr lang="en-US" sz="1600" dirty="0" smtClean="0">
                <a:solidFill>
                  <a:schemeClr val="tx2">
                    <a:lumMod val="60000"/>
                    <a:lumOff val="40000"/>
                  </a:schemeClr>
                </a:solidFill>
              </a:rPr>
              <a:t>                    length </a:t>
            </a:r>
            <a:r>
              <a:rPr lang="en-US" sz="1600" dirty="0">
                <a:solidFill>
                  <a:schemeClr val="tx2">
                    <a:lumMod val="60000"/>
                    <a:lumOff val="40000"/>
                  </a:schemeClr>
                </a:solidFill>
              </a:rPr>
              <a:t>= l</a:t>
            </a:r>
            <a:r>
              <a:rPr lang="en-US" sz="1600" dirty="0" smtClean="0">
                <a:solidFill>
                  <a:schemeClr val="tx2">
                    <a:lumMod val="60000"/>
                    <a:lumOff val="40000"/>
                  </a:schemeClr>
                </a:solidFill>
              </a:rPr>
              <a:t>;</a:t>
            </a:r>
          </a:p>
          <a:p>
            <a:pPr marL="0" indent="0">
              <a:buNone/>
            </a:pPr>
            <a:r>
              <a:rPr lang="en-US" sz="1600" dirty="0" smtClean="0">
                <a:solidFill>
                  <a:schemeClr val="tx2">
                    <a:lumMod val="60000"/>
                    <a:lumOff val="40000"/>
                  </a:schemeClr>
                </a:solidFill>
              </a:rPr>
              <a:t>                    breadth </a:t>
            </a:r>
            <a:r>
              <a:rPr lang="en-US" sz="1600" dirty="0">
                <a:solidFill>
                  <a:schemeClr val="tx2">
                    <a:lumMod val="60000"/>
                    <a:lumOff val="40000"/>
                  </a:schemeClr>
                </a:solidFill>
              </a:rPr>
              <a:t>= b; </a:t>
            </a:r>
            <a:endParaRPr lang="en-US" sz="1600" dirty="0" smtClean="0">
              <a:solidFill>
                <a:schemeClr val="tx2">
                  <a:lumMod val="60000"/>
                  <a:lumOff val="40000"/>
                </a:schemeClr>
              </a:solidFill>
            </a:endParaRPr>
          </a:p>
          <a:p>
            <a:pPr marL="0" indent="0">
              <a:buNone/>
            </a:pPr>
            <a:r>
              <a:rPr lang="en-US" sz="1600" dirty="0" smtClean="0">
                <a:solidFill>
                  <a:schemeClr val="tx2">
                    <a:lumMod val="60000"/>
                    <a:lumOff val="40000"/>
                  </a:schemeClr>
                </a:solidFill>
              </a:rPr>
              <a:t>                    height </a:t>
            </a:r>
            <a:r>
              <a:rPr lang="en-US" sz="1600" dirty="0">
                <a:solidFill>
                  <a:schemeClr val="tx2">
                    <a:lumMod val="60000"/>
                    <a:lumOff val="40000"/>
                  </a:schemeClr>
                </a:solidFill>
              </a:rPr>
              <a:t>= h; </a:t>
            </a:r>
            <a:endParaRPr lang="en-US" sz="1600" dirty="0" smtClean="0">
              <a:solidFill>
                <a:schemeClr val="tx2">
                  <a:lumMod val="60000"/>
                  <a:lumOff val="40000"/>
                </a:schemeClr>
              </a:solidFill>
            </a:endParaRPr>
          </a:p>
          <a:p>
            <a:pPr marL="0" indent="0">
              <a:buNone/>
            </a:pPr>
            <a:r>
              <a:rPr lang="en-US" sz="1600" dirty="0" smtClean="0">
                <a:solidFill>
                  <a:schemeClr val="tx2">
                    <a:lumMod val="60000"/>
                    <a:lumOff val="40000"/>
                  </a:schemeClr>
                </a:solidFill>
              </a:rPr>
              <a:t>                    </a:t>
            </a:r>
            <a:r>
              <a:rPr lang="en-US" sz="1600" dirty="0" err="1" smtClean="0">
                <a:solidFill>
                  <a:schemeClr val="tx2">
                    <a:lumMod val="60000"/>
                    <a:lumOff val="40000"/>
                  </a:schemeClr>
                </a:solidFill>
              </a:rPr>
              <a:t>System.out.println</a:t>
            </a:r>
            <a:r>
              <a:rPr lang="en-US" sz="1600" dirty="0">
                <a:solidFill>
                  <a:schemeClr val="tx2">
                    <a:lumMod val="60000"/>
                    <a:lumOff val="40000"/>
                  </a:schemeClr>
                </a:solidFill>
              </a:rPr>
              <a:t>("Finished with Parameterized Constructor having </a:t>
            </a:r>
            <a:endParaRPr lang="en-US" sz="1600" dirty="0" smtClean="0">
              <a:solidFill>
                <a:schemeClr val="tx2">
                  <a:lumMod val="60000"/>
                  <a:lumOff val="40000"/>
                </a:schemeClr>
              </a:solidFill>
            </a:endParaRPr>
          </a:p>
          <a:p>
            <a:pPr marL="0" indent="0">
              <a:buNone/>
            </a:pPr>
            <a:r>
              <a:rPr lang="en-US" sz="1600" dirty="0">
                <a:solidFill>
                  <a:schemeClr val="tx2">
                    <a:lumMod val="60000"/>
                    <a:lumOff val="40000"/>
                  </a:schemeClr>
                </a:solidFill>
              </a:rPr>
              <a:t>	</a:t>
            </a:r>
            <a:r>
              <a:rPr lang="en-US" sz="1600" dirty="0" smtClean="0">
                <a:solidFill>
                  <a:schemeClr val="tx2">
                    <a:lumMod val="60000"/>
                    <a:lumOff val="40000"/>
                  </a:schemeClr>
                </a:solidFill>
              </a:rPr>
              <a:t>			                            3 </a:t>
            </a:r>
            <a:r>
              <a:rPr lang="en-US" sz="1600" dirty="0" err="1">
                <a:solidFill>
                  <a:schemeClr val="tx2">
                    <a:lumMod val="60000"/>
                    <a:lumOff val="40000"/>
                  </a:schemeClr>
                </a:solidFill>
              </a:rPr>
              <a:t>params</a:t>
            </a:r>
            <a:r>
              <a:rPr lang="en-US" sz="1600" dirty="0">
                <a:solidFill>
                  <a:schemeClr val="tx2">
                    <a:lumMod val="60000"/>
                    <a:lumOff val="40000"/>
                  </a:schemeClr>
                </a:solidFill>
              </a:rPr>
              <a:t> of Cube"); </a:t>
            </a:r>
            <a:endParaRPr lang="en-US" sz="1600" dirty="0" smtClean="0">
              <a:solidFill>
                <a:schemeClr val="tx2">
                  <a:lumMod val="60000"/>
                  <a:lumOff val="40000"/>
                </a:schemeClr>
              </a:solidFill>
            </a:endParaRPr>
          </a:p>
          <a:p>
            <a:pPr marL="0" indent="0">
              <a:buNone/>
            </a:pPr>
            <a:r>
              <a:rPr lang="en-US" sz="1600" dirty="0" smtClean="0">
                <a:solidFill>
                  <a:schemeClr val="tx2">
                    <a:lumMod val="60000"/>
                    <a:lumOff val="40000"/>
                  </a:schemeClr>
                </a:solidFill>
              </a:rPr>
              <a:t>    } </a:t>
            </a:r>
            <a:endParaRPr lang="en-US" sz="1600" dirty="0">
              <a:solidFill>
                <a:schemeClr val="tx2">
                  <a:lumMod val="60000"/>
                  <a:lumOff val="40000"/>
                </a:schemeClr>
              </a:solidFill>
            </a:endParaRPr>
          </a:p>
          <a:p>
            <a:pPr marL="0" indent="0">
              <a:buNone/>
            </a:pPr>
            <a:r>
              <a:rPr lang="en-US" sz="1600" dirty="0" smtClean="0">
                <a:solidFill>
                  <a:schemeClr val="tx2">
                    <a:lumMod val="60000"/>
                    <a:lumOff val="40000"/>
                  </a:schemeClr>
                </a:solidFill>
              </a:rPr>
              <a:t>} </a:t>
            </a:r>
          </a:p>
          <a:p>
            <a:pPr marL="0" indent="0">
              <a:buNone/>
            </a:pPr>
            <a:r>
              <a:rPr lang="en-US" sz="1600" dirty="0" smtClean="0">
                <a:solidFill>
                  <a:schemeClr val="tx2">
                    <a:lumMod val="60000"/>
                    <a:lumOff val="40000"/>
                  </a:schemeClr>
                </a:solidFill>
              </a:rPr>
              <a:t>public </a:t>
            </a:r>
            <a:r>
              <a:rPr lang="en-US" sz="1600" dirty="0">
                <a:solidFill>
                  <a:schemeClr val="tx2">
                    <a:lumMod val="60000"/>
                    <a:lumOff val="40000"/>
                  </a:schemeClr>
                </a:solidFill>
              </a:rPr>
              <a:t>class SpecialCube1 extends Cube { </a:t>
            </a:r>
            <a:endParaRPr lang="en-US" sz="1600" dirty="0" smtClean="0">
              <a:solidFill>
                <a:schemeClr val="tx2">
                  <a:lumMod val="60000"/>
                  <a:lumOff val="40000"/>
                </a:schemeClr>
              </a:solidFill>
            </a:endParaRPr>
          </a:p>
          <a:p>
            <a:pPr marL="0" indent="0">
              <a:buNone/>
            </a:pPr>
            <a:r>
              <a:rPr lang="en-US" sz="1600" dirty="0" smtClean="0">
                <a:solidFill>
                  <a:schemeClr val="tx2">
                    <a:lumMod val="60000"/>
                    <a:lumOff val="40000"/>
                  </a:schemeClr>
                </a:solidFill>
              </a:rPr>
              <a:t>        </a:t>
            </a:r>
            <a:r>
              <a:rPr lang="en-US" sz="1600" dirty="0" err="1" smtClean="0">
                <a:solidFill>
                  <a:schemeClr val="tx2">
                    <a:lumMod val="60000"/>
                    <a:lumOff val="40000"/>
                  </a:schemeClr>
                </a:solidFill>
              </a:rPr>
              <a:t>int</a:t>
            </a:r>
            <a:r>
              <a:rPr lang="en-US" sz="1600" dirty="0" smtClean="0">
                <a:solidFill>
                  <a:schemeClr val="tx2">
                    <a:lumMod val="60000"/>
                    <a:lumOff val="40000"/>
                  </a:schemeClr>
                </a:solidFill>
              </a:rPr>
              <a:t> </a:t>
            </a:r>
            <a:r>
              <a:rPr lang="en-US" sz="1600" dirty="0">
                <a:solidFill>
                  <a:schemeClr val="tx2">
                    <a:lumMod val="60000"/>
                    <a:lumOff val="40000"/>
                  </a:schemeClr>
                </a:solidFill>
              </a:rPr>
              <a:t>weight; </a:t>
            </a:r>
            <a:endParaRPr lang="en-US" sz="1600" dirty="0" smtClean="0">
              <a:solidFill>
                <a:schemeClr val="tx2">
                  <a:lumMod val="60000"/>
                  <a:lumOff val="40000"/>
                </a:schemeClr>
              </a:solidFill>
            </a:endParaRPr>
          </a:p>
          <a:p>
            <a:pPr marL="0" indent="0">
              <a:buNone/>
            </a:pPr>
            <a:r>
              <a:rPr lang="en-US" sz="1600" dirty="0" smtClean="0">
                <a:solidFill>
                  <a:schemeClr val="tx2">
                    <a:lumMod val="60000"/>
                    <a:lumOff val="40000"/>
                  </a:schemeClr>
                </a:solidFill>
              </a:rPr>
              <a:t>        SpecialCube1</a:t>
            </a:r>
            <a:r>
              <a:rPr lang="en-US" sz="1600" dirty="0">
                <a:solidFill>
                  <a:schemeClr val="tx2">
                    <a:lumMod val="60000"/>
                    <a:lumOff val="40000"/>
                  </a:schemeClr>
                </a:solidFill>
              </a:rPr>
              <a:t>() { </a:t>
            </a:r>
            <a:endParaRPr lang="en-US" sz="1600" dirty="0" smtClean="0">
              <a:solidFill>
                <a:schemeClr val="tx2">
                  <a:lumMod val="60000"/>
                  <a:lumOff val="40000"/>
                </a:schemeClr>
              </a:solidFill>
            </a:endParaRPr>
          </a:p>
          <a:p>
            <a:pPr marL="0" indent="0">
              <a:buNone/>
            </a:pPr>
            <a:r>
              <a:rPr lang="en-US" sz="1600" dirty="0" smtClean="0">
                <a:solidFill>
                  <a:schemeClr val="tx2">
                    <a:lumMod val="60000"/>
                    <a:lumOff val="40000"/>
                  </a:schemeClr>
                </a:solidFill>
              </a:rPr>
              <a:t>        super(10</a:t>
            </a:r>
            <a:r>
              <a:rPr lang="en-US" sz="1600" dirty="0">
                <a:solidFill>
                  <a:schemeClr val="tx2">
                    <a:lumMod val="60000"/>
                    <a:lumOff val="40000"/>
                  </a:schemeClr>
                </a:solidFill>
              </a:rPr>
              <a:t>, 20, 30); //Will Give a Compilation Error without this line </a:t>
            </a:r>
            <a:endParaRPr lang="en-US" sz="1600" dirty="0" smtClean="0">
              <a:solidFill>
                <a:schemeClr val="tx2">
                  <a:lumMod val="60000"/>
                  <a:lumOff val="40000"/>
                </a:schemeClr>
              </a:solidFill>
            </a:endParaRPr>
          </a:p>
          <a:p>
            <a:pPr marL="0" indent="0">
              <a:buNone/>
            </a:pPr>
            <a:r>
              <a:rPr lang="en-US" sz="1600" dirty="0" smtClean="0">
                <a:solidFill>
                  <a:schemeClr val="tx2">
                    <a:lumMod val="60000"/>
                    <a:lumOff val="40000"/>
                  </a:schemeClr>
                </a:solidFill>
              </a:rPr>
              <a:t>         weight </a:t>
            </a:r>
            <a:r>
              <a:rPr lang="en-US" sz="1600" dirty="0">
                <a:solidFill>
                  <a:schemeClr val="tx2">
                    <a:lumMod val="60000"/>
                    <a:lumOff val="40000"/>
                  </a:schemeClr>
                </a:solidFill>
              </a:rPr>
              <a:t>= 10; </a:t>
            </a:r>
            <a:endParaRPr lang="en-US" sz="1600" dirty="0" smtClean="0">
              <a:solidFill>
                <a:schemeClr val="tx2">
                  <a:lumMod val="60000"/>
                  <a:lumOff val="40000"/>
                </a:schemeClr>
              </a:solidFill>
            </a:endParaRPr>
          </a:p>
          <a:p>
            <a:pPr marL="0" indent="0">
              <a:buNone/>
            </a:pPr>
            <a:r>
              <a:rPr lang="en-US" sz="1600" dirty="0">
                <a:solidFill>
                  <a:schemeClr val="tx2">
                    <a:lumMod val="60000"/>
                    <a:lumOff val="40000"/>
                  </a:schemeClr>
                </a:solidFill>
              </a:rPr>
              <a:t> </a:t>
            </a:r>
            <a:r>
              <a:rPr lang="en-US" sz="1600" dirty="0" smtClean="0">
                <a:solidFill>
                  <a:schemeClr val="tx2">
                    <a:lumMod val="60000"/>
                    <a:lumOff val="40000"/>
                  </a:schemeClr>
                </a:solidFill>
              </a:rPr>
              <a:t>        } </a:t>
            </a:r>
          </a:p>
          <a:p>
            <a:pPr marL="0" indent="0">
              <a:buNone/>
            </a:pPr>
            <a:r>
              <a:rPr lang="en-US" sz="1600" dirty="0" smtClean="0">
                <a:solidFill>
                  <a:schemeClr val="tx2">
                    <a:lumMod val="60000"/>
                    <a:lumOff val="40000"/>
                  </a:schemeClr>
                </a:solidFill>
              </a:rPr>
              <a:t>         public </a:t>
            </a:r>
            <a:r>
              <a:rPr lang="en-US" sz="1600" dirty="0">
                <a:solidFill>
                  <a:schemeClr val="tx2">
                    <a:lumMod val="60000"/>
                    <a:lumOff val="40000"/>
                  </a:schemeClr>
                </a:solidFill>
              </a:rPr>
              <a:t>static void main(String[] </a:t>
            </a:r>
            <a:r>
              <a:rPr lang="en-US" sz="1600" dirty="0" err="1">
                <a:solidFill>
                  <a:schemeClr val="tx2">
                    <a:lumMod val="60000"/>
                    <a:lumOff val="40000"/>
                  </a:schemeClr>
                </a:solidFill>
              </a:rPr>
              <a:t>args</a:t>
            </a:r>
            <a:r>
              <a:rPr lang="en-US" sz="1600" dirty="0">
                <a:solidFill>
                  <a:schemeClr val="tx2">
                    <a:lumMod val="60000"/>
                    <a:lumOff val="40000"/>
                  </a:schemeClr>
                </a:solidFill>
              </a:rPr>
              <a:t>) { SpecialCube1 specialObj1 = new SpecialCube1(); </a:t>
            </a:r>
            <a:endParaRPr lang="en-US" sz="1600" dirty="0" smtClean="0">
              <a:solidFill>
                <a:schemeClr val="tx2">
                  <a:lumMod val="60000"/>
                  <a:lumOff val="40000"/>
                </a:schemeClr>
              </a:solidFill>
            </a:endParaRPr>
          </a:p>
          <a:p>
            <a:pPr marL="0" indent="0" algn="r">
              <a:buNone/>
            </a:pPr>
            <a:r>
              <a:rPr lang="en-US" sz="1600" dirty="0">
                <a:solidFill>
                  <a:schemeClr val="tx2">
                    <a:lumMod val="60000"/>
                    <a:lumOff val="40000"/>
                  </a:schemeClr>
                </a:solidFill>
              </a:rPr>
              <a:t> </a:t>
            </a:r>
            <a:r>
              <a:rPr lang="en-US" sz="1600" dirty="0" err="1">
                <a:solidFill>
                  <a:schemeClr val="tx2">
                    <a:lumMod val="60000"/>
                    <a:lumOff val="40000"/>
                  </a:schemeClr>
                </a:solidFill>
              </a:rPr>
              <a:t>System.out.println</a:t>
            </a:r>
            <a:r>
              <a:rPr lang="en-US" sz="1600" dirty="0" smtClean="0">
                <a:solidFill>
                  <a:schemeClr val="tx2">
                    <a:lumMod val="60000"/>
                    <a:lumOff val="40000"/>
                  </a:schemeClr>
                </a:solidFill>
              </a:rPr>
              <a:t>("</a:t>
            </a:r>
            <a:r>
              <a:rPr lang="en-US" sz="1600" dirty="0">
                <a:solidFill>
                  <a:schemeClr val="tx2">
                    <a:lumMod val="60000"/>
                    <a:lumOff val="40000"/>
                  </a:schemeClr>
                </a:solidFill>
              </a:rPr>
              <a:t>Volume of SpecialCube1 is : "+ </a:t>
            </a:r>
            <a:r>
              <a:rPr lang="en-US" sz="1600" dirty="0" err="1" smtClean="0">
                <a:solidFill>
                  <a:schemeClr val="tx2">
                    <a:lumMod val="60000"/>
                    <a:lumOff val="40000"/>
                  </a:schemeClr>
                </a:solidFill>
              </a:rPr>
              <a:t>specialO</a:t>
            </a:r>
            <a:r>
              <a:rPr lang="en-US" sz="1600" dirty="0" smtClean="0">
                <a:solidFill>
                  <a:schemeClr val="tx2">
                    <a:lumMod val="60000"/>
                    <a:lumOff val="40000"/>
                  </a:schemeClr>
                </a:solidFill>
              </a:rPr>
              <a:t> bj1.getVolume</a:t>
            </a:r>
            <a:r>
              <a:rPr lang="en-US" sz="1600" dirty="0">
                <a:solidFill>
                  <a:schemeClr val="tx2">
                    <a:lumMod val="60000"/>
                    <a:lumOff val="40000"/>
                  </a:schemeClr>
                </a:solidFill>
              </a:rPr>
              <a:t>()); </a:t>
            </a:r>
            <a:endParaRPr lang="en-US" sz="1600" dirty="0" smtClean="0">
              <a:solidFill>
                <a:schemeClr val="tx2">
                  <a:lumMod val="60000"/>
                  <a:lumOff val="40000"/>
                </a:schemeClr>
              </a:solidFill>
            </a:endParaRPr>
          </a:p>
          <a:p>
            <a:pPr marL="0" indent="0">
              <a:buNone/>
            </a:pPr>
            <a:r>
              <a:rPr lang="en-US" sz="1600" dirty="0" smtClean="0">
                <a:solidFill>
                  <a:schemeClr val="tx2">
                    <a:lumMod val="60000"/>
                    <a:lumOff val="40000"/>
                  </a:schemeClr>
                </a:solidFill>
              </a:rPr>
              <a:t>        } </a:t>
            </a:r>
          </a:p>
          <a:p>
            <a:pPr marL="0" indent="0">
              <a:buNone/>
            </a:pPr>
            <a:r>
              <a:rPr lang="en-US" sz="1600" dirty="0" smtClean="0">
                <a:solidFill>
                  <a:schemeClr val="tx2">
                    <a:lumMod val="60000"/>
                    <a:lumOff val="40000"/>
                  </a:schemeClr>
                </a:solidFill>
              </a:rPr>
              <a:t>}</a:t>
            </a:r>
            <a:endParaRPr lang="ru-RU" sz="1600" dirty="0">
              <a:solidFill>
                <a:schemeClr val="tx2">
                  <a:lumMod val="60000"/>
                  <a:lumOff val="40000"/>
                </a:schemeClr>
              </a:solidFill>
            </a:endParaRPr>
          </a:p>
        </p:txBody>
      </p:sp>
      <p:pic>
        <p:nvPicPr>
          <p:cNvPr id="10242" name="Picture 2" descr="http://www.bartbusschots.ie/blog/wp-content/uploads/2011/03/automator_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4208" y="2132856"/>
            <a:ext cx="2290564" cy="2664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0951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16632"/>
            <a:ext cx="8229600" cy="1143000"/>
          </a:xfrm>
        </p:spPr>
        <p:txBody>
          <a:bodyPr>
            <a:normAutofit fontScale="90000"/>
          </a:bodyPr>
          <a:lstStyle/>
          <a:p>
            <a:r>
              <a:rPr lang="en-US" sz="4000" b="1" dirty="0" smtClean="0"/>
              <a:t>6. this</a:t>
            </a:r>
            <a:r>
              <a:rPr lang="en-US" sz="4000" dirty="0" smtClean="0"/>
              <a:t> keyword</a:t>
            </a:r>
            <a:br>
              <a:rPr lang="en-US" sz="4000" dirty="0" smtClean="0"/>
            </a:br>
            <a:r>
              <a:rPr lang="en-US" sz="3100" dirty="0"/>
              <a:t>Using the this Keyword</a:t>
            </a:r>
            <a:r>
              <a:rPr lang="en-US" sz="3600" b="1" dirty="0"/>
              <a:t/>
            </a:r>
            <a:br>
              <a:rPr lang="en-US" sz="3600" b="1" dirty="0"/>
            </a:br>
            <a:endParaRPr lang="ru-RU" sz="4000" dirty="0"/>
          </a:p>
        </p:txBody>
      </p:sp>
      <p:sp>
        <p:nvSpPr>
          <p:cNvPr id="3" name="Объект 2"/>
          <p:cNvSpPr>
            <a:spLocks noGrp="1"/>
          </p:cNvSpPr>
          <p:nvPr>
            <p:ph idx="1"/>
          </p:nvPr>
        </p:nvSpPr>
        <p:spPr>
          <a:xfrm>
            <a:off x="395536" y="1020796"/>
            <a:ext cx="8229600" cy="5837204"/>
          </a:xfrm>
        </p:spPr>
        <p:txBody>
          <a:bodyPr>
            <a:normAutofit/>
          </a:bodyPr>
          <a:lstStyle/>
          <a:p>
            <a:pPr marL="0" indent="0">
              <a:buNone/>
            </a:pPr>
            <a:r>
              <a:rPr lang="en-US" sz="2000" dirty="0" smtClean="0"/>
              <a:t>	Within </a:t>
            </a:r>
            <a:r>
              <a:rPr lang="en-US" sz="2000" dirty="0"/>
              <a:t>an instance method or a constructor, this is a reference to the </a:t>
            </a:r>
            <a:r>
              <a:rPr lang="en-US" sz="2000" i="1" dirty="0"/>
              <a:t>current object</a:t>
            </a:r>
            <a:r>
              <a:rPr lang="en-US" sz="2000" dirty="0"/>
              <a:t> — the object whose method or constructor is being called. You can refer to any member of the current object from within an instance method or a constructor by using this.</a:t>
            </a:r>
          </a:p>
          <a:p>
            <a:pPr marL="0" indent="0" algn="ctr">
              <a:buNone/>
            </a:pPr>
            <a:r>
              <a:rPr lang="en-US" sz="2000" b="1" dirty="0"/>
              <a:t>Using this with a Field</a:t>
            </a:r>
          </a:p>
          <a:p>
            <a:pPr marL="0" indent="0">
              <a:buNone/>
            </a:pPr>
            <a:r>
              <a:rPr lang="en-US" sz="2000" dirty="0"/>
              <a:t>The most common reason for using the this keyword is because a field is shadowed by a method or constructor parameter.</a:t>
            </a:r>
          </a:p>
          <a:p>
            <a:pPr marL="0" indent="0">
              <a:buNone/>
            </a:pPr>
            <a:r>
              <a:rPr lang="en-US" sz="2000" dirty="0" smtClean="0"/>
              <a:t>Example</a:t>
            </a:r>
          </a:p>
          <a:p>
            <a:pPr marL="0" indent="0">
              <a:buNone/>
            </a:pPr>
            <a:r>
              <a:rPr lang="en-US" sz="1600" dirty="0" smtClean="0">
                <a:solidFill>
                  <a:schemeClr val="tx2">
                    <a:lumMod val="60000"/>
                    <a:lumOff val="40000"/>
                  </a:schemeClr>
                </a:solidFill>
              </a:rPr>
              <a:t>public </a:t>
            </a:r>
            <a:r>
              <a:rPr lang="en-US" sz="1600" dirty="0">
                <a:solidFill>
                  <a:schemeClr val="tx2">
                    <a:lumMod val="60000"/>
                    <a:lumOff val="40000"/>
                  </a:schemeClr>
                </a:solidFill>
              </a:rPr>
              <a:t>class Point { </a:t>
            </a:r>
            <a:endParaRPr lang="en-US" sz="1600" dirty="0" smtClean="0">
              <a:solidFill>
                <a:schemeClr val="tx2">
                  <a:lumMod val="60000"/>
                  <a:lumOff val="40000"/>
                </a:schemeClr>
              </a:solidFill>
            </a:endParaRPr>
          </a:p>
          <a:p>
            <a:pPr marL="0" indent="0">
              <a:buNone/>
            </a:pPr>
            <a:r>
              <a:rPr lang="en-US" sz="1600" dirty="0" smtClean="0">
                <a:solidFill>
                  <a:schemeClr val="tx2">
                    <a:lumMod val="60000"/>
                    <a:lumOff val="40000"/>
                  </a:schemeClr>
                </a:solidFill>
              </a:rPr>
              <a:t>        public </a:t>
            </a:r>
            <a:r>
              <a:rPr lang="en-US" sz="1600" dirty="0" err="1">
                <a:solidFill>
                  <a:schemeClr val="tx2">
                    <a:lumMod val="60000"/>
                    <a:lumOff val="40000"/>
                  </a:schemeClr>
                </a:solidFill>
              </a:rPr>
              <a:t>int</a:t>
            </a:r>
            <a:r>
              <a:rPr lang="en-US" sz="1600" dirty="0">
                <a:solidFill>
                  <a:schemeClr val="tx2">
                    <a:lumMod val="60000"/>
                    <a:lumOff val="40000"/>
                  </a:schemeClr>
                </a:solidFill>
              </a:rPr>
              <a:t> x = 0; </a:t>
            </a:r>
            <a:endParaRPr lang="en-US" sz="1600" dirty="0" smtClean="0">
              <a:solidFill>
                <a:schemeClr val="tx2">
                  <a:lumMod val="60000"/>
                  <a:lumOff val="40000"/>
                </a:schemeClr>
              </a:solidFill>
            </a:endParaRPr>
          </a:p>
          <a:p>
            <a:pPr marL="0" indent="0">
              <a:buNone/>
            </a:pPr>
            <a:r>
              <a:rPr lang="en-US" sz="1600" dirty="0" smtClean="0">
                <a:solidFill>
                  <a:schemeClr val="tx2">
                    <a:lumMod val="60000"/>
                    <a:lumOff val="40000"/>
                  </a:schemeClr>
                </a:solidFill>
              </a:rPr>
              <a:t>        public </a:t>
            </a:r>
            <a:r>
              <a:rPr lang="en-US" sz="1600" dirty="0" err="1">
                <a:solidFill>
                  <a:schemeClr val="tx2">
                    <a:lumMod val="60000"/>
                    <a:lumOff val="40000"/>
                  </a:schemeClr>
                </a:solidFill>
              </a:rPr>
              <a:t>int</a:t>
            </a:r>
            <a:r>
              <a:rPr lang="en-US" sz="1600" dirty="0">
                <a:solidFill>
                  <a:schemeClr val="tx2">
                    <a:lumMod val="60000"/>
                    <a:lumOff val="40000"/>
                  </a:schemeClr>
                </a:solidFill>
              </a:rPr>
              <a:t> y = 0; </a:t>
            </a:r>
            <a:endParaRPr lang="en-US" sz="1600" dirty="0" smtClean="0">
              <a:solidFill>
                <a:schemeClr val="tx2">
                  <a:lumMod val="60000"/>
                  <a:lumOff val="40000"/>
                </a:schemeClr>
              </a:solidFill>
            </a:endParaRPr>
          </a:p>
          <a:p>
            <a:pPr marL="0" indent="0">
              <a:buNone/>
            </a:pPr>
            <a:r>
              <a:rPr lang="en-US" sz="1600" b="1" dirty="0" smtClean="0">
                <a:solidFill>
                  <a:schemeClr val="tx2">
                    <a:lumMod val="60000"/>
                    <a:lumOff val="40000"/>
                  </a:schemeClr>
                </a:solidFill>
              </a:rPr>
              <a:t>       //</a:t>
            </a:r>
            <a:r>
              <a:rPr lang="en-US" sz="1600" b="1" dirty="0">
                <a:solidFill>
                  <a:schemeClr val="tx2">
                    <a:lumMod val="60000"/>
                    <a:lumOff val="40000"/>
                  </a:schemeClr>
                </a:solidFill>
              </a:rPr>
              <a:t>constructor </a:t>
            </a:r>
            <a:endParaRPr lang="en-US" sz="1600" b="1" dirty="0" smtClean="0">
              <a:solidFill>
                <a:schemeClr val="tx2">
                  <a:lumMod val="60000"/>
                  <a:lumOff val="40000"/>
                </a:schemeClr>
              </a:solidFill>
            </a:endParaRPr>
          </a:p>
          <a:p>
            <a:pPr marL="0" indent="0">
              <a:buNone/>
            </a:pPr>
            <a:r>
              <a:rPr lang="en-US" sz="1600" b="1" dirty="0" smtClean="0">
                <a:solidFill>
                  <a:schemeClr val="tx2">
                    <a:lumMod val="60000"/>
                    <a:lumOff val="40000"/>
                  </a:schemeClr>
                </a:solidFill>
              </a:rPr>
              <a:t>       public </a:t>
            </a:r>
            <a:r>
              <a:rPr lang="en-US" sz="1600" b="1" dirty="0">
                <a:solidFill>
                  <a:schemeClr val="tx2">
                    <a:lumMod val="60000"/>
                    <a:lumOff val="40000"/>
                  </a:schemeClr>
                </a:solidFill>
              </a:rPr>
              <a:t>Point(</a:t>
            </a:r>
            <a:r>
              <a:rPr lang="en-US" sz="1600" b="1" dirty="0" err="1">
                <a:solidFill>
                  <a:schemeClr val="tx2">
                    <a:lumMod val="60000"/>
                    <a:lumOff val="40000"/>
                  </a:schemeClr>
                </a:solidFill>
              </a:rPr>
              <a:t>int</a:t>
            </a:r>
            <a:r>
              <a:rPr lang="en-US" sz="1600" b="1" dirty="0">
                <a:solidFill>
                  <a:schemeClr val="tx2">
                    <a:lumMod val="60000"/>
                    <a:lumOff val="40000"/>
                  </a:schemeClr>
                </a:solidFill>
              </a:rPr>
              <a:t> x, </a:t>
            </a:r>
            <a:r>
              <a:rPr lang="en-US" sz="1600" b="1" dirty="0" err="1">
                <a:solidFill>
                  <a:schemeClr val="tx2">
                    <a:lumMod val="60000"/>
                    <a:lumOff val="40000"/>
                  </a:schemeClr>
                </a:solidFill>
              </a:rPr>
              <a:t>int</a:t>
            </a:r>
            <a:r>
              <a:rPr lang="en-US" sz="1600" b="1" dirty="0">
                <a:solidFill>
                  <a:schemeClr val="tx2">
                    <a:lumMod val="60000"/>
                    <a:lumOff val="40000"/>
                  </a:schemeClr>
                </a:solidFill>
              </a:rPr>
              <a:t> y) { </a:t>
            </a:r>
            <a:endParaRPr lang="en-US" sz="1600" b="1" dirty="0" smtClean="0">
              <a:solidFill>
                <a:schemeClr val="tx2">
                  <a:lumMod val="60000"/>
                  <a:lumOff val="40000"/>
                </a:schemeClr>
              </a:solidFill>
            </a:endParaRPr>
          </a:p>
          <a:p>
            <a:pPr marL="0" indent="0">
              <a:buNone/>
            </a:pPr>
            <a:r>
              <a:rPr lang="en-US" sz="1600" b="1" dirty="0" smtClean="0">
                <a:solidFill>
                  <a:schemeClr val="tx2">
                    <a:lumMod val="60000"/>
                    <a:lumOff val="40000"/>
                  </a:schemeClr>
                </a:solidFill>
              </a:rPr>
              <a:t>       </a:t>
            </a:r>
            <a:r>
              <a:rPr lang="en-US" sz="1600" b="1" dirty="0" err="1" smtClean="0">
                <a:solidFill>
                  <a:schemeClr val="tx2">
                    <a:lumMod val="60000"/>
                    <a:lumOff val="40000"/>
                  </a:schemeClr>
                </a:solidFill>
              </a:rPr>
              <a:t>this.x</a:t>
            </a:r>
            <a:r>
              <a:rPr lang="en-US" sz="1600" b="1" dirty="0" smtClean="0">
                <a:solidFill>
                  <a:schemeClr val="tx2">
                    <a:lumMod val="60000"/>
                    <a:lumOff val="40000"/>
                  </a:schemeClr>
                </a:solidFill>
              </a:rPr>
              <a:t> </a:t>
            </a:r>
            <a:r>
              <a:rPr lang="en-US" sz="1600" b="1" dirty="0">
                <a:solidFill>
                  <a:schemeClr val="tx2">
                    <a:lumMod val="60000"/>
                    <a:lumOff val="40000"/>
                  </a:schemeClr>
                </a:solidFill>
              </a:rPr>
              <a:t>= x; </a:t>
            </a:r>
            <a:endParaRPr lang="en-US" sz="1600" b="1" dirty="0" smtClean="0">
              <a:solidFill>
                <a:schemeClr val="tx2">
                  <a:lumMod val="60000"/>
                  <a:lumOff val="40000"/>
                </a:schemeClr>
              </a:solidFill>
            </a:endParaRPr>
          </a:p>
          <a:p>
            <a:pPr marL="0" indent="0">
              <a:buNone/>
            </a:pPr>
            <a:r>
              <a:rPr lang="en-US" sz="1600" b="1" dirty="0" smtClean="0">
                <a:solidFill>
                  <a:schemeClr val="tx2">
                    <a:lumMod val="60000"/>
                    <a:lumOff val="40000"/>
                  </a:schemeClr>
                </a:solidFill>
              </a:rPr>
              <a:t>       </a:t>
            </a:r>
            <a:r>
              <a:rPr lang="en-US" sz="1600" b="1" dirty="0" err="1" smtClean="0">
                <a:solidFill>
                  <a:schemeClr val="tx2">
                    <a:lumMod val="60000"/>
                    <a:lumOff val="40000"/>
                  </a:schemeClr>
                </a:solidFill>
              </a:rPr>
              <a:t>this.y</a:t>
            </a:r>
            <a:r>
              <a:rPr lang="en-US" sz="1600" b="1" dirty="0" smtClean="0">
                <a:solidFill>
                  <a:schemeClr val="tx2">
                    <a:lumMod val="60000"/>
                    <a:lumOff val="40000"/>
                  </a:schemeClr>
                </a:solidFill>
              </a:rPr>
              <a:t> </a:t>
            </a:r>
            <a:r>
              <a:rPr lang="en-US" sz="1600" b="1" dirty="0">
                <a:solidFill>
                  <a:schemeClr val="tx2">
                    <a:lumMod val="60000"/>
                    <a:lumOff val="40000"/>
                  </a:schemeClr>
                </a:solidFill>
              </a:rPr>
              <a:t>= y</a:t>
            </a:r>
            <a:r>
              <a:rPr lang="en-US" sz="1600" b="1" dirty="0" smtClean="0">
                <a:solidFill>
                  <a:schemeClr val="tx2">
                    <a:lumMod val="60000"/>
                    <a:lumOff val="40000"/>
                  </a:schemeClr>
                </a:solidFill>
              </a:rPr>
              <a:t>;</a:t>
            </a:r>
          </a:p>
          <a:p>
            <a:pPr marL="0" indent="0">
              <a:buNone/>
            </a:pPr>
            <a:r>
              <a:rPr lang="en-US" sz="1600" b="1" dirty="0" smtClean="0">
                <a:solidFill>
                  <a:schemeClr val="tx2">
                    <a:lumMod val="60000"/>
                    <a:lumOff val="40000"/>
                  </a:schemeClr>
                </a:solidFill>
              </a:rPr>
              <a:t>      }</a:t>
            </a:r>
            <a:r>
              <a:rPr lang="en-US" sz="1600" dirty="0" smtClean="0">
                <a:solidFill>
                  <a:schemeClr val="tx2">
                    <a:lumMod val="60000"/>
                    <a:lumOff val="40000"/>
                  </a:schemeClr>
                </a:solidFill>
              </a:rPr>
              <a:t> </a:t>
            </a:r>
          </a:p>
          <a:p>
            <a:pPr marL="0" indent="0">
              <a:buNone/>
            </a:pPr>
            <a:r>
              <a:rPr lang="en-US" sz="1600" dirty="0" smtClean="0">
                <a:solidFill>
                  <a:schemeClr val="tx2">
                    <a:lumMod val="60000"/>
                    <a:lumOff val="40000"/>
                  </a:schemeClr>
                </a:solidFill>
              </a:rPr>
              <a:t>}</a:t>
            </a:r>
            <a:endParaRPr lang="ru-RU" sz="2000" dirty="0">
              <a:solidFill>
                <a:schemeClr val="tx2">
                  <a:lumMod val="60000"/>
                  <a:lumOff val="40000"/>
                </a:schemeClr>
              </a:solidFill>
            </a:endParaRPr>
          </a:p>
        </p:txBody>
      </p:sp>
      <p:pic>
        <p:nvPicPr>
          <p:cNvPr id="11266" name="Picture 2" descr="http://www.clevescene.com/binary/9d74/1394028264-thi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3390" y="3068961"/>
            <a:ext cx="3238500" cy="3767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23073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171400"/>
            <a:ext cx="8229600" cy="922114"/>
          </a:xfrm>
        </p:spPr>
        <p:txBody>
          <a:bodyPr>
            <a:normAutofit/>
          </a:bodyPr>
          <a:lstStyle/>
          <a:p>
            <a:r>
              <a:rPr lang="en-US" sz="4000" b="1" dirty="0"/>
              <a:t>this</a:t>
            </a:r>
            <a:r>
              <a:rPr lang="en-US" sz="4000" dirty="0"/>
              <a:t> keyword</a:t>
            </a:r>
            <a:endParaRPr lang="ru-RU" sz="4000" dirty="0"/>
          </a:p>
        </p:txBody>
      </p:sp>
      <p:sp>
        <p:nvSpPr>
          <p:cNvPr id="3" name="Объект 2"/>
          <p:cNvSpPr>
            <a:spLocks noGrp="1"/>
          </p:cNvSpPr>
          <p:nvPr>
            <p:ph idx="1"/>
          </p:nvPr>
        </p:nvSpPr>
        <p:spPr>
          <a:xfrm>
            <a:off x="395536" y="548680"/>
            <a:ext cx="8229600" cy="6480720"/>
          </a:xfrm>
        </p:spPr>
        <p:txBody>
          <a:bodyPr>
            <a:normAutofit lnSpcReduction="10000"/>
          </a:bodyPr>
          <a:lstStyle/>
          <a:p>
            <a:pPr marL="0" indent="0" algn="ctr">
              <a:buNone/>
            </a:pPr>
            <a:r>
              <a:rPr lang="en-US" sz="2200" b="1" dirty="0"/>
              <a:t>Using this with a Constructor</a:t>
            </a:r>
          </a:p>
          <a:p>
            <a:pPr marL="0" indent="0" algn="just">
              <a:buNone/>
            </a:pPr>
            <a:r>
              <a:rPr lang="en-US" sz="2200" dirty="0" smtClean="0"/>
              <a:t>	From </a:t>
            </a:r>
            <a:r>
              <a:rPr lang="en-US" sz="2200" dirty="0"/>
              <a:t>within a constructor, you can also use the this keyword to call another constructor in the same class. Doing so is called an </a:t>
            </a:r>
            <a:r>
              <a:rPr lang="en-US" sz="2200" i="1" dirty="0"/>
              <a:t>explicit constructor invocation</a:t>
            </a:r>
            <a:r>
              <a:rPr lang="en-US" sz="2200" dirty="0"/>
              <a:t>. </a:t>
            </a:r>
            <a:r>
              <a:rPr lang="en-US" sz="2200" dirty="0" err="1" smtClean="0"/>
              <a:t>Rectangleclass</a:t>
            </a:r>
            <a:r>
              <a:rPr lang="en-US" sz="2200" dirty="0"/>
              <a:t>, with a different implementation from the one in the </a:t>
            </a:r>
            <a:r>
              <a:rPr lang="en-US" sz="2200" dirty="0" smtClean="0"/>
              <a:t>Objects</a:t>
            </a:r>
            <a:r>
              <a:rPr lang="en-US" sz="2200" dirty="0"/>
              <a:t> section.</a:t>
            </a:r>
          </a:p>
          <a:p>
            <a:pPr marL="0" indent="0">
              <a:buNone/>
            </a:pPr>
            <a:r>
              <a:rPr lang="en-US" sz="1500" dirty="0">
                <a:solidFill>
                  <a:schemeClr val="tx2">
                    <a:lumMod val="60000"/>
                    <a:lumOff val="40000"/>
                  </a:schemeClr>
                </a:solidFill>
              </a:rPr>
              <a:t>public class Rectangle { </a:t>
            </a:r>
            <a:endParaRPr lang="en-US" sz="1500" dirty="0" smtClean="0">
              <a:solidFill>
                <a:schemeClr val="tx2">
                  <a:lumMod val="60000"/>
                  <a:lumOff val="40000"/>
                </a:schemeClr>
              </a:solidFill>
            </a:endParaRPr>
          </a:p>
          <a:p>
            <a:pPr marL="0" indent="0">
              <a:buNone/>
            </a:pPr>
            <a:r>
              <a:rPr lang="en-US" sz="1500" dirty="0" smtClean="0">
                <a:solidFill>
                  <a:schemeClr val="tx2">
                    <a:lumMod val="60000"/>
                    <a:lumOff val="40000"/>
                  </a:schemeClr>
                </a:solidFill>
              </a:rPr>
              <a:t>       private </a:t>
            </a:r>
            <a:r>
              <a:rPr lang="en-US" sz="1500" dirty="0" err="1">
                <a:solidFill>
                  <a:schemeClr val="tx2">
                    <a:lumMod val="60000"/>
                    <a:lumOff val="40000"/>
                  </a:schemeClr>
                </a:solidFill>
              </a:rPr>
              <a:t>int</a:t>
            </a:r>
            <a:r>
              <a:rPr lang="en-US" sz="1500" dirty="0">
                <a:solidFill>
                  <a:schemeClr val="tx2">
                    <a:lumMod val="60000"/>
                    <a:lumOff val="40000"/>
                  </a:schemeClr>
                </a:solidFill>
              </a:rPr>
              <a:t> x, y; </a:t>
            </a:r>
            <a:endParaRPr lang="en-US" sz="1500" dirty="0" smtClean="0">
              <a:solidFill>
                <a:schemeClr val="tx2">
                  <a:lumMod val="60000"/>
                  <a:lumOff val="40000"/>
                </a:schemeClr>
              </a:solidFill>
            </a:endParaRPr>
          </a:p>
          <a:p>
            <a:pPr marL="0" indent="0">
              <a:buNone/>
            </a:pPr>
            <a:r>
              <a:rPr lang="en-US" sz="1500" dirty="0" smtClean="0">
                <a:solidFill>
                  <a:schemeClr val="tx2">
                    <a:lumMod val="60000"/>
                    <a:lumOff val="40000"/>
                  </a:schemeClr>
                </a:solidFill>
              </a:rPr>
              <a:t>       private </a:t>
            </a:r>
            <a:r>
              <a:rPr lang="en-US" sz="1500" dirty="0" err="1">
                <a:solidFill>
                  <a:schemeClr val="tx2">
                    <a:lumMod val="60000"/>
                    <a:lumOff val="40000"/>
                  </a:schemeClr>
                </a:solidFill>
              </a:rPr>
              <a:t>int</a:t>
            </a:r>
            <a:r>
              <a:rPr lang="en-US" sz="1500" dirty="0">
                <a:solidFill>
                  <a:schemeClr val="tx2">
                    <a:lumMod val="60000"/>
                    <a:lumOff val="40000"/>
                  </a:schemeClr>
                </a:solidFill>
              </a:rPr>
              <a:t> width, </a:t>
            </a:r>
            <a:r>
              <a:rPr lang="en-US" sz="1500" dirty="0" smtClean="0">
                <a:solidFill>
                  <a:schemeClr val="tx2">
                    <a:lumMod val="60000"/>
                    <a:lumOff val="40000"/>
                  </a:schemeClr>
                </a:solidFill>
              </a:rPr>
              <a:t>height</a:t>
            </a:r>
            <a:r>
              <a:rPr lang="en-US" sz="1500" dirty="0">
                <a:solidFill>
                  <a:schemeClr val="tx2">
                    <a:lumMod val="60000"/>
                    <a:lumOff val="40000"/>
                  </a:schemeClr>
                </a:solidFill>
              </a:rPr>
              <a:t>; </a:t>
            </a:r>
            <a:endParaRPr lang="en-US" sz="1500" dirty="0" smtClean="0">
              <a:solidFill>
                <a:schemeClr val="tx2">
                  <a:lumMod val="60000"/>
                  <a:lumOff val="40000"/>
                </a:schemeClr>
              </a:solidFill>
            </a:endParaRPr>
          </a:p>
          <a:p>
            <a:pPr marL="0" indent="0">
              <a:buNone/>
            </a:pPr>
            <a:r>
              <a:rPr lang="en-US" sz="1500" dirty="0" smtClean="0">
                <a:solidFill>
                  <a:schemeClr val="tx2">
                    <a:lumMod val="60000"/>
                    <a:lumOff val="40000"/>
                  </a:schemeClr>
                </a:solidFill>
              </a:rPr>
              <a:t>       public </a:t>
            </a:r>
            <a:r>
              <a:rPr lang="en-US" sz="1500" dirty="0">
                <a:solidFill>
                  <a:schemeClr val="tx2">
                    <a:lumMod val="60000"/>
                    <a:lumOff val="40000"/>
                  </a:schemeClr>
                </a:solidFill>
              </a:rPr>
              <a:t>Rectangle() { </a:t>
            </a:r>
            <a:endParaRPr lang="en-US" sz="1500" dirty="0" smtClean="0">
              <a:solidFill>
                <a:schemeClr val="tx2">
                  <a:lumMod val="60000"/>
                  <a:lumOff val="40000"/>
                </a:schemeClr>
              </a:solidFill>
            </a:endParaRPr>
          </a:p>
          <a:p>
            <a:pPr marL="0" indent="0">
              <a:buNone/>
            </a:pPr>
            <a:r>
              <a:rPr lang="en-US" sz="1500" b="1" dirty="0" smtClean="0">
                <a:solidFill>
                  <a:schemeClr val="tx2">
                    <a:lumMod val="60000"/>
                    <a:lumOff val="40000"/>
                  </a:schemeClr>
                </a:solidFill>
              </a:rPr>
              <a:t>                this(0</a:t>
            </a:r>
            <a:r>
              <a:rPr lang="en-US" sz="1500" b="1" dirty="0">
                <a:solidFill>
                  <a:schemeClr val="tx2">
                    <a:lumMod val="60000"/>
                    <a:lumOff val="40000"/>
                  </a:schemeClr>
                </a:solidFill>
              </a:rPr>
              <a:t>, 0, 1, 1);</a:t>
            </a:r>
            <a:r>
              <a:rPr lang="en-US" sz="1500" dirty="0">
                <a:solidFill>
                  <a:schemeClr val="tx2">
                    <a:lumMod val="60000"/>
                    <a:lumOff val="40000"/>
                  </a:schemeClr>
                </a:solidFill>
              </a:rPr>
              <a:t> </a:t>
            </a:r>
            <a:endParaRPr lang="en-US" sz="1500" dirty="0" smtClean="0">
              <a:solidFill>
                <a:schemeClr val="tx2">
                  <a:lumMod val="60000"/>
                  <a:lumOff val="40000"/>
                </a:schemeClr>
              </a:solidFill>
            </a:endParaRPr>
          </a:p>
          <a:p>
            <a:pPr marL="0" indent="0">
              <a:buNone/>
            </a:pPr>
            <a:r>
              <a:rPr lang="en-US" sz="1500" dirty="0" smtClean="0">
                <a:solidFill>
                  <a:schemeClr val="tx2">
                    <a:lumMod val="60000"/>
                    <a:lumOff val="40000"/>
                  </a:schemeClr>
                </a:solidFill>
              </a:rPr>
              <a:t>       } </a:t>
            </a:r>
          </a:p>
          <a:p>
            <a:pPr marL="0" indent="0">
              <a:buNone/>
            </a:pPr>
            <a:r>
              <a:rPr lang="en-US" sz="1500" dirty="0" smtClean="0">
                <a:solidFill>
                  <a:schemeClr val="tx2">
                    <a:lumMod val="60000"/>
                    <a:lumOff val="40000"/>
                  </a:schemeClr>
                </a:solidFill>
              </a:rPr>
              <a:t>       public </a:t>
            </a:r>
            <a:r>
              <a:rPr lang="en-US" sz="1500" dirty="0">
                <a:solidFill>
                  <a:schemeClr val="tx2">
                    <a:lumMod val="60000"/>
                    <a:lumOff val="40000"/>
                  </a:schemeClr>
                </a:solidFill>
              </a:rPr>
              <a:t>Rectangle(</a:t>
            </a:r>
            <a:r>
              <a:rPr lang="en-US" sz="1500" dirty="0" err="1">
                <a:solidFill>
                  <a:schemeClr val="tx2">
                    <a:lumMod val="60000"/>
                    <a:lumOff val="40000"/>
                  </a:schemeClr>
                </a:solidFill>
              </a:rPr>
              <a:t>int</a:t>
            </a:r>
            <a:r>
              <a:rPr lang="en-US" sz="1500" dirty="0">
                <a:solidFill>
                  <a:schemeClr val="tx2">
                    <a:lumMod val="60000"/>
                    <a:lumOff val="40000"/>
                  </a:schemeClr>
                </a:solidFill>
              </a:rPr>
              <a:t> width, </a:t>
            </a:r>
            <a:r>
              <a:rPr lang="en-US" sz="1500" dirty="0" err="1">
                <a:solidFill>
                  <a:schemeClr val="tx2">
                    <a:lumMod val="60000"/>
                    <a:lumOff val="40000"/>
                  </a:schemeClr>
                </a:solidFill>
              </a:rPr>
              <a:t>int</a:t>
            </a:r>
            <a:r>
              <a:rPr lang="en-US" sz="1500" dirty="0">
                <a:solidFill>
                  <a:schemeClr val="tx2">
                    <a:lumMod val="60000"/>
                    <a:lumOff val="40000"/>
                  </a:schemeClr>
                </a:solidFill>
              </a:rPr>
              <a:t> height) { </a:t>
            </a:r>
            <a:endParaRPr lang="en-US" sz="1500" dirty="0" smtClean="0">
              <a:solidFill>
                <a:schemeClr val="tx2">
                  <a:lumMod val="60000"/>
                  <a:lumOff val="40000"/>
                </a:schemeClr>
              </a:solidFill>
            </a:endParaRPr>
          </a:p>
          <a:p>
            <a:pPr marL="0" indent="0">
              <a:buNone/>
            </a:pPr>
            <a:r>
              <a:rPr lang="en-US" sz="1500" b="1" dirty="0" smtClean="0">
                <a:solidFill>
                  <a:schemeClr val="tx2">
                    <a:lumMod val="60000"/>
                    <a:lumOff val="40000"/>
                  </a:schemeClr>
                </a:solidFill>
              </a:rPr>
              <a:t>              this(0</a:t>
            </a:r>
            <a:r>
              <a:rPr lang="en-US" sz="1500" b="1" dirty="0">
                <a:solidFill>
                  <a:schemeClr val="tx2">
                    <a:lumMod val="60000"/>
                    <a:lumOff val="40000"/>
                  </a:schemeClr>
                </a:solidFill>
              </a:rPr>
              <a:t>, 0, width, height);</a:t>
            </a:r>
            <a:r>
              <a:rPr lang="en-US" sz="1500" dirty="0">
                <a:solidFill>
                  <a:schemeClr val="tx2">
                    <a:lumMod val="60000"/>
                    <a:lumOff val="40000"/>
                  </a:schemeClr>
                </a:solidFill>
              </a:rPr>
              <a:t> </a:t>
            </a:r>
            <a:endParaRPr lang="en-US" sz="1500" dirty="0" smtClean="0">
              <a:solidFill>
                <a:schemeClr val="tx2">
                  <a:lumMod val="60000"/>
                  <a:lumOff val="40000"/>
                </a:schemeClr>
              </a:solidFill>
            </a:endParaRPr>
          </a:p>
          <a:p>
            <a:pPr marL="0" indent="0">
              <a:buNone/>
            </a:pPr>
            <a:r>
              <a:rPr lang="en-US" sz="1500" dirty="0" smtClean="0">
                <a:solidFill>
                  <a:schemeClr val="tx2">
                    <a:lumMod val="60000"/>
                    <a:lumOff val="40000"/>
                  </a:schemeClr>
                </a:solidFill>
              </a:rPr>
              <a:t>       } </a:t>
            </a:r>
          </a:p>
          <a:p>
            <a:pPr marL="0" indent="0">
              <a:buNone/>
            </a:pPr>
            <a:r>
              <a:rPr lang="en-US" sz="1500" dirty="0" smtClean="0">
                <a:solidFill>
                  <a:schemeClr val="tx2">
                    <a:lumMod val="60000"/>
                    <a:lumOff val="40000"/>
                  </a:schemeClr>
                </a:solidFill>
              </a:rPr>
              <a:t>       public </a:t>
            </a:r>
            <a:r>
              <a:rPr lang="en-US" sz="1500" dirty="0">
                <a:solidFill>
                  <a:schemeClr val="tx2">
                    <a:lumMod val="60000"/>
                    <a:lumOff val="40000"/>
                  </a:schemeClr>
                </a:solidFill>
              </a:rPr>
              <a:t>Rectangle(</a:t>
            </a:r>
            <a:r>
              <a:rPr lang="en-US" sz="1500" dirty="0" err="1">
                <a:solidFill>
                  <a:schemeClr val="tx2">
                    <a:lumMod val="60000"/>
                    <a:lumOff val="40000"/>
                  </a:schemeClr>
                </a:solidFill>
              </a:rPr>
              <a:t>int</a:t>
            </a:r>
            <a:r>
              <a:rPr lang="en-US" sz="1500" dirty="0">
                <a:solidFill>
                  <a:schemeClr val="tx2">
                    <a:lumMod val="60000"/>
                    <a:lumOff val="40000"/>
                  </a:schemeClr>
                </a:solidFill>
              </a:rPr>
              <a:t> x, </a:t>
            </a:r>
            <a:r>
              <a:rPr lang="en-US" sz="1500" dirty="0" err="1">
                <a:solidFill>
                  <a:schemeClr val="tx2">
                    <a:lumMod val="60000"/>
                    <a:lumOff val="40000"/>
                  </a:schemeClr>
                </a:solidFill>
              </a:rPr>
              <a:t>int</a:t>
            </a:r>
            <a:r>
              <a:rPr lang="en-US" sz="1500" dirty="0">
                <a:solidFill>
                  <a:schemeClr val="tx2">
                    <a:lumMod val="60000"/>
                    <a:lumOff val="40000"/>
                  </a:schemeClr>
                </a:solidFill>
              </a:rPr>
              <a:t> y, </a:t>
            </a:r>
            <a:r>
              <a:rPr lang="en-US" sz="1500" dirty="0" err="1">
                <a:solidFill>
                  <a:schemeClr val="tx2">
                    <a:lumMod val="60000"/>
                    <a:lumOff val="40000"/>
                  </a:schemeClr>
                </a:solidFill>
              </a:rPr>
              <a:t>int</a:t>
            </a:r>
            <a:r>
              <a:rPr lang="en-US" sz="1500" dirty="0">
                <a:solidFill>
                  <a:schemeClr val="tx2">
                    <a:lumMod val="60000"/>
                    <a:lumOff val="40000"/>
                  </a:schemeClr>
                </a:solidFill>
              </a:rPr>
              <a:t> width, </a:t>
            </a:r>
            <a:r>
              <a:rPr lang="en-US" sz="1500" dirty="0" err="1">
                <a:solidFill>
                  <a:schemeClr val="tx2">
                    <a:lumMod val="60000"/>
                    <a:lumOff val="40000"/>
                  </a:schemeClr>
                </a:solidFill>
              </a:rPr>
              <a:t>int</a:t>
            </a:r>
            <a:r>
              <a:rPr lang="en-US" sz="1500" dirty="0">
                <a:solidFill>
                  <a:schemeClr val="tx2">
                    <a:lumMod val="60000"/>
                    <a:lumOff val="40000"/>
                  </a:schemeClr>
                </a:solidFill>
              </a:rPr>
              <a:t> height) { </a:t>
            </a:r>
            <a:endParaRPr lang="en-US" sz="1500" dirty="0" smtClean="0">
              <a:solidFill>
                <a:schemeClr val="tx2">
                  <a:lumMod val="60000"/>
                  <a:lumOff val="40000"/>
                </a:schemeClr>
              </a:solidFill>
            </a:endParaRPr>
          </a:p>
          <a:p>
            <a:pPr marL="0" indent="0">
              <a:buNone/>
            </a:pPr>
            <a:r>
              <a:rPr lang="en-US" sz="1500" dirty="0" smtClean="0">
                <a:solidFill>
                  <a:schemeClr val="tx2">
                    <a:lumMod val="60000"/>
                    <a:lumOff val="40000"/>
                  </a:schemeClr>
                </a:solidFill>
              </a:rPr>
              <a:t>              </a:t>
            </a:r>
            <a:r>
              <a:rPr lang="en-US" sz="1500" dirty="0" err="1" smtClean="0">
                <a:solidFill>
                  <a:schemeClr val="tx2">
                    <a:lumMod val="60000"/>
                    <a:lumOff val="40000"/>
                  </a:schemeClr>
                </a:solidFill>
              </a:rPr>
              <a:t>this.x</a:t>
            </a:r>
            <a:r>
              <a:rPr lang="en-US" sz="1500" dirty="0" smtClean="0">
                <a:solidFill>
                  <a:schemeClr val="tx2">
                    <a:lumMod val="60000"/>
                    <a:lumOff val="40000"/>
                  </a:schemeClr>
                </a:solidFill>
              </a:rPr>
              <a:t> </a:t>
            </a:r>
            <a:r>
              <a:rPr lang="en-US" sz="1500" dirty="0">
                <a:solidFill>
                  <a:schemeClr val="tx2">
                    <a:lumMod val="60000"/>
                    <a:lumOff val="40000"/>
                  </a:schemeClr>
                </a:solidFill>
              </a:rPr>
              <a:t>= x; </a:t>
            </a:r>
            <a:endParaRPr lang="en-US" sz="1500" dirty="0" smtClean="0">
              <a:solidFill>
                <a:schemeClr val="tx2">
                  <a:lumMod val="60000"/>
                  <a:lumOff val="40000"/>
                </a:schemeClr>
              </a:solidFill>
            </a:endParaRPr>
          </a:p>
          <a:p>
            <a:pPr marL="0" indent="0">
              <a:buNone/>
            </a:pPr>
            <a:r>
              <a:rPr lang="en-US" sz="1500" dirty="0" smtClean="0">
                <a:solidFill>
                  <a:schemeClr val="tx2">
                    <a:lumMod val="60000"/>
                    <a:lumOff val="40000"/>
                  </a:schemeClr>
                </a:solidFill>
              </a:rPr>
              <a:t>              </a:t>
            </a:r>
            <a:r>
              <a:rPr lang="en-US" sz="1500" dirty="0" err="1" smtClean="0">
                <a:solidFill>
                  <a:schemeClr val="tx2">
                    <a:lumMod val="60000"/>
                    <a:lumOff val="40000"/>
                  </a:schemeClr>
                </a:solidFill>
              </a:rPr>
              <a:t>this.y</a:t>
            </a:r>
            <a:r>
              <a:rPr lang="en-US" sz="1500" dirty="0" smtClean="0">
                <a:solidFill>
                  <a:schemeClr val="tx2">
                    <a:lumMod val="60000"/>
                    <a:lumOff val="40000"/>
                  </a:schemeClr>
                </a:solidFill>
              </a:rPr>
              <a:t> </a:t>
            </a:r>
            <a:r>
              <a:rPr lang="en-US" sz="1500" dirty="0">
                <a:solidFill>
                  <a:schemeClr val="tx2">
                    <a:lumMod val="60000"/>
                    <a:lumOff val="40000"/>
                  </a:schemeClr>
                </a:solidFill>
              </a:rPr>
              <a:t>= y</a:t>
            </a:r>
            <a:r>
              <a:rPr lang="en-US" sz="1500" dirty="0" smtClean="0">
                <a:solidFill>
                  <a:schemeClr val="tx2">
                    <a:lumMod val="60000"/>
                    <a:lumOff val="40000"/>
                  </a:schemeClr>
                </a:solidFill>
              </a:rPr>
              <a:t>;</a:t>
            </a:r>
          </a:p>
          <a:p>
            <a:pPr marL="0" indent="0">
              <a:buNone/>
            </a:pPr>
            <a:r>
              <a:rPr lang="en-US" sz="1500" dirty="0" smtClean="0">
                <a:solidFill>
                  <a:schemeClr val="tx2">
                    <a:lumMod val="60000"/>
                    <a:lumOff val="40000"/>
                  </a:schemeClr>
                </a:solidFill>
              </a:rPr>
              <a:t>              </a:t>
            </a:r>
            <a:r>
              <a:rPr lang="en-US" sz="1500" dirty="0" err="1">
                <a:solidFill>
                  <a:schemeClr val="tx2">
                    <a:lumMod val="60000"/>
                    <a:lumOff val="40000"/>
                  </a:schemeClr>
                </a:solidFill>
              </a:rPr>
              <a:t>this.width</a:t>
            </a:r>
            <a:r>
              <a:rPr lang="en-US" sz="1500" dirty="0">
                <a:solidFill>
                  <a:schemeClr val="tx2">
                    <a:lumMod val="60000"/>
                    <a:lumOff val="40000"/>
                  </a:schemeClr>
                </a:solidFill>
              </a:rPr>
              <a:t> = width; </a:t>
            </a:r>
            <a:endParaRPr lang="en-US" sz="1500" dirty="0" smtClean="0">
              <a:solidFill>
                <a:schemeClr val="tx2">
                  <a:lumMod val="60000"/>
                  <a:lumOff val="40000"/>
                </a:schemeClr>
              </a:solidFill>
            </a:endParaRPr>
          </a:p>
          <a:p>
            <a:pPr marL="0" indent="0">
              <a:buNone/>
            </a:pPr>
            <a:r>
              <a:rPr lang="en-US" sz="1500" dirty="0" smtClean="0">
                <a:solidFill>
                  <a:schemeClr val="tx2">
                    <a:lumMod val="60000"/>
                    <a:lumOff val="40000"/>
                  </a:schemeClr>
                </a:solidFill>
              </a:rPr>
              <a:t>              </a:t>
            </a:r>
            <a:r>
              <a:rPr lang="en-US" sz="1500" dirty="0" err="1" smtClean="0">
                <a:solidFill>
                  <a:schemeClr val="tx2">
                    <a:lumMod val="60000"/>
                    <a:lumOff val="40000"/>
                  </a:schemeClr>
                </a:solidFill>
              </a:rPr>
              <a:t>this.height</a:t>
            </a:r>
            <a:r>
              <a:rPr lang="en-US" sz="1500" dirty="0" smtClean="0">
                <a:solidFill>
                  <a:schemeClr val="tx2">
                    <a:lumMod val="60000"/>
                    <a:lumOff val="40000"/>
                  </a:schemeClr>
                </a:solidFill>
              </a:rPr>
              <a:t> </a:t>
            </a:r>
            <a:r>
              <a:rPr lang="en-US" sz="1500" dirty="0">
                <a:solidFill>
                  <a:schemeClr val="tx2">
                    <a:lumMod val="60000"/>
                    <a:lumOff val="40000"/>
                  </a:schemeClr>
                </a:solidFill>
              </a:rPr>
              <a:t>= height</a:t>
            </a:r>
            <a:r>
              <a:rPr lang="en-US" sz="1500" dirty="0" smtClean="0">
                <a:solidFill>
                  <a:schemeClr val="tx2">
                    <a:lumMod val="60000"/>
                    <a:lumOff val="40000"/>
                  </a:schemeClr>
                </a:solidFill>
              </a:rPr>
              <a:t>;</a:t>
            </a:r>
          </a:p>
          <a:p>
            <a:pPr marL="0" indent="0">
              <a:buNone/>
            </a:pPr>
            <a:r>
              <a:rPr lang="en-US" sz="1500" dirty="0">
                <a:solidFill>
                  <a:schemeClr val="tx2">
                    <a:lumMod val="60000"/>
                    <a:lumOff val="40000"/>
                  </a:schemeClr>
                </a:solidFill>
              </a:rPr>
              <a:t> </a:t>
            </a:r>
            <a:r>
              <a:rPr lang="en-US" sz="1500" dirty="0" smtClean="0">
                <a:solidFill>
                  <a:schemeClr val="tx2">
                    <a:lumMod val="60000"/>
                    <a:lumOff val="40000"/>
                  </a:schemeClr>
                </a:solidFill>
              </a:rPr>
              <a:t>     </a:t>
            </a:r>
            <a:r>
              <a:rPr lang="en-US" sz="1500" dirty="0">
                <a:solidFill>
                  <a:schemeClr val="tx2">
                    <a:lumMod val="60000"/>
                    <a:lumOff val="40000"/>
                  </a:schemeClr>
                </a:solidFill>
              </a:rPr>
              <a:t>} </a:t>
            </a:r>
            <a:endParaRPr lang="en-US" sz="1500" dirty="0" smtClean="0">
              <a:solidFill>
                <a:schemeClr val="tx2">
                  <a:lumMod val="60000"/>
                  <a:lumOff val="40000"/>
                </a:schemeClr>
              </a:solidFill>
            </a:endParaRPr>
          </a:p>
          <a:p>
            <a:pPr marL="0" indent="0">
              <a:buNone/>
            </a:pPr>
            <a:r>
              <a:rPr lang="en-US" sz="1500" dirty="0" smtClean="0">
                <a:solidFill>
                  <a:schemeClr val="tx2">
                    <a:lumMod val="60000"/>
                    <a:lumOff val="40000"/>
                  </a:schemeClr>
                </a:solidFill>
              </a:rPr>
              <a:t>      ... </a:t>
            </a:r>
          </a:p>
          <a:p>
            <a:pPr marL="0" indent="0">
              <a:buNone/>
            </a:pPr>
            <a:r>
              <a:rPr lang="en-US" sz="1500" dirty="0" smtClean="0">
                <a:solidFill>
                  <a:schemeClr val="tx2">
                    <a:lumMod val="60000"/>
                    <a:lumOff val="40000"/>
                  </a:schemeClr>
                </a:solidFill>
              </a:rPr>
              <a:t>}</a:t>
            </a:r>
            <a:endParaRPr lang="ru-RU" sz="1500" dirty="0">
              <a:solidFill>
                <a:schemeClr val="tx2">
                  <a:lumMod val="60000"/>
                  <a:lumOff val="40000"/>
                </a:schemeClr>
              </a:solidFill>
            </a:endParaRPr>
          </a:p>
        </p:txBody>
      </p:sp>
      <p:pic>
        <p:nvPicPr>
          <p:cNvPr id="12290" name="Picture 2" descr="http://mobilelabsinc.com/wp-content/uploads/2013/10/manual-vs-automated-mobile-app-test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7716" y="5805265"/>
            <a:ext cx="2441030" cy="1052736"/>
          </a:xfrm>
          <a:prstGeom prst="rect">
            <a:avLst/>
          </a:prstGeom>
          <a:noFill/>
          <a:extLst>
            <a:ext uri="{909E8E84-426E-40DD-AFC4-6F175D3DCCD1}">
              <a14:hiddenFill xmlns:a14="http://schemas.microsoft.com/office/drawing/2010/main">
                <a:solidFill>
                  <a:srgbClr val="FFFFFF"/>
                </a:solidFill>
              </a14:hiddenFill>
            </a:ext>
          </a:extLst>
        </p:spPr>
      </p:pic>
      <p:sp>
        <p:nvSpPr>
          <p:cNvPr id="4" name="Прямоугольник 3"/>
          <p:cNvSpPr/>
          <p:nvPr/>
        </p:nvSpPr>
        <p:spPr>
          <a:xfrm>
            <a:off x="4644008" y="2132856"/>
            <a:ext cx="4499992" cy="5078313"/>
          </a:xfrm>
          <a:prstGeom prst="rect">
            <a:avLst/>
          </a:prstGeom>
        </p:spPr>
        <p:txBody>
          <a:bodyPr wrap="square">
            <a:spAutoFit/>
          </a:bodyPr>
          <a:lstStyle/>
          <a:p>
            <a:pPr algn="just"/>
            <a:r>
              <a:rPr lang="en-US" dirty="0" smtClean="0"/>
              <a:t>	This </a:t>
            </a:r>
            <a:r>
              <a:rPr lang="en-US" dirty="0"/>
              <a:t>class contains a set of constructors. Each constructor initializes some or all of the rectangle's member variables. The constructors provide a default value for any member variable whose initial value is not provided by an argument. For example, the no-argument constructor creates a 1x1 Rectangle at coordinates 0,0. The two-argument constructor calls the four-argument constructor, passing in the width and height but always using the 0,0 coordinates. As before, the compiler determines which constructor to call, based on the number and the type of arguments.</a:t>
            </a:r>
          </a:p>
          <a:p>
            <a:pPr algn="just"/>
            <a:r>
              <a:rPr lang="en-US" dirty="0"/>
              <a:t>If present, the invocation of another constructor must be the first line in the constructor.</a:t>
            </a:r>
          </a:p>
          <a:p>
            <a:pPr algn="just"/>
            <a:endParaRPr lang="ru-RU" dirty="0"/>
          </a:p>
        </p:txBody>
      </p:sp>
    </p:spTree>
    <p:extLst>
      <p:ext uri="{BB962C8B-B14F-4D97-AF65-F5344CB8AC3E}">
        <p14:creationId xmlns:p14="http://schemas.microsoft.com/office/powerpoint/2010/main" val="4227750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88640"/>
            <a:ext cx="8229600" cy="634082"/>
          </a:xfrm>
        </p:spPr>
        <p:txBody>
          <a:bodyPr>
            <a:noAutofit/>
          </a:bodyPr>
          <a:lstStyle/>
          <a:p>
            <a:r>
              <a:rPr lang="en-US" sz="4000" b="1" dirty="0" smtClean="0"/>
              <a:t>UML notations</a:t>
            </a:r>
            <a:endParaRPr lang="ru-RU" sz="4000" b="1" dirty="0"/>
          </a:p>
        </p:txBody>
      </p:sp>
      <p:sp>
        <p:nvSpPr>
          <p:cNvPr id="3" name="Объект 2"/>
          <p:cNvSpPr>
            <a:spLocks noGrp="1"/>
          </p:cNvSpPr>
          <p:nvPr>
            <p:ph idx="1"/>
          </p:nvPr>
        </p:nvSpPr>
        <p:spPr>
          <a:xfrm>
            <a:off x="323528" y="908721"/>
            <a:ext cx="8229600" cy="2448272"/>
          </a:xfrm>
        </p:spPr>
        <p:txBody>
          <a:bodyPr>
            <a:noAutofit/>
          </a:bodyPr>
          <a:lstStyle/>
          <a:p>
            <a:pPr marL="457200" lvl="1" indent="0" algn="just">
              <a:buNone/>
            </a:pPr>
            <a:r>
              <a:rPr lang="en-US" sz="2200" dirty="0" smtClean="0"/>
              <a:t>        Class </a:t>
            </a:r>
            <a:r>
              <a:rPr lang="en-US" sz="2200" dirty="0"/>
              <a:t>diagrams are widely used to describe the types of objects in a system and their relationships. Class diagrams model class structure and contents using design elements such as classes, packages and objects. Class diagrams describe three different perspectives when designing a system, conceptual, specification, and implementation. These perspectives become evident as the diagram is created and help solidify the design</a:t>
            </a:r>
            <a:r>
              <a:rPr lang="en-US" sz="2200" dirty="0" smtClean="0"/>
              <a:t>.</a:t>
            </a:r>
          </a:p>
          <a:p>
            <a:endParaRPr lang="ru-RU" sz="2200" dirty="0"/>
          </a:p>
        </p:txBody>
      </p:sp>
      <p:pic>
        <p:nvPicPr>
          <p:cNvPr id="2050" name="Picture 2" descr="http://upload.wikimedia.org/wikipedia/en/2/2d/UML_logo.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2953" y="3573016"/>
            <a:ext cx="4421047" cy="31428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84542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71400"/>
            <a:ext cx="8229600" cy="1143000"/>
          </a:xfrm>
        </p:spPr>
        <p:txBody>
          <a:bodyPr>
            <a:normAutofit/>
          </a:bodyPr>
          <a:lstStyle/>
          <a:p>
            <a:r>
              <a:rPr lang="en-US" sz="4000" dirty="0"/>
              <a:t> </a:t>
            </a:r>
            <a:r>
              <a:rPr lang="en-US" sz="4000" dirty="0" smtClean="0"/>
              <a:t>7. </a:t>
            </a:r>
            <a:r>
              <a:rPr lang="en-US" sz="4000" b="1" dirty="0" smtClean="0"/>
              <a:t>void </a:t>
            </a:r>
            <a:r>
              <a:rPr lang="en-US" sz="4000" dirty="0"/>
              <a:t>keyword  </a:t>
            </a:r>
            <a:endParaRPr lang="ru-RU" sz="4000" dirty="0"/>
          </a:p>
        </p:txBody>
      </p:sp>
      <p:sp>
        <p:nvSpPr>
          <p:cNvPr id="3" name="Объект 2"/>
          <p:cNvSpPr>
            <a:spLocks noGrp="1"/>
          </p:cNvSpPr>
          <p:nvPr>
            <p:ph idx="1"/>
          </p:nvPr>
        </p:nvSpPr>
        <p:spPr>
          <a:xfrm>
            <a:off x="344465" y="836712"/>
            <a:ext cx="8229600" cy="5688632"/>
          </a:xfrm>
        </p:spPr>
        <p:txBody>
          <a:bodyPr>
            <a:normAutofit/>
          </a:bodyPr>
          <a:lstStyle/>
          <a:p>
            <a:pPr marL="0" indent="0">
              <a:buNone/>
            </a:pPr>
            <a:r>
              <a:rPr lang="en-US" sz="2200" b="1" i="1" dirty="0"/>
              <a:t>Void</a:t>
            </a:r>
            <a:r>
              <a:rPr lang="en-US" sz="2200" dirty="0"/>
              <a:t> </a:t>
            </a:r>
            <a:r>
              <a:rPr lang="en-US" sz="2200" dirty="0" smtClean="0"/>
              <a:t>– type, type of </a:t>
            </a:r>
            <a:r>
              <a:rPr lang="en-US" sz="2200" dirty="0" err="1"/>
              <a:t>specificator</a:t>
            </a:r>
            <a:r>
              <a:rPr lang="en-US" sz="2200" dirty="0"/>
              <a:t> </a:t>
            </a:r>
            <a:r>
              <a:rPr lang="en-US" sz="2200" dirty="0" smtClean="0"/>
              <a:t>and  </a:t>
            </a:r>
            <a:r>
              <a:rPr lang="en-US" sz="2200" dirty="0"/>
              <a:t>keyword in </a:t>
            </a:r>
            <a:r>
              <a:rPr lang="en-US" sz="2200" dirty="0" smtClean="0"/>
              <a:t>programming language</a:t>
            </a:r>
          </a:p>
          <a:p>
            <a:pPr marL="0" indent="0">
              <a:buNone/>
            </a:pPr>
            <a:r>
              <a:rPr lang="en-US" sz="2200" dirty="0"/>
              <a:t>Syntactically, void </a:t>
            </a:r>
            <a:r>
              <a:rPr lang="en-US" sz="2200" dirty="0" smtClean="0"/>
              <a:t>is type of </a:t>
            </a:r>
            <a:r>
              <a:rPr lang="en-US" sz="2200" dirty="0" err="1" smtClean="0"/>
              <a:t>specificators</a:t>
            </a:r>
            <a:r>
              <a:rPr lang="en-US" sz="2200" dirty="0" smtClean="0"/>
              <a:t> </a:t>
            </a:r>
            <a:r>
              <a:rPr lang="en-US" sz="2200" dirty="0"/>
              <a:t>included </a:t>
            </a:r>
            <a:r>
              <a:rPr lang="en-US" sz="2200" dirty="0" smtClean="0"/>
              <a:t>in </a:t>
            </a:r>
            <a:r>
              <a:rPr lang="en-US" sz="2200" dirty="0"/>
              <a:t>more general group of </a:t>
            </a:r>
            <a:r>
              <a:rPr lang="en-US" sz="2200" dirty="0" err="1"/>
              <a:t>specificators</a:t>
            </a:r>
            <a:r>
              <a:rPr lang="en-US" sz="2200" dirty="0" smtClean="0"/>
              <a:t> </a:t>
            </a:r>
            <a:r>
              <a:rPr lang="en-US" sz="2200" dirty="0"/>
              <a:t>classifieds, but in some programming languages realized </a:t>
            </a:r>
            <a:r>
              <a:rPr lang="en-US" sz="2200" dirty="0" smtClean="0"/>
              <a:t>in </a:t>
            </a:r>
            <a:r>
              <a:rPr lang="en-US" sz="2200" dirty="0"/>
              <a:t>form </a:t>
            </a:r>
            <a:r>
              <a:rPr lang="en-US" sz="2200" dirty="0" smtClean="0"/>
              <a:t>of </a:t>
            </a:r>
            <a:r>
              <a:rPr lang="en-US" sz="2200" dirty="0"/>
              <a:t>operator. For example, in JavaScript </a:t>
            </a:r>
            <a:r>
              <a:rPr lang="en-US" sz="2200" b="1" i="1" dirty="0"/>
              <a:t>void</a:t>
            </a:r>
            <a:r>
              <a:rPr lang="en-US" sz="2200" dirty="0"/>
              <a:t> it is </a:t>
            </a:r>
            <a:r>
              <a:rPr lang="en-US" sz="2200" dirty="0" smtClean="0"/>
              <a:t>operator </a:t>
            </a:r>
            <a:r>
              <a:rPr lang="en-US" sz="2200" dirty="0"/>
              <a:t>and always returns </a:t>
            </a:r>
            <a:r>
              <a:rPr lang="en-US" sz="2200" b="1" i="1" dirty="0"/>
              <a:t>undefined</a:t>
            </a:r>
            <a:r>
              <a:rPr lang="en-US" sz="2200" b="1" i="1" dirty="0" smtClean="0"/>
              <a:t>:</a:t>
            </a:r>
          </a:p>
          <a:p>
            <a:pPr marL="0" indent="0">
              <a:buNone/>
            </a:pPr>
            <a:r>
              <a:rPr lang="en-US" sz="2200" b="1" dirty="0" smtClean="0"/>
              <a:t>		</a:t>
            </a:r>
            <a:r>
              <a:rPr lang="en-US" sz="2200" b="1" dirty="0" smtClean="0">
                <a:solidFill>
                  <a:schemeClr val="tx2">
                    <a:lumMod val="60000"/>
                    <a:lumOff val="40000"/>
                  </a:schemeClr>
                </a:solidFill>
              </a:rPr>
              <a:t>void</a:t>
            </a:r>
            <a:r>
              <a:rPr lang="en-US" sz="2200" dirty="0" smtClean="0">
                <a:solidFill>
                  <a:schemeClr val="tx2">
                    <a:lumMod val="60000"/>
                    <a:lumOff val="40000"/>
                  </a:schemeClr>
                </a:solidFill>
              </a:rPr>
              <a:t> </a:t>
            </a:r>
            <a:r>
              <a:rPr lang="en-US" sz="2200" dirty="0">
                <a:solidFill>
                  <a:schemeClr val="tx2">
                    <a:lumMod val="60000"/>
                    <a:lumOff val="40000"/>
                  </a:schemeClr>
                </a:solidFill>
              </a:rPr>
              <a:t>expression </a:t>
            </a:r>
            <a:r>
              <a:rPr lang="en-US" sz="2200" dirty="0">
                <a:solidFill>
                  <a:schemeClr val="tx2">
                    <a:lumMod val="60000"/>
                    <a:lumOff val="40000"/>
                  </a:schemeClr>
                </a:solidFill>
              </a:rPr>
              <a:t>===</a:t>
            </a:r>
            <a:r>
              <a:rPr lang="en-US" sz="2200" dirty="0">
                <a:solidFill>
                  <a:schemeClr val="tx2">
                    <a:lumMod val="60000"/>
                    <a:lumOff val="40000"/>
                  </a:schemeClr>
                </a:solidFill>
              </a:rPr>
              <a:t> </a:t>
            </a:r>
            <a:r>
              <a:rPr lang="en-US" sz="2200" b="1" dirty="0">
                <a:solidFill>
                  <a:schemeClr val="tx2">
                    <a:lumMod val="60000"/>
                    <a:lumOff val="40000"/>
                  </a:schemeClr>
                </a:solidFill>
              </a:rPr>
              <a:t>undefined</a:t>
            </a:r>
            <a:r>
              <a:rPr lang="en-US" sz="2200" dirty="0">
                <a:solidFill>
                  <a:schemeClr val="tx2">
                    <a:lumMod val="60000"/>
                    <a:lumOff val="40000"/>
                  </a:schemeClr>
                </a:solidFill>
              </a:rPr>
              <a:t>;</a:t>
            </a:r>
            <a:endParaRPr lang="ru-RU" sz="2200" b="1" i="1" dirty="0">
              <a:solidFill>
                <a:schemeClr val="tx2">
                  <a:lumMod val="60000"/>
                  <a:lumOff val="40000"/>
                </a:schemeClr>
              </a:solidFill>
            </a:endParaRPr>
          </a:p>
        </p:txBody>
      </p:sp>
      <p:pic>
        <p:nvPicPr>
          <p:cNvPr id="13314" name="Picture 2" descr="https://encrypted-tbn2.gstatic.com/images?q=tbn:ANd9GcRjvgpqrmEMK_Mbqd04Q3puSZ7h0Ws4vEL_s6MGFBOueCO1DXXnC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872" y="5010149"/>
            <a:ext cx="2466975" cy="1847851"/>
          </a:xfrm>
          <a:prstGeom prst="rect">
            <a:avLst/>
          </a:prstGeom>
          <a:noFill/>
          <a:extLst>
            <a:ext uri="{909E8E84-426E-40DD-AFC4-6F175D3DCCD1}">
              <a14:hiddenFill xmlns:a14="http://schemas.microsoft.com/office/drawing/2010/main">
                <a:solidFill>
                  <a:srgbClr val="FFFFFF"/>
                </a:solidFill>
              </a14:hiddenFill>
            </a:ext>
          </a:extLst>
        </p:spPr>
      </p:pic>
      <p:sp>
        <p:nvSpPr>
          <p:cNvPr id="4" name="Прямоугольник 3"/>
          <p:cNvSpPr/>
          <p:nvPr/>
        </p:nvSpPr>
        <p:spPr>
          <a:xfrm>
            <a:off x="323528" y="4656206"/>
            <a:ext cx="2952328" cy="1046440"/>
          </a:xfrm>
          <a:prstGeom prst="rect">
            <a:avLst/>
          </a:prstGeom>
        </p:spPr>
        <p:txBody>
          <a:bodyPr wrap="square">
            <a:spAutoFit/>
          </a:bodyPr>
          <a:lstStyle/>
          <a:p>
            <a:r>
              <a:rPr lang="en-US" sz="2200" dirty="0" smtClean="0"/>
              <a:t>Example</a:t>
            </a:r>
            <a:r>
              <a:rPr lang="en-US" sz="2200" b="1" dirty="0" smtClean="0"/>
              <a:t> void </a:t>
            </a:r>
            <a:r>
              <a:rPr lang="en-US" sz="2200" dirty="0" smtClean="0"/>
              <a:t>in Java</a:t>
            </a:r>
            <a:r>
              <a:rPr lang="en-US" sz="2200" b="1" dirty="0" smtClean="0"/>
              <a:t>:</a:t>
            </a:r>
          </a:p>
          <a:p>
            <a:endParaRPr lang="en-US" sz="2200" b="1" dirty="0">
              <a:solidFill>
                <a:schemeClr val="tx2">
                  <a:lumMod val="60000"/>
                  <a:lumOff val="40000"/>
                </a:schemeClr>
              </a:solidFill>
            </a:endParaRPr>
          </a:p>
          <a:p>
            <a:r>
              <a:rPr lang="en-US" b="1" dirty="0" smtClean="0">
                <a:solidFill>
                  <a:schemeClr val="tx2">
                    <a:lumMod val="60000"/>
                    <a:lumOff val="40000"/>
                  </a:schemeClr>
                </a:solidFill>
              </a:rPr>
              <a:t>void</a:t>
            </a:r>
            <a:r>
              <a:rPr lang="en-US" dirty="0" smtClean="0">
                <a:solidFill>
                  <a:schemeClr val="tx2">
                    <a:lumMod val="60000"/>
                    <a:lumOff val="40000"/>
                  </a:schemeClr>
                </a:solidFill>
              </a:rPr>
              <a:t> </a:t>
            </a:r>
            <a:r>
              <a:rPr lang="en-US" dirty="0">
                <a:solidFill>
                  <a:schemeClr val="tx2">
                    <a:lumMod val="60000"/>
                    <a:lumOff val="40000"/>
                  </a:schemeClr>
                </a:solidFill>
              </a:rPr>
              <a:t>message</a:t>
            </a:r>
            <a:r>
              <a:rPr lang="en-US" dirty="0">
                <a:solidFill>
                  <a:schemeClr val="tx2">
                    <a:lumMod val="60000"/>
                    <a:lumOff val="40000"/>
                  </a:schemeClr>
                </a:solidFill>
              </a:rPr>
              <a:t>()</a:t>
            </a:r>
            <a:endParaRPr lang="ru-RU" dirty="0">
              <a:solidFill>
                <a:schemeClr val="tx2">
                  <a:lumMod val="60000"/>
                  <a:lumOff val="40000"/>
                </a:schemeClr>
              </a:solidFill>
            </a:endParaRPr>
          </a:p>
        </p:txBody>
      </p:sp>
    </p:spTree>
    <p:extLst>
      <p:ext uri="{BB962C8B-B14F-4D97-AF65-F5344CB8AC3E}">
        <p14:creationId xmlns:p14="http://schemas.microsoft.com/office/powerpoint/2010/main" val="2828250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99392"/>
            <a:ext cx="8229600" cy="1143000"/>
          </a:xfrm>
        </p:spPr>
        <p:txBody>
          <a:bodyPr>
            <a:normAutofit/>
          </a:bodyPr>
          <a:lstStyle/>
          <a:p>
            <a:r>
              <a:rPr lang="en-US" sz="4000" dirty="0" smtClean="0"/>
              <a:t>8. </a:t>
            </a:r>
            <a:r>
              <a:rPr lang="en-US" sz="4000" b="1" dirty="0" smtClean="0"/>
              <a:t>return </a:t>
            </a:r>
            <a:r>
              <a:rPr lang="en-US" sz="4000" dirty="0"/>
              <a:t>keyword</a:t>
            </a:r>
            <a:endParaRPr lang="ru-RU" sz="4000" dirty="0"/>
          </a:p>
        </p:txBody>
      </p:sp>
      <p:sp>
        <p:nvSpPr>
          <p:cNvPr id="3" name="Объект 2"/>
          <p:cNvSpPr>
            <a:spLocks noGrp="1"/>
          </p:cNvSpPr>
          <p:nvPr>
            <p:ph idx="1"/>
          </p:nvPr>
        </p:nvSpPr>
        <p:spPr>
          <a:xfrm>
            <a:off x="539552" y="980728"/>
            <a:ext cx="8229600" cy="5877272"/>
          </a:xfrm>
        </p:spPr>
        <p:txBody>
          <a:bodyPr>
            <a:normAutofit fontScale="85000" lnSpcReduction="20000"/>
          </a:bodyPr>
          <a:lstStyle/>
          <a:p>
            <a:pPr marL="0" indent="0">
              <a:buNone/>
            </a:pPr>
            <a:r>
              <a:rPr lang="en-US" sz="2200" dirty="0" smtClean="0"/>
              <a:t>	The</a:t>
            </a:r>
            <a:r>
              <a:rPr lang="en-US" sz="2200" dirty="0"/>
              <a:t> </a:t>
            </a:r>
            <a:r>
              <a:rPr lang="en-US" sz="2200" b="1" dirty="0"/>
              <a:t>return</a:t>
            </a:r>
            <a:r>
              <a:rPr lang="en-US" sz="2200" dirty="0"/>
              <a:t> keyword is used to stop execution of a method and return a value for the caller. Usage of this keyword is as following:</a:t>
            </a:r>
          </a:p>
          <a:p>
            <a:pPr marL="0" indent="0">
              <a:buNone/>
            </a:pPr>
            <a:r>
              <a:rPr lang="en-US" sz="2200" b="1" dirty="0" smtClean="0">
                <a:solidFill>
                  <a:schemeClr val="tx2">
                    <a:lumMod val="60000"/>
                    <a:lumOff val="40000"/>
                  </a:schemeClr>
                </a:solidFill>
              </a:rPr>
              <a:t>                                                          return</a:t>
            </a:r>
            <a:r>
              <a:rPr lang="en-US" sz="2200" dirty="0">
                <a:solidFill>
                  <a:schemeClr val="tx2">
                    <a:lumMod val="60000"/>
                    <a:lumOff val="40000"/>
                  </a:schemeClr>
                </a:solidFill>
              </a:rPr>
              <a:t> value</a:t>
            </a:r>
            <a:r>
              <a:rPr lang="en-US" sz="2200" b="1" dirty="0">
                <a:solidFill>
                  <a:schemeClr val="tx2">
                    <a:lumMod val="60000"/>
                    <a:lumOff val="40000"/>
                  </a:schemeClr>
                </a:solidFill>
              </a:rPr>
              <a:t>;</a:t>
            </a:r>
            <a:endParaRPr lang="en-US" sz="2200" dirty="0">
              <a:solidFill>
                <a:schemeClr val="tx2">
                  <a:lumMod val="60000"/>
                  <a:lumOff val="40000"/>
                </a:schemeClr>
              </a:solidFill>
            </a:endParaRPr>
          </a:p>
          <a:p>
            <a:pPr marL="0" indent="0">
              <a:buNone/>
            </a:pPr>
            <a:r>
              <a:rPr lang="en-US" sz="2200" dirty="0"/>
              <a:t>where value is can be of:</a:t>
            </a:r>
          </a:p>
          <a:p>
            <a:pPr lvl="1"/>
            <a:r>
              <a:rPr lang="en-US" sz="2200" dirty="0"/>
              <a:t>A reference of any Java object.</a:t>
            </a:r>
          </a:p>
          <a:p>
            <a:pPr lvl="1"/>
            <a:r>
              <a:rPr lang="en-US" sz="2200" dirty="0"/>
              <a:t>A literal of String, </a:t>
            </a:r>
            <a:r>
              <a:rPr lang="en-US" sz="2200" dirty="0" err="1"/>
              <a:t>boolean</a:t>
            </a:r>
            <a:r>
              <a:rPr lang="en-US" sz="2200" dirty="0"/>
              <a:t>, number or null.</a:t>
            </a:r>
          </a:p>
          <a:p>
            <a:pPr marL="0" indent="0">
              <a:buNone/>
            </a:pPr>
            <a:r>
              <a:rPr lang="en-US" sz="2200" dirty="0"/>
              <a:t>For example:</a:t>
            </a:r>
          </a:p>
          <a:p>
            <a:pPr marL="0" indent="0" fontAlgn="base">
              <a:buNone/>
            </a:pPr>
            <a:r>
              <a:rPr lang="en-US" sz="1900" dirty="0">
                <a:solidFill>
                  <a:schemeClr val="tx2">
                    <a:lumMod val="60000"/>
                    <a:lumOff val="40000"/>
                  </a:schemeClr>
                </a:solidFill>
              </a:rPr>
              <a:t>String </a:t>
            </a:r>
            <a:r>
              <a:rPr lang="en-US" sz="1900" dirty="0" err="1">
                <a:solidFill>
                  <a:schemeClr val="tx2">
                    <a:lumMod val="60000"/>
                    <a:lumOff val="40000"/>
                  </a:schemeClr>
                </a:solidFill>
              </a:rPr>
              <a:t>getName</a:t>
            </a:r>
            <a:r>
              <a:rPr lang="en-US" sz="1900" dirty="0">
                <a:solidFill>
                  <a:schemeClr val="tx2">
                    <a:lumMod val="60000"/>
                    <a:lumOff val="40000"/>
                  </a:schemeClr>
                </a:solidFill>
              </a:rPr>
              <a:t>() {</a:t>
            </a:r>
          </a:p>
          <a:p>
            <a:pPr marL="0" indent="0" fontAlgn="base">
              <a:buNone/>
            </a:pPr>
            <a:r>
              <a:rPr lang="en-US" sz="1900" dirty="0">
                <a:solidFill>
                  <a:schemeClr val="tx2">
                    <a:lumMod val="60000"/>
                    <a:lumOff val="40000"/>
                  </a:schemeClr>
                </a:solidFill>
              </a:rPr>
              <a:t> </a:t>
            </a:r>
            <a:r>
              <a:rPr lang="en-US" sz="1900" dirty="0" smtClean="0">
                <a:solidFill>
                  <a:schemeClr val="tx2">
                    <a:lumMod val="60000"/>
                    <a:lumOff val="40000"/>
                  </a:schemeClr>
                </a:solidFill>
              </a:rPr>
              <a:t>return </a:t>
            </a:r>
            <a:r>
              <a:rPr lang="en-US" sz="1900" dirty="0">
                <a:solidFill>
                  <a:schemeClr val="tx2">
                    <a:lumMod val="60000"/>
                    <a:lumOff val="40000"/>
                  </a:schemeClr>
                </a:solidFill>
              </a:rPr>
              <a:t>"Peter";</a:t>
            </a:r>
          </a:p>
          <a:p>
            <a:pPr marL="0" indent="0" fontAlgn="base">
              <a:buNone/>
            </a:pPr>
            <a:r>
              <a:rPr lang="en-US" sz="1900" dirty="0">
                <a:solidFill>
                  <a:schemeClr val="tx2">
                    <a:lumMod val="60000"/>
                    <a:lumOff val="40000"/>
                  </a:schemeClr>
                </a:solidFill>
              </a:rPr>
              <a:t>}</a:t>
            </a:r>
          </a:p>
          <a:p>
            <a:pPr marL="0" indent="0" fontAlgn="base">
              <a:buNone/>
            </a:pPr>
            <a:r>
              <a:rPr lang="en-US" sz="1900" dirty="0">
                <a:solidFill>
                  <a:schemeClr val="tx2">
                    <a:lumMod val="60000"/>
                    <a:lumOff val="40000"/>
                  </a:schemeClr>
                </a:solidFill>
              </a:rPr>
              <a:t> </a:t>
            </a:r>
          </a:p>
          <a:p>
            <a:pPr marL="0" indent="0" fontAlgn="base">
              <a:buNone/>
            </a:pPr>
            <a:r>
              <a:rPr lang="en-US" sz="1900" dirty="0" err="1">
                <a:solidFill>
                  <a:schemeClr val="tx2">
                    <a:lumMod val="60000"/>
                    <a:lumOff val="40000"/>
                  </a:schemeClr>
                </a:solidFill>
              </a:rPr>
              <a:t>int</a:t>
            </a:r>
            <a:r>
              <a:rPr lang="en-US" sz="1900" dirty="0">
                <a:solidFill>
                  <a:schemeClr val="tx2">
                    <a:lumMod val="60000"/>
                    <a:lumOff val="40000"/>
                  </a:schemeClr>
                </a:solidFill>
              </a:rPr>
              <a:t> </a:t>
            </a:r>
            <a:r>
              <a:rPr lang="en-US" sz="1900" dirty="0" err="1">
                <a:solidFill>
                  <a:schemeClr val="tx2">
                    <a:lumMod val="60000"/>
                    <a:lumOff val="40000"/>
                  </a:schemeClr>
                </a:solidFill>
              </a:rPr>
              <a:t>getAge</a:t>
            </a:r>
            <a:r>
              <a:rPr lang="en-US" sz="1900" dirty="0">
                <a:solidFill>
                  <a:schemeClr val="tx2">
                    <a:lumMod val="60000"/>
                    <a:lumOff val="40000"/>
                  </a:schemeClr>
                </a:solidFill>
              </a:rPr>
              <a:t>() {</a:t>
            </a:r>
          </a:p>
          <a:p>
            <a:pPr marL="0" indent="0" fontAlgn="base">
              <a:buNone/>
            </a:pPr>
            <a:r>
              <a:rPr lang="en-US" sz="1900" dirty="0">
                <a:solidFill>
                  <a:schemeClr val="tx2">
                    <a:lumMod val="60000"/>
                    <a:lumOff val="40000"/>
                  </a:schemeClr>
                </a:solidFill>
              </a:rPr>
              <a:t> </a:t>
            </a:r>
            <a:r>
              <a:rPr lang="en-US" sz="1900" dirty="0" err="1">
                <a:solidFill>
                  <a:schemeClr val="tx2">
                    <a:lumMod val="60000"/>
                    <a:lumOff val="40000"/>
                  </a:schemeClr>
                </a:solidFill>
              </a:rPr>
              <a:t>int</a:t>
            </a:r>
            <a:r>
              <a:rPr lang="en-US" sz="1900" dirty="0">
                <a:solidFill>
                  <a:schemeClr val="tx2">
                    <a:lumMod val="60000"/>
                    <a:lumOff val="40000"/>
                  </a:schemeClr>
                </a:solidFill>
              </a:rPr>
              <a:t> </a:t>
            </a:r>
            <a:r>
              <a:rPr lang="en-US" sz="1900" dirty="0" err="1">
                <a:solidFill>
                  <a:schemeClr val="tx2">
                    <a:lumMod val="60000"/>
                    <a:lumOff val="40000"/>
                  </a:schemeClr>
                </a:solidFill>
              </a:rPr>
              <a:t>myAge</a:t>
            </a:r>
            <a:r>
              <a:rPr lang="en-US" sz="1900" dirty="0">
                <a:solidFill>
                  <a:schemeClr val="tx2">
                    <a:lumMod val="60000"/>
                    <a:lumOff val="40000"/>
                  </a:schemeClr>
                </a:solidFill>
              </a:rPr>
              <a:t> = 29;</a:t>
            </a:r>
          </a:p>
          <a:p>
            <a:pPr marL="0" indent="0" fontAlgn="base">
              <a:buNone/>
            </a:pPr>
            <a:r>
              <a:rPr lang="en-US" sz="1900" dirty="0" smtClean="0">
                <a:solidFill>
                  <a:schemeClr val="tx2">
                    <a:lumMod val="60000"/>
                    <a:lumOff val="40000"/>
                  </a:schemeClr>
                </a:solidFill>
              </a:rPr>
              <a:t>return </a:t>
            </a:r>
            <a:r>
              <a:rPr lang="en-US" sz="1900" dirty="0" err="1">
                <a:solidFill>
                  <a:schemeClr val="tx2">
                    <a:lumMod val="60000"/>
                    <a:lumOff val="40000"/>
                  </a:schemeClr>
                </a:solidFill>
              </a:rPr>
              <a:t>myAge</a:t>
            </a:r>
            <a:r>
              <a:rPr lang="en-US" sz="1900" dirty="0">
                <a:solidFill>
                  <a:schemeClr val="tx2">
                    <a:lumMod val="60000"/>
                    <a:lumOff val="40000"/>
                  </a:schemeClr>
                </a:solidFill>
              </a:rPr>
              <a:t>;</a:t>
            </a:r>
          </a:p>
          <a:p>
            <a:pPr marL="0" indent="0" fontAlgn="base">
              <a:buNone/>
            </a:pPr>
            <a:r>
              <a:rPr lang="en-US" sz="1900" dirty="0">
                <a:solidFill>
                  <a:schemeClr val="tx2">
                    <a:lumMod val="60000"/>
                    <a:lumOff val="40000"/>
                  </a:schemeClr>
                </a:solidFill>
              </a:rPr>
              <a:t>}</a:t>
            </a:r>
          </a:p>
          <a:p>
            <a:pPr marL="0" indent="0" fontAlgn="base">
              <a:buNone/>
            </a:pPr>
            <a:r>
              <a:rPr lang="en-US" sz="1900" dirty="0">
                <a:solidFill>
                  <a:schemeClr val="tx2">
                    <a:lumMod val="60000"/>
                    <a:lumOff val="40000"/>
                  </a:schemeClr>
                </a:solidFill>
              </a:rPr>
              <a:t> </a:t>
            </a:r>
          </a:p>
          <a:p>
            <a:pPr marL="0" indent="0" fontAlgn="base">
              <a:buNone/>
            </a:pPr>
            <a:r>
              <a:rPr lang="en-US" sz="1900" dirty="0">
                <a:solidFill>
                  <a:schemeClr val="tx2">
                    <a:lumMod val="60000"/>
                    <a:lumOff val="40000"/>
                  </a:schemeClr>
                </a:solidFill>
              </a:rPr>
              <a:t>Object </a:t>
            </a:r>
            <a:r>
              <a:rPr lang="en-US" sz="1900" dirty="0" err="1">
                <a:solidFill>
                  <a:schemeClr val="tx2">
                    <a:lumMod val="60000"/>
                    <a:lumOff val="40000"/>
                  </a:schemeClr>
                </a:solidFill>
              </a:rPr>
              <a:t>getObject</a:t>
            </a:r>
            <a:r>
              <a:rPr lang="en-US" sz="1900" dirty="0">
                <a:solidFill>
                  <a:schemeClr val="tx2">
                    <a:lumMod val="60000"/>
                    <a:lumOff val="40000"/>
                  </a:schemeClr>
                </a:solidFill>
              </a:rPr>
              <a:t>() {</a:t>
            </a:r>
          </a:p>
          <a:p>
            <a:pPr marL="0" indent="0" fontAlgn="base">
              <a:buNone/>
            </a:pPr>
            <a:r>
              <a:rPr lang="en-US" sz="1900" dirty="0" smtClean="0">
                <a:solidFill>
                  <a:schemeClr val="tx2">
                    <a:lumMod val="60000"/>
                    <a:lumOff val="40000"/>
                  </a:schemeClr>
                </a:solidFill>
              </a:rPr>
              <a:t>Object </a:t>
            </a:r>
            <a:r>
              <a:rPr lang="en-US" sz="1900" dirty="0" err="1">
                <a:solidFill>
                  <a:schemeClr val="tx2">
                    <a:lumMod val="60000"/>
                    <a:lumOff val="40000"/>
                  </a:schemeClr>
                </a:solidFill>
              </a:rPr>
              <a:t>myObject</a:t>
            </a:r>
            <a:r>
              <a:rPr lang="en-US" sz="1900" dirty="0">
                <a:solidFill>
                  <a:schemeClr val="tx2">
                    <a:lumMod val="60000"/>
                    <a:lumOff val="40000"/>
                  </a:schemeClr>
                </a:solidFill>
              </a:rPr>
              <a:t> = new Object();</a:t>
            </a:r>
          </a:p>
          <a:p>
            <a:pPr marL="0" indent="0" fontAlgn="base">
              <a:buNone/>
            </a:pPr>
            <a:r>
              <a:rPr lang="en-US" sz="1900" dirty="0" smtClean="0">
                <a:solidFill>
                  <a:schemeClr val="tx2">
                    <a:lumMod val="60000"/>
                    <a:lumOff val="40000"/>
                  </a:schemeClr>
                </a:solidFill>
              </a:rPr>
              <a:t>// </a:t>
            </a:r>
            <a:r>
              <a:rPr lang="en-US" sz="1900" dirty="0">
                <a:solidFill>
                  <a:schemeClr val="tx2">
                    <a:lumMod val="60000"/>
                    <a:lumOff val="40000"/>
                  </a:schemeClr>
                </a:solidFill>
              </a:rPr>
              <a:t>do something with my object...</a:t>
            </a:r>
          </a:p>
          <a:p>
            <a:pPr marL="0" indent="0" fontAlgn="base">
              <a:buNone/>
            </a:pPr>
            <a:r>
              <a:rPr lang="en-US" sz="1900" dirty="0" smtClean="0">
                <a:solidFill>
                  <a:schemeClr val="tx2">
                    <a:lumMod val="60000"/>
                    <a:lumOff val="40000"/>
                  </a:schemeClr>
                </a:solidFill>
              </a:rPr>
              <a:t>return </a:t>
            </a:r>
            <a:r>
              <a:rPr lang="en-US" sz="1900" dirty="0" err="1">
                <a:solidFill>
                  <a:schemeClr val="tx2">
                    <a:lumMod val="60000"/>
                    <a:lumOff val="40000"/>
                  </a:schemeClr>
                </a:solidFill>
              </a:rPr>
              <a:t>myObject</a:t>
            </a:r>
            <a:r>
              <a:rPr lang="en-US" sz="1900" dirty="0">
                <a:solidFill>
                  <a:schemeClr val="tx2">
                    <a:lumMod val="60000"/>
                    <a:lumOff val="40000"/>
                  </a:schemeClr>
                </a:solidFill>
              </a:rPr>
              <a:t>;</a:t>
            </a:r>
          </a:p>
          <a:p>
            <a:pPr marL="0" indent="0" fontAlgn="base">
              <a:buNone/>
            </a:pPr>
            <a:r>
              <a:rPr lang="en-US" sz="1900" dirty="0">
                <a:solidFill>
                  <a:schemeClr val="tx2">
                    <a:lumMod val="60000"/>
                    <a:lumOff val="40000"/>
                  </a:schemeClr>
                </a:solidFill>
              </a:rPr>
              <a:t>}</a:t>
            </a:r>
          </a:p>
          <a:p>
            <a:endParaRPr lang="ru-RU" sz="2200" dirty="0"/>
          </a:p>
        </p:txBody>
      </p:sp>
      <p:pic>
        <p:nvPicPr>
          <p:cNvPr id="15362" name="Picture 2" descr="http://www.planit.net.au/wp-content/uploads/2012/03/Whitepaper-Will-automating-regression-suites-save-us-tim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1500" y="4133849"/>
            <a:ext cx="4762500" cy="2724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58185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99392"/>
            <a:ext cx="8229600" cy="1143000"/>
          </a:xfrm>
        </p:spPr>
        <p:txBody>
          <a:bodyPr>
            <a:normAutofit/>
          </a:bodyPr>
          <a:lstStyle/>
          <a:p>
            <a:r>
              <a:rPr lang="en-US" sz="4000" b="1" dirty="0"/>
              <a:t>return </a:t>
            </a:r>
            <a:r>
              <a:rPr lang="en-US" sz="4000" dirty="0"/>
              <a:t>keyword</a:t>
            </a:r>
            <a:endParaRPr lang="ru-RU" sz="4000" dirty="0"/>
          </a:p>
        </p:txBody>
      </p:sp>
      <p:sp>
        <p:nvSpPr>
          <p:cNvPr id="3" name="Объект 2"/>
          <p:cNvSpPr>
            <a:spLocks noGrp="1"/>
          </p:cNvSpPr>
          <p:nvPr>
            <p:ph idx="1"/>
          </p:nvPr>
        </p:nvSpPr>
        <p:spPr>
          <a:xfrm>
            <a:off x="395536" y="980728"/>
            <a:ext cx="8229600" cy="5616624"/>
          </a:xfrm>
        </p:spPr>
        <p:txBody>
          <a:bodyPr>
            <a:normAutofit/>
          </a:bodyPr>
          <a:lstStyle/>
          <a:p>
            <a:pPr marL="0" indent="0" algn="just">
              <a:buNone/>
            </a:pPr>
            <a:r>
              <a:rPr lang="en-US" sz="2200" dirty="0" smtClean="0"/>
              <a:t>	The </a:t>
            </a:r>
            <a:r>
              <a:rPr lang="en-US" sz="2200" dirty="0"/>
              <a:t>return keyword can also be used to stop execution of a void method and return to the caller, for example</a:t>
            </a:r>
            <a:r>
              <a:rPr lang="en-US" sz="2200" dirty="0" smtClean="0"/>
              <a:t>:</a:t>
            </a:r>
          </a:p>
          <a:p>
            <a:pPr marL="0" indent="0">
              <a:buNone/>
            </a:pPr>
            <a:endParaRPr lang="en-US" sz="2000" dirty="0" smtClean="0"/>
          </a:p>
          <a:p>
            <a:pPr marL="0" indent="0" fontAlgn="base">
              <a:buNone/>
            </a:pPr>
            <a:r>
              <a:rPr lang="en-US" sz="2000" dirty="0">
                <a:solidFill>
                  <a:schemeClr val="tx2">
                    <a:lumMod val="60000"/>
                    <a:lumOff val="40000"/>
                  </a:schemeClr>
                </a:solidFill>
              </a:rPr>
              <a:t>void </a:t>
            </a:r>
            <a:r>
              <a:rPr lang="en-US" sz="2000" dirty="0" err="1">
                <a:solidFill>
                  <a:schemeClr val="tx2">
                    <a:lumMod val="60000"/>
                    <a:lumOff val="40000"/>
                  </a:schemeClr>
                </a:solidFill>
              </a:rPr>
              <a:t>doSomething</a:t>
            </a:r>
            <a:r>
              <a:rPr lang="en-US" sz="2000" dirty="0">
                <a:solidFill>
                  <a:schemeClr val="tx2">
                    <a:lumMod val="60000"/>
                    <a:lumOff val="40000"/>
                  </a:schemeClr>
                </a:solidFill>
              </a:rPr>
              <a:t>() {</a:t>
            </a:r>
          </a:p>
          <a:p>
            <a:pPr marL="0" indent="0" fontAlgn="base">
              <a:buNone/>
            </a:pPr>
            <a:r>
              <a:rPr lang="en-US" sz="2000" dirty="0" smtClean="0">
                <a:solidFill>
                  <a:schemeClr val="tx2">
                    <a:lumMod val="60000"/>
                    <a:lumOff val="40000"/>
                  </a:schemeClr>
                </a:solidFill>
              </a:rPr>
              <a:t>         // </a:t>
            </a:r>
            <a:r>
              <a:rPr lang="en-US" sz="2000" dirty="0">
                <a:solidFill>
                  <a:schemeClr val="tx2">
                    <a:lumMod val="60000"/>
                    <a:lumOff val="40000"/>
                  </a:schemeClr>
                </a:solidFill>
              </a:rPr>
              <a:t>do something</a:t>
            </a:r>
          </a:p>
          <a:p>
            <a:pPr marL="0" indent="0" fontAlgn="base">
              <a:buNone/>
            </a:pPr>
            <a:r>
              <a:rPr lang="en-US" sz="2000" dirty="0" smtClean="0">
                <a:solidFill>
                  <a:schemeClr val="tx2">
                    <a:lumMod val="60000"/>
                    <a:lumOff val="40000"/>
                  </a:schemeClr>
                </a:solidFill>
              </a:rPr>
              <a:t>         if </a:t>
            </a:r>
            <a:r>
              <a:rPr lang="en-US" sz="2000" dirty="0">
                <a:solidFill>
                  <a:schemeClr val="tx2">
                    <a:lumMod val="60000"/>
                    <a:lumOff val="40000"/>
                  </a:schemeClr>
                </a:solidFill>
              </a:rPr>
              <a:t>(condition) {</a:t>
            </a:r>
          </a:p>
          <a:p>
            <a:pPr marL="0" indent="0" fontAlgn="base">
              <a:buNone/>
            </a:pPr>
            <a:r>
              <a:rPr lang="en-US" sz="2000" dirty="0" smtClean="0">
                <a:solidFill>
                  <a:schemeClr val="tx2">
                    <a:lumMod val="60000"/>
                    <a:lumOff val="40000"/>
                  </a:schemeClr>
                </a:solidFill>
              </a:rPr>
              <a:t>               return;</a:t>
            </a:r>
          </a:p>
          <a:p>
            <a:pPr marL="0" indent="0" fontAlgn="base">
              <a:buNone/>
            </a:pPr>
            <a:r>
              <a:rPr lang="en-US" sz="2000" dirty="0" smtClean="0">
                <a:solidFill>
                  <a:schemeClr val="tx2">
                    <a:lumMod val="60000"/>
                    <a:lumOff val="40000"/>
                  </a:schemeClr>
                </a:solidFill>
              </a:rPr>
              <a:t>         }</a:t>
            </a:r>
            <a:endParaRPr lang="en-US" sz="2000" dirty="0">
              <a:solidFill>
                <a:schemeClr val="tx2">
                  <a:lumMod val="60000"/>
                  <a:lumOff val="40000"/>
                </a:schemeClr>
              </a:solidFill>
            </a:endParaRPr>
          </a:p>
          <a:p>
            <a:pPr marL="0" indent="0" fontAlgn="base">
              <a:buNone/>
            </a:pPr>
            <a:r>
              <a:rPr lang="en-US" sz="2000" dirty="0">
                <a:solidFill>
                  <a:schemeClr val="tx2">
                    <a:lumMod val="60000"/>
                    <a:lumOff val="40000"/>
                  </a:schemeClr>
                </a:solidFill>
              </a:rPr>
              <a:t>}</a:t>
            </a:r>
          </a:p>
          <a:p>
            <a:pPr marL="0" indent="0">
              <a:buNone/>
            </a:pPr>
            <a:endParaRPr lang="ru-RU" dirty="0"/>
          </a:p>
        </p:txBody>
      </p:sp>
      <p:pic>
        <p:nvPicPr>
          <p:cNvPr id="14342" name="Picture 6" descr="http://qatestlab.com/assets/Making-a-Decision-What-Should-be-Automat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6900" y="4619624"/>
            <a:ext cx="3467100" cy="2238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02630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88640"/>
            <a:ext cx="8229600" cy="1143000"/>
          </a:xfrm>
        </p:spPr>
        <p:txBody>
          <a:bodyPr>
            <a:normAutofit fontScale="90000"/>
          </a:bodyPr>
          <a:lstStyle/>
          <a:p>
            <a:r>
              <a:rPr lang="en-US" dirty="0" smtClean="0"/>
              <a:t>9. Creation </a:t>
            </a:r>
            <a:r>
              <a:rPr lang="en-US" dirty="0"/>
              <a:t>of class instances (objects</a:t>
            </a:r>
            <a:r>
              <a:rPr lang="en-US" dirty="0" smtClean="0"/>
              <a:t>)</a:t>
            </a:r>
            <a:br>
              <a:rPr lang="en-US" dirty="0" smtClean="0"/>
            </a:br>
            <a:r>
              <a:rPr lang="en-US" sz="3100" dirty="0"/>
              <a:t>Creating an Object:</a:t>
            </a:r>
            <a:r>
              <a:rPr lang="en-US" dirty="0"/>
              <a:t/>
            </a:r>
            <a:br>
              <a:rPr lang="en-US" dirty="0"/>
            </a:br>
            <a:r>
              <a:rPr lang="en-US" dirty="0" smtClean="0"/>
              <a:t> </a:t>
            </a:r>
            <a:endParaRPr lang="ru-RU" dirty="0"/>
          </a:p>
        </p:txBody>
      </p:sp>
      <p:sp>
        <p:nvSpPr>
          <p:cNvPr id="3" name="Объект 2"/>
          <p:cNvSpPr>
            <a:spLocks noGrp="1"/>
          </p:cNvSpPr>
          <p:nvPr>
            <p:ph idx="1"/>
          </p:nvPr>
        </p:nvSpPr>
        <p:spPr>
          <a:xfrm>
            <a:off x="457200" y="836712"/>
            <a:ext cx="8229600" cy="5289451"/>
          </a:xfrm>
        </p:spPr>
        <p:txBody>
          <a:bodyPr>
            <a:normAutofit/>
          </a:bodyPr>
          <a:lstStyle/>
          <a:p>
            <a:pPr marL="0" indent="0">
              <a:buNone/>
            </a:pPr>
            <a:r>
              <a:rPr lang="en-US" sz="2200" b="1" dirty="0" smtClean="0"/>
              <a:t>	class</a:t>
            </a:r>
            <a:r>
              <a:rPr lang="en-US" sz="2200" dirty="0" smtClean="0"/>
              <a:t> </a:t>
            </a:r>
            <a:r>
              <a:rPr lang="en-US" sz="2200" dirty="0"/>
              <a:t>provides the blueprints for objects. So basically an object is created from a class. In Java, the new key word is used to create new objects</a:t>
            </a:r>
            <a:r>
              <a:rPr lang="en-US" sz="2200" dirty="0" smtClean="0"/>
              <a:t>.</a:t>
            </a:r>
          </a:p>
          <a:p>
            <a:pPr marL="0" indent="0">
              <a:buNone/>
            </a:pPr>
            <a:r>
              <a:rPr lang="en-US" sz="2200" dirty="0"/>
              <a:t>There are three steps when creating an object from a class:</a:t>
            </a:r>
          </a:p>
          <a:p>
            <a:r>
              <a:rPr lang="en-US" sz="2200" b="1" dirty="0"/>
              <a:t>Declaration: </a:t>
            </a:r>
            <a:r>
              <a:rPr lang="en-US" sz="2200" dirty="0"/>
              <a:t>A variable declaration with a variable name with an object type.</a:t>
            </a:r>
          </a:p>
          <a:p>
            <a:r>
              <a:rPr lang="en-US" sz="2200" b="1" dirty="0"/>
              <a:t>Instantiation: </a:t>
            </a:r>
            <a:r>
              <a:rPr lang="en-US" sz="2200" dirty="0"/>
              <a:t>The 'new' key word is used to create the object.</a:t>
            </a:r>
          </a:p>
          <a:p>
            <a:r>
              <a:rPr lang="en-US" sz="2200" b="1" dirty="0"/>
              <a:t>Initialization: </a:t>
            </a:r>
            <a:r>
              <a:rPr lang="en-US" sz="2200" dirty="0"/>
              <a:t>The 'new' keyword is followed by a call to a constructor. This call initializes the new object</a:t>
            </a:r>
            <a:r>
              <a:rPr lang="en-US" sz="2200" dirty="0" smtClean="0"/>
              <a:t>.</a:t>
            </a:r>
          </a:p>
          <a:p>
            <a:pPr marL="0" indent="0">
              <a:buNone/>
            </a:pPr>
            <a:r>
              <a:rPr lang="en-US" sz="2200" dirty="0" smtClean="0"/>
              <a:t>Example:</a:t>
            </a:r>
            <a:endParaRPr lang="en-US" sz="2200" dirty="0"/>
          </a:p>
          <a:p>
            <a:pPr marL="0" indent="0">
              <a:buNone/>
            </a:pPr>
            <a:endParaRPr lang="ru-RU" sz="2200" dirty="0"/>
          </a:p>
        </p:txBody>
      </p:sp>
      <p:pic>
        <p:nvPicPr>
          <p:cNvPr id="16386" name="Picture 2" descr="C:\Users\Жожа\Desktop\Screenshot_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02" y="4797151"/>
            <a:ext cx="9112198" cy="2060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90550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332656"/>
            <a:ext cx="8229600" cy="1143000"/>
          </a:xfrm>
        </p:spPr>
        <p:txBody>
          <a:bodyPr>
            <a:normAutofit fontScale="90000"/>
          </a:bodyPr>
          <a:lstStyle/>
          <a:p>
            <a:r>
              <a:rPr lang="en-US" dirty="0"/>
              <a:t>Creation of class instances (objects</a:t>
            </a:r>
            <a:r>
              <a:rPr lang="en-US" dirty="0" smtClean="0"/>
              <a:t>)</a:t>
            </a:r>
            <a:br>
              <a:rPr lang="en-US" dirty="0" smtClean="0"/>
            </a:br>
            <a:r>
              <a:rPr lang="en-US" sz="3100" dirty="0"/>
              <a:t>Accessing Instance Variables and Methods</a:t>
            </a:r>
            <a:r>
              <a:rPr lang="en-US" sz="3100" dirty="0" smtClean="0"/>
              <a:t>:</a:t>
            </a:r>
            <a:endParaRPr lang="ru-RU" dirty="0"/>
          </a:p>
        </p:txBody>
      </p:sp>
      <p:sp>
        <p:nvSpPr>
          <p:cNvPr id="3" name="Объект 2"/>
          <p:cNvSpPr>
            <a:spLocks noGrp="1"/>
          </p:cNvSpPr>
          <p:nvPr>
            <p:ph idx="1"/>
          </p:nvPr>
        </p:nvSpPr>
        <p:spPr>
          <a:xfrm>
            <a:off x="395536" y="980728"/>
            <a:ext cx="8229600" cy="5877272"/>
          </a:xfrm>
        </p:spPr>
        <p:txBody>
          <a:bodyPr>
            <a:normAutofit/>
          </a:bodyPr>
          <a:lstStyle/>
          <a:p>
            <a:pPr marL="0" indent="0">
              <a:buNone/>
            </a:pPr>
            <a:r>
              <a:rPr lang="en-US" sz="2200" dirty="0" smtClean="0"/>
              <a:t>	</a:t>
            </a:r>
          </a:p>
          <a:p>
            <a:pPr marL="0" indent="0">
              <a:buNone/>
            </a:pPr>
            <a:endParaRPr lang="en-US" sz="2200" dirty="0"/>
          </a:p>
          <a:p>
            <a:pPr marL="0" indent="0">
              <a:buNone/>
            </a:pPr>
            <a:r>
              <a:rPr lang="en-US" sz="2200" dirty="0" smtClean="0"/>
              <a:t>	Instance </a:t>
            </a:r>
            <a:r>
              <a:rPr lang="en-US" sz="2200" dirty="0"/>
              <a:t>variables and methods are accessed via created objects. To access an instance variable the fully qualified path should be as follows</a:t>
            </a:r>
            <a:r>
              <a:rPr lang="en-US" sz="2200" dirty="0" smtClean="0"/>
              <a:t>:</a:t>
            </a:r>
          </a:p>
          <a:p>
            <a:pPr marL="0" indent="0">
              <a:buNone/>
            </a:pPr>
            <a:endParaRPr lang="en-US" sz="2200" dirty="0"/>
          </a:p>
          <a:p>
            <a:pPr marL="0" indent="0">
              <a:buNone/>
            </a:pPr>
            <a:endParaRPr lang="en-US" sz="2200" dirty="0" smtClean="0"/>
          </a:p>
          <a:p>
            <a:pPr marL="0" indent="0">
              <a:buNone/>
            </a:pPr>
            <a:endParaRPr lang="en-US" sz="2200" dirty="0"/>
          </a:p>
          <a:p>
            <a:pPr marL="0" indent="0">
              <a:buNone/>
            </a:pPr>
            <a:endParaRPr lang="en-US" sz="2200" dirty="0" smtClean="0"/>
          </a:p>
          <a:p>
            <a:pPr marL="0" indent="0">
              <a:buNone/>
            </a:pPr>
            <a:endParaRPr lang="en-US" sz="2200" dirty="0"/>
          </a:p>
          <a:p>
            <a:pPr marL="0" indent="0">
              <a:buNone/>
            </a:pPr>
            <a:endParaRPr lang="en-US" sz="2200" b="1" dirty="0" smtClean="0"/>
          </a:p>
          <a:p>
            <a:pPr marL="0" indent="0">
              <a:buNone/>
            </a:pPr>
            <a:endParaRPr lang="en-US" sz="2200" dirty="0"/>
          </a:p>
          <a:p>
            <a:pPr marL="0" indent="0">
              <a:buNone/>
            </a:pPr>
            <a:endParaRPr lang="en-US" sz="2200" dirty="0" smtClean="0"/>
          </a:p>
          <a:p>
            <a:pPr marL="0" indent="0">
              <a:buNone/>
            </a:pPr>
            <a:endParaRPr lang="en-US" sz="2200" dirty="0"/>
          </a:p>
          <a:p>
            <a:pPr marL="0" indent="0">
              <a:buNone/>
            </a:pPr>
            <a:endParaRPr lang="en-US" sz="2200" dirty="0" smtClean="0"/>
          </a:p>
          <a:p>
            <a:pPr marL="0" indent="0">
              <a:buNone/>
            </a:pPr>
            <a:endParaRPr lang="en-US" sz="2200" dirty="0"/>
          </a:p>
          <a:p>
            <a:pPr marL="0" indent="0">
              <a:buNone/>
            </a:pPr>
            <a:endParaRPr lang="ru-RU" sz="2200" dirty="0"/>
          </a:p>
        </p:txBody>
      </p:sp>
      <p:pic>
        <p:nvPicPr>
          <p:cNvPr id="17410" name="Picture 2" descr="C:\Users\Жожа\Desktop\Screenshot_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29000"/>
            <a:ext cx="9144000" cy="3037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39689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t>Creation of class instances (objects)</a:t>
            </a:r>
            <a:br>
              <a:rPr lang="en-US" dirty="0"/>
            </a:br>
            <a:r>
              <a:rPr lang="en-US" sz="3100" dirty="0"/>
              <a:t>Accessing Instance Variables and Methods:</a:t>
            </a:r>
            <a:endParaRPr lang="ru-RU" sz="3100" dirty="0"/>
          </a:p>
        </p:txBody>
      </p:sp>
      <p:sp>
        <p:nvSpPr>
          <p:cNvPr id="3" name="Объект 2"/>
          <p:cNvSpPr>
            <a:spLocks noGrp="1"/>
          </p:cNvSpPr>
          <p:nvPr>
            <p:ph idx="1"/>
          </p:nvPr>
        </p:nvSpPr>
        <p:spPr>
          <a:xfrm>
            <a:off x="179512" y="1340768"/>
            <a:ext cx="8445624" cy="4525963"/>
          </a:xfrm>
        </p:spPr>
        <p:txBody>
          <a:bodyPr/>
          <a:lstStyle/>
          <a:p>
            <a:pPr marL="0" indent="0">
              <a:buNone/>
            </a:pPr>
            <a:r>
              <a:rPr lang="en-US" sz="2200" dirty="0"/>
              <a:t>Example:</a:t>
            </a:r>
          </a:p>
          <a:p>
            <a:pPr marL="0" indent="0">
              <a:buNone/>
            </a:pPr>
            <a:r>
              <a:rPr lang="en-US" sz="2000" dirty="0"/>
              <a:t>This example explains how to access instance variables and methods of a class:</a:t>
            </a:r>
          </a:p>
          <a:p>
            <a:endParaRPr lang="ru-RU" dirty="0"/>
          </a:p>
        </p:txBody>
      </p:sp>
      <p:pic>
        <p:nvPicPr>
          <p:cNvPr id="18434" name="Picture 2" descr="C:\Users\Жожа\Desktop\Screenshot_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08980"/>
            <a:ext cx="9144000" cy="4667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34322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34352"/>
            <a:ext cx="8229600" cy="1143000"/>
          </a:xfrm>
        </p:spPr>
        <p:txBody>
          <a:bodyPr>
            <a:normAutofit fontScale="90000"/>
          </a:bodyPr>
          <a:lstStyle/>
          <a:p>
            <a:r>
              <a:rPr lang="en-US" dirty="0"/>
              <a:t>Creation of class instances (objects)</a:t>
            </a:r>
            <a:r>
              <a:rPr lang="en-US" dirty="0" smtClean="0"/>
              <a:t/>
            </a:r>
            <a:br>
              <a:rPr lang="en-US" dirty="0" smtClean="0"/>
            </a:br>
            <a:r>
              <a:rPr lang="en-US" sz="3100" dirty="0" smtClean="0"/>
              <a:t>Source file declaration rules:</a:t>
            </a:r>
            <a:endParaRPr lang="ru-RU" sz="3100" dirty="0"/>
          </a:p>
        </p:txBody>
      </p:sp>
      <p:sp>
        <p:nvSpPr>
          <p:cNvPr id="3" name="Объект 2"/>
          <p:cNvSpPr>
            <a:spLocks noGrp="1"/>
          </p:cNvSpPr>
          <p:nvPr>
            <p:ph idx="1"/>
          </p:nvPr>
        </p:nvSpPr>
        <p:spPr>
          <a:xfrm>
            <a:off x="467544" y="1124744"/>
            <a:ext cx="8229600" cy="5733256"/>
          </a:xfrm>
        </p:spPr>
        <p:txBody>
          <a:bodyPr>
            <a:normAutofit fontScale="92500" lnSpcReduction="10000"/>
          </a:bodyPr>
          <a:lstStyle/>
          <a:p>
            <a:pPr marL="0" indent="0" algn="ctr">
              <a:buNone/>
            </a:pPr>
            <a:r>
              <a:rPr lang="en-US" sz="2200" dirty="0"/>
              <a:t>D</a:t>
            </a:r>
            <a:r>
              <a:rPr lang="en-US" sz="2200" dirty="0" smtClean="0"/>
              <a:t>eclaration rules</a:t>
            </a:r>
          </a:p>
          <a:p>
            <a:pPr marL="0" indent="0">
              <a:buNone/>
            </a:pPr>
            <a:r>
              <a:rPr lang="en-US" sz="2200" dirty="0" smtClean="0"/>
              <a:t>	These </a:t>
            </a:r>
            <a:r>
              <a:rPr lang="en-US" sz="2200" dirty="0"/>
              <a:t>rules are essential when declaring classes, </a:t>
            </a:r>
            <a:r>
              <a:rPr lang="en-US" sz="2200" b="1" i="1" dirty="0"/>
              <a:t>import</a:t>
            </a:r>
            <a:r>
              <a:rPr lang="en-US" sz="2200" dirty="0"/>
              <a:t> statements and </a:t>
            </a:r>
            <a:r>
              <a:rPr lang="en-US" sz="2200" b="1" i="1" dirty="0"/>
              <a:t>package</a:t>
            </a:r>
            <a:r>
              <a:rPr lang="en-US" sz="2200" dirty="0"/>
              <a:t> statements in a source </a:t>
            </a:r>
            <a:r>
              <a:rPr lang="en-US" sz="2200" dirty="0" smtClean="0"/>
              <a:t>file.</a:t>
            </a:r>
          </a:p>
          <a:p>
            <a:pPr marL="0" indent="0">
              <a:buNone/>
            </a:pPr>
            <a:endParaRPr lang="en-US" sz="2200" dirty="0" smtClean="0"/>
          </a:p>
          <a:p>
            <a:r>
              <a:rPr lang="en-US" sz="2200" dirty="0" smtClean="0"/>
              <a:t>There </a:t>
            </a:r>
            <a:r>
              <a:rPr lang="en-US" sz="2200" dirty="0"/>
              <a:t>can be only one public class per source file.</a:t>
            </a:r>
          </a:p>
          <a:p>
            <a:r>
              <a:rPr lang="en-US" sz="2200" dirty="0"/>
              <a:t>A source file can have multiple non public classes.</a:t>
            </a:r>
          </a:p>
          <a:p>
            <a:r>
              <a:rPr lang="en-US" sz="2200" dirty="0"/>
              <a:t>The public class name should be the name of the source file as well which should be appended by </a:t>
            </a:r>
            <a:r>
              <a:rPr lang="en-US" sz="2200" b="1" dirty="0"/>
              <a:t>.java</a:t>
            </a:r>
            <a:r>
              <a:rPr lang="en-US" sz="2200" dirty="0"/>
              <a:t> at the end. For example : The class name is . </a:t>
            </a:r>
            <a:r>
              <a:rPr lang="en-US" sz="2200" i="1" dirty="0"/>
              <a:t>public class Employee{}</a:t>
            </a:r>
            <a:r>
              <a:rPr lang="en-US" sz="2200" dirty="0"/>
              <a:t> Then the source file should be as Employee.java.</a:t>
            </a:r>
          </a:p>
          <a:p>
            <a:r>
              <a:rPr lang="en-US" sz="2200" dirty="0"/>
              <a:t>If the class is defined inside a package, then the package statement should be the first statement in the source file.</a:t>
            </a:r>
          </a:p>
          <a:p>
            <a:r>
              <a:rPr lang="en-US" sz="2200" dirty="0"/>
              <a:t>If import statements are present then they must be written between the package statement and the class declaration. If there are no package statements then the import statement should be the first line in the source file.</a:t>
            </a:r>
          </a:p>
          <a:p>
            <a:r>
              <a:rPr lang="en-US" sz="2200" dirty="0"/>
              <a:t>Import and package statements will imply to all the classes present in the source file. It is not possible to declare different import and/or package statements to different classes in the source file.</a:t>
            </a:r>
          </a:p>
          <a:p>
            <a:pPr marL="0" indent="0" algn="just">
              <a:buNone/>
            </a:pPr>
            <a:endParaRPr lang="ru-RU" sz="2200" dirty="0"/>
          </a:p>
        </p:txBody>
      </p:sp>
      <p:pic>
        <p:nvPicPr>
          <p:cNvPr id="19458" name="Picture 2" descr="http://payilagam.com/wp-content/uploads/2013/07/Best-Manual-testing-training-in-chenna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248" y="1844824"/>
            <a:ext cx="2307527" cy="1224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79441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71400"/>
            <a:ext cx="8229600" cy="1143000"/>
          </a:xfrm>
        </p:spPr>
        <p:txBody>
          <a:bodyPr>
            <a:normAutofit fontScale="90000"/>
          </a:bodyPr>
          <a:lstStyle/>
          <a:p>
            <a:r>
              <a:rPr lang="en-US" dirty="0"/>
              <a:t>Creation of class instances (objects</a:t>
            </a:r>
            <a:r>
              <a:rPr lang="en-US" dirty="0" smtClean="0"/>
              <a:t>)</a:t>
            </a:r>
            <a:endParaRPr lang="ru-RU" dirty="0"/>
          </a:p>
        </p:txBody>
      </p:sp>
      <p:sp>
        <p:nvSpPr>
          <p:cNvPr id="3" name="Объект 2"/>
          <p:cNvSpPr>
            <a:spLocks noGrp="1"/>
          </p:cNvSpPr>
          <p:nvPr>
            <p:ph idx="1"/>
          </p:nvPr>
        </p:nvSpPr>
        <p:spPr>
          <a:xfrm>
            <a:off x="467544" y="764704"/>
            <a:ext cx="8229600" cy="5832648"/>
          </a:xfrm>
        </p:spPr>
        <p:txBody>
          <a:bodyPr>
            <a:normAutofit/>
          </a:bodyPr>
          <a:lstStyle/>
          <a:p>
            <a:pPr marL="0" indent="0" algn="ctr">
              <a:buNone/>
            </a:pPr>
            <a:r>
              <a:rPr lang="en-US" sz="2200" b="1" dirty="0"/>
              <a:t>Java Package:</a:t>
            </a:r>
          </a:p>
          <a:p>
            <a:pPr marL="0" indent="0">
              <a:buNone/>
            </a:pPr>
            <a:r>
              <a:rPr lang="en-US" sz="2200" dirty="0"/>
              <a:t>In simple, it is a way of categorizing the classes and interfaces. When developing applications in Java, hundreds of classes and interfaces will be written, therefore categorizing these classes is a must as well as makes life much easier.</a:t>
            </a:r>
          </a:p>
          <a:p>
            <a:pPr marL="0" indent="0" algn="ctr">
              <a:buNone/>
            </a:pPr>
            <a:r>
              <a:rPr lang="en-US" sz="2200" b="1" dirty="0"/>
              <a:t>Import statements:</a:t>
            </a:r>
          </a:p>
          <a:p>
            <a:pPr marL="0" indent="0">
              <a:buNone/>
            </a:pPr>
            <a:r>
              <a:rPr lang="en-US" sz="2200" dirty="0"/>
              <a:t>In Java if a fully qualified name, which includes the package and the class name, is given then the compiler can easily locate the source code or classes. Import statement is a way of giving the proper location for the compiler to find that particular class.</a:t>
            </a:r>
          </a:p>
          <a:p>
            <a:pPr marL="0" indent="0">
              <a:buNone/>
            </a:pPr>
            <a:r>
              <a:rPr lang="en-US" sz="2200" dirty="0"/>
              <a:t>For example, the following line would ask compiler to load all the classes available in directory </a:t>
            </a:r>
            <a:r>
              <a:rPr lang="en-US" sz="2200" dirty="0" err="1"/>
              <a:t>java_installation</a:t>
            </a:r>
            <a:r>
              <a:rPr lang="en-US" sz="2200" dirty="0"/>
              <a:t>/java/</a:t>
            </a:r>
            <a:r>
              <a:rPr lang="en-US" sz="2200" dirty="0" err="1"/>
              <a:t>io</a:t>
            </a:r>
            <a:r>
              <a:rPr lang="en-US" sz="2200" dirty="0"/>
              <a:t> :</a:t>
            </a:r>
          </a:p>
          <a:p>
            <a:pPr marL="0" indent="0">
              <a:buNone/>
            </a:pPr>
            <a:endParaRPr lang="ru-RU" sz="2200" dirty="0"/>
          </a:p>
          <a:p>
            <a:pPr marL="0" indent="0">
              <a:buNone/>
            </a:pPr>
            <a:r>
              <a:rPr lang="en-US" sz="2400" dirty="0" smtClean="0">
                <a:solidFill>
                  <a:schemeClr val="tx2">
                    <a:lumMod val="60000"/>
                    <a:lumOff val="40000"/>
                  </a:schemeClr>
                </a:solidFill>
              </a:rPr>
              <a:t>                                     </a:t>
            </a:r>
            <a:r>
              <a:rPr lang="en-US" sz="2400" u="sng" dirty="0" smtClean="0">
                <a:solidFill>
                  <a:schemeClr val="tx2">
                    <a:lumMod val="60000"/>
                    <a:lumOff val="40000"/>
                  </a:schemeClr>
                </a:solidFill>
              </a:rPr>
              <a:t>import </a:t>
            </a:r>
            <a:r>
              <a:rPr lang="en-US" sz="2400" u="sng" dirty="0">
                <a:solidFill>
                  <a:schemeClr val="tx2">
                    <a:lumMod val="60000"/>
                    <a:lumOff val="40000"/>
                  </a:schemeClr>
                </a:solidFill>
              </a:rPr>
              <a:t>java</a:t>
            </a:r>
            <a:r>
              <a:rPr lang="en-US" sz="2400" u="sng" dirty="0">
                <a:solidFill>
                  <a:schemeClr val="tx2">
                    <a:lumMod val="60000"/>
                    <a:lumOff val="40000"/>
                  </a:schemeClr>
                </a:solidFill>
              </a:rPr>
              <a:t>.</a:t>
            </a:r>
            <a:r>
              <a:rPr lang="en-US" sz="2400" u="sng" dirty="0">
                <a:solidFill>
                  <a:schemeClr val="tx2">
                    <a:lumMod val="60000"/>
                    <a:lumOff val="40000"/>
                  </a:schemeClr>
                </a:solidFill>
              </a:rPr>
              <a:t>io</a:t>
            </a:r>
            <a:r>
              <a:rPr lang="en-US" sz="2400" u="sng" dirty="0">
                <a:solidFill>
                  <a:schemeClr val="tx2">
                    <a:lumMod val="60000"/>
                    <a:lumOff val="40000"/>
                  </a:schemeClr>
                </a:solidFill>
              </a:rPr>
              <a:t>.*;</a:t>
            </a:r>
            <a:endParaRPr lang="ru-RU" sz="2200" u="sng" dirty="0">
              <a:solidFill>
                <a:schemeClr val="tx2">
                  <a:lumMod val="60000"/>
                  <a:lumOff val="40000"/>
                </a:schemeClr>
              </a:solidFill>
            </a:endParaRPr>
          </a:p>
        </p:txBody>
      </p:sp>
      <p:pic>
        <p:nvPicPr>
          <p:cNvPr id="20484" name="Picture 4" descr="http://blog.harbinger-systems.com/wp-content/uploads/2011/10/automated-testing-coded-ui-tes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4701" y="5157192"/>
            <a:ext cx="2243188" cy="1682391"/>
          </a:xfrm>
          <a:prstGeom prst="rect">
            <a:avLst/>
          </a:prstGeom>
          <a:noFill/>
          <a:extLst>
            <a:ext uri="{909E8E84-426E-40DD-AFC4-6F175D3DCCD1}">
              <a14:hiddenFill xmlns:a14="http://schemas.microsoft.com/office/drawing/2010/main">
                <a:solidFill>
                  <a:srgbClr val="FFFFFF"/>
                </a:solidFill>
              </a14:hiddenFill>
            </a:ext>
          </a:extLst>
        </p:spPr>
      </p:pic>
      <p:pic>
        <p:nvPicPr>
          <p:cNvPr id="20486" name="Picture 6" descr="http://www.testplant.com/wp-content/uploads/2013/07/RB-media.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3" y="5157192"/>
            <a:ext cx="2809706" cy="1700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1306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06090"/>
          </a:xfrm>
        </p:spPr>
        <p:txBody>
          <a:bodyPr>
            <a:normAutofit fontScale="90000"/>
          </a:bodyPr>
          <a:lstStyle/>
          <a:p>
            <a:r>
              <a:rPr lang="en-US" b="1" dirty="0"/>
              <a:t>UML notations</a:t>
            </a:r>
            <a:endParaRPr lang="ru-RU" dirty="0"/>
          </a:p>
        </p:txBody>
      </p:sp>
      <p:sp>
        <p:nvSpPr>
          <p:cNvPr id="3" name="Объект 2"/>
          <p:cNvSpPr>
            <a:spLocks noGrp="1"/>
          </p:cNvSpPr>
          <p:nvPr>
            <p:ph idx="1"/>
          </p:nvPr>
        </p:nvSpPr>
        <p:spPr>
          <a:xfrm>
            <a:off x="395536" y="1052736"/>
            <a:ext cx="8229600" cy="3960440"/>
          </a:xfrm>
        </p:spPr>
        <p:txBody>
          <a:bodyPr>
            <a:normAutofit lnSpcReduction="10000"/>
          </a:bodyPr>
          <a:lstStyle/>
          <a:p>
            <a:pPr marL="0" indent="0">
              <a:buNone/>
            </a:pPr>
            <a:r>
              <a:rPr lang="en-US" sz="2200" b="1" dirty="0" smtClean="0">
                <a:latin typeface="+mj-lt"/>
              </a:rPr>
              <a:t>Purpose of Class diagrams :</a:t>
            </a:r>
          </a:p>
          <a:p>
            <a:pPr marL="0" indent="0">
              <a:buNone/>
            </a:pPr>
            <a:r>
              <a:rPr lang="en-US" sz="2200" dirty="0" smtClean="0">
                <a:latin typeface="+mj-lt"/>
              </a:rPr>
              <a:t>	The purpose of the class diagram is to model the static view of an application. The class diagrams are the only diagrams which can be directly mapped with object oriented languages and thus widely used at the time of construction.</a:t>
            </a:r>
          </a:p>
          <a:p>
            <a:pPr marL="0" indent="0">
              <a:buNone/>
            </a:pPr>
            <a:r>
              <a:rPr lang="en-US" sz="2200" dirty="0" smtClean="0">
                <a:latin typeface="+mj-lt"/>
              </a:rPr>
              <a:t>	</a:t>
            </a:r>
          </a:p>
          <a:p>
            <a:r>
              <a:rPr lang="en-US" sz="2200" dirty="0" smtClean="0">
                <a:latin typeface="+mj-lt"/>
              </a:rPr>
              <a:t>So the purpose of the class diagram can be summarized as:</a:t>
            </a:r>
          </a:p>
          <a:p>
            <a:r>
              <a:rPr lang="en-US" sz="2200" dirty="0" smtClean="0">
                <a:latin typeface="+mj-lt"/>
              </a:rPr>
              <a:t>Analysis and design of the static view of an application.</a:t>
            </a:r>
          </a:p>
          <a:p>
            <a:r>
              <a:rPr lang="en-US" sz="2200" dirty="0" smtClean="0">
                <a:latin typeface="+mj-lt"/>
              </a:rPr>
              <a:t>Describe responsibilities of a system.</a:t>
            </a:r>
          </a:p>
          <a:p>
            <a:r>
              <a:rPr lang="en-US" sz="2200" dirty="0" smtClean="0">
                <a:latin typeface="+mj-lt"/>
              </a:rPr>
              <a:t>Base for component and deployment diagrams.</a:t>
            </a:r>
          </a:p>
          <a:p>
            <a:r>
              <a:rPr lang="en-US" sz="2200" dirty="0" smtClean="0">
                <a:latin typeface="+mj-lt"/>
              </a:rPr>
              <a:t>Forward and reverse engineering.</a:t>
            </a:r>
          </a:p>
          <a:p>
            <a:pPr marL="0" indent="0">
              <a:buNone/>
            </a:pPr>
            <a:endParaRPr lang="en-US" sz="2200" dirty="0">
              <a:latin typeface="+mj-lt"/>
            </a:endParaRPr>
          </a:p>
        </p:txBody>
      </p:sp>
      <p:pic>
        <p:nvPicPr>
          <p:cNvPr id="4098" name="Picture 2" descr="https://www.cms2cms.com/wp-content/uploads/2013/08/purpos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6255" y="4641879"/>
            <a:ext cx="2297649" cy="22161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6939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332656"/>
            <a:ext cx="8229600" cy="850106"/>
          </a:xfrm>
        </p:spPr>
        <p:txBody>
          <a:bodyPr>
            <a:normAutofit/>
          </a:bodyPr>
          <a:lstStyle/>
          <a:p>
            <a:r>
              <a:rPr lang="en-US" sz="4000" b="1" dirty="0"/>
              <a:t>UML notations</a:t>
            </a:r>
            <a:endParaRPr lang="ru-RU" sz="4000" dirty="0"/>
          </a:p>
        </p:txBody>
      </p:sp>
      <p:sp>
        <p:nvSpPr>
          <p:cNvPr id="3" name="Объект 2"/>
          <p:cNvSpPr>
            <a:spLocks noGrp="1"/>
          </p:cNvSpPr>
          <p:nvPr>
            <p:ph idx="1"/>
          </p:nvPr>
        </p:nvSpPr>
        <p:spPr>
          <a:xfrm>
            <a:off x="457200" y="1600201"/>
            <a:ext cx="8229600" cy="1540768"/>
          </a:xfrm>
        </p:spPr>
        <p:txBody>
          <a:bodyPr>
            <a:normAutofit/>
          </a:bodyPr>
          <a:lstStyle/>
          <a:p>
            <a:r>
              <a:rPr lang="en-US" sz="2200" dirty="0"/>
              <a:t>The Class diagrams, physical data models, along with the system overview diagram are in my opinion the most important diagrams that suite the current day rapid application development requirements.</a:t>
            </a:r>
          </a:p>
          <a:p>
            <a:endParaRPr lang="ru-RU" sz="2200" dirty="0"/>
          </a:p>
        </p:txBody>
      </p:sp>
      <p:pic>
        <p:nvPicPr>
          <p:cNvPr id="5122" name="Picture 2" descr="OOP_Concepts_and_manymore/nota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3284984"/>
            <a:ext cx="5479457" cy="331236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vsccan.org/wp-content/uploads/2014/05/live-with-purpos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4595" y="0"/>
            <a:ext cx="2699405" cy="1700808"/>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peoplestrusttoronto.files.wordpress.com/2014/01/28f8a-puzzle.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74" y="0"/>
            <a:ext cx="2777974" cy="1556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6927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b="1" dirty="0"/>
              <a:t>UML notations</a:t>
            </a:r>
            <a:r>
              <a:rPr lang="en-US" dirty="0" smtClean="0"/>
              <a:t/>
            </a:r>
            <a:br>
              <a:rPr lang="en-US" dirty="0" smtClean="0"/>
            </a:br>
            <a:r>
              <a:rPr lang="en-US" sz="3100" dirty="0" smtClean="0"/>
              <a:t>How </a:t>
            </a:r>
            <a:r>
              <a:rPr lang="en-US" sz="3100" dirty="0"/>
              <a:t>to draw Class Diagram</a:t>
            </a:r>
            <a:r>
              <a:rPr lang="en-US" sz="3100" dirty="0" smtClean="0"/>
              <a:t>?</a:t>
            </a:r>
            <a:endParaRPr lang="ru-RU" sz="3100" dirty="0"/>
          </a:p>
        </p:txBody>
      </p:sp>
      <p:sp>
        <p:nvSpPr>
          <p:cNvPr id="3" name="Объект 2"/>
          <p:cNvSpPr>
            <a:spLocks noGrp="1"/>
          </p:cNvSpPr>
          <p:nvPr>
            <p:ph idx="1"/>
          </p:nvPr>
        </p:nvSpPr>
        <p:spPr>
          <a:xfrm>
            <a:off x="457200" y="1600200"/>
            <a:ext cx="8229600" cy="5501208"/>
          </a:xfrm>
        </p:spPr>
        <p:txBody>
          <a:bodyPr>
            <a:normAutofit fontScale="55000" lnSpcReduction="20000"/>
          </a:bodyPr>
          <a:lstStyle/>
          <a:p>
            <a:pPr marL="0" indent="0">
              <a:buNone/>
            </a:pPr>
            <a:r>
              <a:rPr lang="en-US" dirty="0" smtClean="0"/>
              <a:t>	The </a:t>
            </a:r>
            <a:r>
              <a:rPr lang="en-US" dirty="0"/>
              <a:t>following points should be remembered while drawing a class diagram:</a:t>
            </a:r>
          </a:p>
          <a:p>
            <a:r>
              <a:rPr lang="en-US" dirty="0"/>
              <a:t>The name of the class diagram should be meaningful to describe the aspect of the system.</a:t>
            </a:r>
          </a:p>
          <a:p>
            <a:r>
              <a:rPr lang="en-US" dirty="0"/>
              <a:t>Each element and their relationships should be identified in advance.</a:t>
            </a:r>
          </a:p>
          <a:p>
            <a:r>
              <a:rPr lang="en-US" dirty="0"/>
              <a:t>Responsibility (attributes and methods) of each class should be clearly identified.</a:t>
            </a:r>
          </a:p>
          <a:p>
            <a:r>
              <a:rPr lang="en-US" dirty="0"/>
              <a:t>For each class minimum number of properties should be specified. Because unnecessary properties will make the diagram complicated.</a:t>
            </a:r>
          </a:p>
          <a:p>
            <a:r>
              <a:rPr lang="en-US" dirty="0"/>
              <a:t>Use notes when ever required to describe some aspect of the diagram. Because at the end of the drawing it should be understandable to the developer/coder.</a:t>
            </a:r>
          </a:p>
          <a:p>
            <a:r>
              <a:rPr lang="en-US" dirty="0"/>
              <a:t>Finally, before making the final version, the diagram should be drawn on plain paper and rework as many times as possible to make it correct.</a:t>
            </a:r>
          </a:p>
          <a:p>
            <a:r>
              <a:rPr lang="en-US" dirty="0"/>
              <a:t>Now the following diagram is an example of an </a:t>
            </a:r>
            <a:r>
              <a:rPr lang="en-US" i="1" dirty="0"/>
              <a:t>Order System</a:t>
            </a:r>
            <a:r>
              <a:rPr lang="en-US" dirty="0"/>
              <a:t> of an application. So it describes a particular aspect of the entire application.</a:t>
            </a:r>
          </a:p>
          <a:p>
            <a:r>
              <a:rPr lang="en-US" dirty="0"/>
              <a:t>First of all </a:t>
            </a:r>
            <a:r>
              <a:rPr lang="en-US" i="1" dirty="0"/>
              <a:t>Order</a:t>
            </a:r>
            <a:r>
              <a:rPr lang="en-US" dirty="0"/>
              <a:t> and </a:t>
            </a:r>
            <a:r>
              <a:rPr lang="en-US" i="1" dirty="0"/>
              <a:t>Customer</a:t>
            </a:r>
            <a:r>
              <a:rPr lang="en-US" dirty="0"/>
              <a:t> are identified as the two elements of the system and they have a </a:t>
            </a:r>
            <a:r>
              <a:rPr lang="en-US" i="1" dirty="0"/>
              <a:t>one to many</a:t>
            </a:r>
            <a:r>
              <a:rPr lang="en-US" dirty="0"/>
              <a:t> relationship because a customer can have multiple orders.</a:t>
            </a:r>
          </a:p>
          <a:p>
            <a:r>
              <a:rPr lang="en-US" dirty="0"/>
              <a:t>We would keep </a:t>
            </a:r>
            <a:r>
              <a:rPr lang="en-US" i="1" dirty="0"/>
              <a:t>Order</a:t>
            </a:r>
            <a:r>
              <a:rPr lang="en-US" dirty="0"/>
              <a:t> class is an abstract class and it has two concrete classes (inheritance relationship) </a:t>
            </a:r>
            <a:r>
              <a:rPr lang="en-US" i="1" dirty="0" err="1"/>
              <a:t>SpecialOrder</a:t>
            </a:r>
            <a:r>
              <a:rPr lang="en-US" dirty="0"/>
              <a:t> and </a:t>
            </a:r>
            <a:r>
              <a:rPr lang="en-US" i="1" dirty="0" err="1"/>
              <a:t>NormalOrder</a:t>
            </a:r>
            <a:r>
              <a:rPr lang="en-US" dirty="0"/>
              <a:t>.</a:t>
            </a:r>
          </a:p>
          <a:p>
            <a:r>
              <a:rPr lang="en-US" dirty="0"/>
              <a:t>The two inherited classes have all the properties as the </a:t>
            </a:r>
            <a:r>
              <a:rPr lang="en-US" i="1" dirty="0"/>
              <a:t>Order</a:t>
            </a:r>
            <a:r>
              <a:rPr lang="en-US" dirty="0"/>
              <a:t> class. In addition they have additional functions like </a:t>
            </a:r>
            <a:r>
              <a:rPr lang="en-US" i="1" dirty="0"/>
              <a:t>dispatch ()</a:t>
            </a:r>
            <a:r>
              <a:rPr lang="en-US" dirty="0"/>
              <a:t> and </a:t>
            </a:r>
            <a:r>
              <a:rPr lang="en-US" i="1" dirty="0"/>
              <a:t>receive </a:t>
            </a:r>
            <a:r>
              <a:rPr lang="en-US" i="1" dirty="0" smtClean="0"/>
              <a:t>()</a:t>
            </a:r>
            <a:r>
              <a:rPr lang="en-US" dirty="0" smtClean="0"/>
              <a:t>.</a:t>
            </a:r>
            <a:endParaRPr lang="en-US" dirty="0"/>
          </a:p>
        </p:txBody>
      </p:sp>
      <p:pic>
        <p:nvPicPr>
          <p:cNvPr id="1026" name="Picture 2" descr="http://pad3.whstatic.com/images/thumb/0/05/Draw-Real-Things-Step-6.jpg/670px-Draw-Real-Things-Step-6.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0"/>
            <a:ext cx="1979711" cy="148626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pad1.whstatic.com/images/thumb/e/e5/Draw-Real-Things-Step-7.jpg/670px-Draw-Real-Things-Step-7.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4288" y="1"/>
            <a:ext cx="1964634" cy="1474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9848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b="1" dirty="0"/>
              <a:t>UML notations</a:t>
            </a:r>
            <a:r>
              <a:rPr lang="en-US" dirty="0"/>
              <a:t/>
            </a:r>
            <a:br>
              <a:rPr lang="en-US" dirty="0"/>
            </a:br>
            <a:r>
              <a:rPr lang="en-US" sz="3100" dirty="0"/>
              <a:t>How to draw Class Diagram?</a:t>
            </a:r>
            <a:endParaRPr lang="ru-RU" sz="3100" dirty="0"/>
          </a:p>
        </p:txBody>
      </p:sp>
      <p:sp>
        <p:nvSpPr>
          <p:cNvPr id="3" name="Объект 2"/>
          <p:cNvSpPr>
            <a:spLocks noGrp="1"/>
          </p:cNvSpPr>
          <p:nvPr>
            <p:ph idx="1"/>
          </p:nvPr>
        </p:nvSpPr>
        <p:spPr>
          <a:xfrm>
            <a:off x="457200" y="1600201"/>
            <a:ext cx="8229600" cy="820688"/>
          </a:xfrm>
        </p:spPr>
        <p:txBody>
          <a:bodyPr>
            <a:normAutofit/>
          </a:bodyPr>
          <a:lstStyle/>
          <a:p>
            <a:pPr marL="0" indent="0">
              <a:buNone/>
            </a:pPr>
            <a:r>
              <a:rPr lang="en-US" sz="2200" dirty="0"/>
              <a:t>So the following class diagram has been drawn considering all the points mentioned above:</a:t>
            </a:r>
            <a:endParaRPr lang="ru-RU" sz="2200" dirty="0"/>
          </a:p>
        </p:txBody>
      </p:sp>
      <p:pic>
        <p:nvPicPr>
          <p:cNvPr id="6146" name="Picture 2" descr="UML Class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564904"/>
            <a:ext cx="6696744" cy="4104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5850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836712"/>
            <a:ext cx="8208912" cy="720080"/>
          </a:xfrm>
        </p:spPr>
        <p:txBody>
          <a:bodyPr>
            <a:normAutofit fontScale="90000"/>
          </a:bodyPr>
          <a:lstStyle/>
          <a:p>
            <a:r>
              <a:rPr lang="en-US" dirty="0" smtClean="0"/>
              <a:t>2. </a:t>
            </a:r>
            <a:r>
              <a:rPr lang="en-US" dirty="0"/>
              <a:t>Java - Basic </a:t>
            </a:r>
            <a:r>
              <a:rPr lang="en-US" dirty="0" smtClean="0"/>
              <a:t>Data types</a:t>
            </a:r>
            <a:r>
              <a:rPr lang="en-US" dirty="0"/>
              <a:t/>
            </a:r>
            <a:br>
              <a:rPr lang="en-US" dirty="0"/>
            </a:br>
            <a:r>
              <a:rPr lang="en-US" dirty="0"/>
              <a:t/>
            </a:r>
            <a:br>
              <a:rPr lang="en-US" dirty="0"/>
            </a:br>
            <a:endParaRPr lang="ru-RU" dirty="0"/>
          </a:p>
        </p:txBody>
      </p:sp>
      <p:sp>
        <p:nvSpPr>
          <p:cNvPr id="3" name="Объект 2"/>
          <p:cNvSpPr>
            <a:spLocks noGrp="1"/>
          </p:cNvSpPr>
          <p:nvPr>
            <p:ph idx="1"/>
          </p:nvPr>
        </p:nvSpPr>
        <p:spPr>
          <a:xfrm>
            <a:off x="467544" y="980728"/>
            <a:ext cx="8229600" cy="4824536"/>
          </a:xfrm>
        </p:spPr>
        <p:txBody>
          <a:bodyPr>
            <a:noAutofit/>
          </a:bodyPr>
          <a:lstStyle/>
          <a:p>
            <a:pPr marL="0" indent="0">
              <a:buNone/>
            </a:pPr>
            <a:r>
              <a:rPr lang="en-US" sz="2200" dirty="0" smtClean="0"/>
              <a:t>	Variables </a:t>
            </a:r>
            <a:r>
              <a:rPr lang="en-US" sz="2200" dirty="0"/>
              <a:t>are nothing but reserved memory locations to store values. This means that when you create a variable you reserve some space in memory.</a:t>
            </a:r>
          </a:p>
          <a:p>
            <a:pPr marL="0" indent="0">
              <a:buNone/>
            </a:pPr>
            <a:r>
              <a:rPr lang="en-US" sz="2200" dirty="0" smtClean="0"/>
              <a:t>	Based </a:t>
            </a:r>
            <a:r>
              <a:rPr lang="en-US" sz="2200" dirty="0"/>
              <a:t>on the data type of a variable, the operating system allocates memory and decides what can be stored in the reserved memory. Therefore, by assigning different data types to variables, you can store integers, decimals, or characters in these variables.</a:t>
            </a:r>
          </a:p>
          <a:p>
            <a:pPr marL="0" indent="0">
              <a:buNone/>
            </a:pPr>
            <a:r>
              <a:rPr lang="en-US" sz="2200" dirty="0"/>
              <a:t>There are two data types available in Java</a:t>
            </a:r>
            <a:r>
              <a:rPr lang="en-US" sz="2200" dirty="0" smtClean="0"/>
              <a:t>:</a:t>
            </a:r>
          </a:p>
          <a:p>
            <a:r>
              <a:rPr lang="en-US" sz="2400" dirty="0" smtClean="0"/>
              <a:t>Primitive </a:t>
            </a:r>
            <a:r>
              <a:rPr lang="en-US" sz="2400" dirty="0"/>
              <a:t>Data </a:t>
            </a:r>
            <a:r>
              <a:rPr lang="en-US" sz="2400" dirty="0" smtClean="0"/>
              <a:t>Types                </a:t>
            </a:r>
          </a:p>
          <a:p>
            <a:r>
              <a:rPr lang="en-US" sz="2400" dirty="0" smtClean="0"/>
              <a:t>Reference/Object </a:t>
            </a:r>
            <a:r>
              <a:rPr lang="en-US" sz="2400" dirty="0"/>
              <a:t>Data Types</a:t>
            </a:r>
          </a:p>
          <a:p>
            <a:pPr marL="0" indent="0">
              <a:buNone/>
            </a:pPr>
            <a:endParaRPr lang="en-US" sz="2400" dirty="0" smtClean="0"/>
          </a:p>
          <a:p>
            <a:pPr marL="0" indent="0">
              <a:buNone/>
            </a:pPr>
            <a:endParaRPr lang="en-US" sz="2400" dirty="0"/>
          </a:p>
          <a:p>
            <a:pPr marL="0" indent="0">
              <a:buNone/>
            </a:pPr>
            <a:endParaRPr lang="en-US" sz="2200" dirty="0"/>
          </a:p>
          <a:p>
            <a:pPr marL="0" indent="0">
              <a:buNone/>
            </a:pPr>
            <a:endParaRPr lang="ru-RU" sz="2200" dirty="0"/>
          </a:p>
        </p:txBody>
      </p:sp>
      <p:pic>
        <p:nvPicPr>
          <p:cNvPr id="2050" name="Picture 2" descr="http://www.redorbit.com/media/uploads/2010/12/0_746ac3fe2bf33c3a0a07b05a23c46e47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18" y="116632"/>
            <a:ext cx="1440160" cy="97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1511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11560" y="620688"/>
            <a:ext cx="8229600" cy="850106"/>
          </a:xfrm>
        </p:spPr>
        <p:txBody>
          <a:bodyPr>
            <a:normAutofit fontScale="90000"/>
          </a:bodyPr>
          <a:lstStyle/>
          <a:p>
            <a:r>
              <a:rPr lang="en-US" dirty="0"/>
              <a:t>Java - Basic Data </a:t>
            </a:r>
            <a:r>
              <a:rPr lang="en-US" dirty="0" smtClean="0"/>
              <a:t>types</a:t>
            </a:r>
            <a:br>
              <a:rPr lang="en-US" dirty="0" smtClean="0"/>
            </a:br>
            <a:r>
              <a:rPr lang="en-US" sz="3100" dirty="0"/>
              <a:t>Primitive Data Types </a:t>
            </a:r>
            <a:r>
              <a:rPr lang="en-US" sz="3100" dirty="0" smtClean="0"/>
              <a:t>            </a:t>
            </a:r>
            <a:r>
              <a:rPr lang="en-US" dirty="0"/>
              <a:t/>
            </a:r>
            <a:br>
              <a:rPr lang="en-US" dirty="0"/>
            </a:br>
            <a:endParaRPr lang="ru-RU" dirty="0"/>
          </a:p>
        </p:txBody>
      </p:sp>
      <p:pic>
        <p:nvPicPr>
          <p:cNvPr id="3076" name="Picture 4" descr="http://blogs.pstcc.edu/bfoster/files/2011/09/dataTypesJav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68760"/>
            <a:ext cx="9143999" cy="558924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tatic9.depositphotos.com/1634884/1218/i/950/depositphotos_12189020-3D-white-man-with-big-red-exclamation-sign.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34508" y="1"/>
            <a:ext cx="1989465" cy="1700808"/>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tp://www.markifraimov.ru/wp-content/uploads/2013/01/thumb5.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82"/>
            <a:ext cx="1771650" cy="1701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0077735"/>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785</TotalTime>
  <Words>746</Words>
  <Application>Microsoft Office PowerPoint</Application>
  <PresentationFormat>Экран (4:3)</PresentationFormat>
  <Paragraphs>380</Paragraphs>
  <Slides>37</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37</vt:i4>
      </vt:variant>
    </vt:vector>
  </HeadingPairs>
  <TitlesOfParts>
    <vt:vector size="38" baseType="lpstr">
      <vt:lpstr>Тема Office</vt:lpstr>
      <vt:lpstr>Test automation course</vt:lpstr>
      <vt:lpstr>Table of contents</vt:lpstr>
      <vt:lpstr>UML notations</vt:lpstr>
      <vt:lpstr>UML notations</vt:lpstr>
      <vt:lpstr>UML notations</vt:lpstr>
      <vt:lpstr>UML notations How to draw Class Diagram?</vt:lpstr>
      <vt:lpstr>UML notations How to draw Class Diagram?</vt:lpstr>
      <vt:lpstr>2. Java - Basic Data types  </vt:lpstr>
      <vt:lpstr>Java - Basic Data types Primitive Data Types              </vt:lpstr>
      <vt:lpstr>Java - Basic Data types Reference/Object Data Types</vt:lpstr>
      <vt:lpstr>3. Access modifiers </vt:lpstr>
      <vt:lpstr>Access modifiers</vt:lpstr>
      <vt:lpstr>Access modifiers Private Access Modifier - private </vt:lpstr>
      <vt:lpstr>Access modifiers Public Access Modifier - public </vt:lpstr>
      <vt:lpstr>Access modifiers Protected Access Modifier - protected </vt:lpstr>
      <vt:lpstr>Access modifiers Access Control and Inheritance:</vt:lpstr>
      <vt:lpstr>4. Non-access modifiers  </vt:lpstr>
      <vt:lpstr>Non-access modifiers Static Modifier </vt:lpstr>
      <vt:lpstr>Non-access modifiers </vt:lpstr>
      <vt:lpstr>Non-access modifiers</vt:lpstr>
      <vt:lpstr>Non-access modifiers The abstract Modifier:</vt:lpstr>
      <vt:lpstr>Non-access modifiers</vt:lpstr>
      <vt:lpstr>Non-access modifiers</vt:lpstr>
      <vt:lpstr>Non-access modifiers</vt:lpstr>
      <vt:lpstr>5. Java constructor </vt:lpstr>
      <vt:lpstr>Java constructor CONSTRUCTOR CHAINING</vt:lpstr>
      <vt:lpstr>Java constructor CONSTRUCTOR CHAINING</vt:lpstr>
      <vt:lpstr>6. this keyword Using the this Keyword </vt:lpstr>
      <vt:lpstr>this keyword</vt:lpstr>
      <vt:lpstr> 7. void keyword  </vt:lpstr>
      <vt:lpstr>8. return keyword</vt:lpstr>
      <vt:lpstr>return keyword</vt:lpstr>
      <vt:lpstr>9. Creation of class instances (objects) Creating an Object:  </vt:lpstr>
      <vt:lpstr>Creation of class instances (objects) Accessing Instance Variables and Methods:</vt:lpstr>
      <vt:lpstr>Creation of class instances (objects) Accessing Instance Variables and Methods:</vt:lpstr>
      <vt:lpstr>Creation of class instances (objects) Source file declaration rules:</vt:lpstr>
      <vt:lpstr>Creation of class instances (objects)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automation course</dc:title>
  <dc:creator>Жожа</dc:creator>
  <cp:lastModifiedBy>Жожа</cp:lastModifiedBy>
  <cp:revision>49</cp:revision>
  <dcterms:created xsi:type="dcterms:W3CDTF">2015-05-05T12:23:34Z</dcterms:created>
  <dcterms:modified xsi:type="dcterms:W3CDTF">2015-05-06T15:20:37Z</dcterms:modified>
</cp:coreProperties>
</file>