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9" r:id="rId3"/>
    <p:sldId id="258" r:id="rId4"/>
    <p:sldId id="257" r:id="rId5"/>
    <p:sldId id="260" r:id="rId6"/>
    <p:sldId id="261" r:id="rId7"/>
    <p:sldId id="263" r:id="rId8"/>
    <p:sldId id="262" r:id="rId9"/>
    <p:sldId id="273" r:id="rId10"/>
    <p:sldId id="264" r:id="rId11"/>
    <p:sldId id="265" r:id="rId12"/>
    <p:sldId id="266" r:id="rId13"/>
    <p:sldId id="267" r:id="rId14"/>
    <p:sldId id="268" r:id="rId15"/>
    <p:sldId id="271" r:id="rId16"/>
    <p:sldId id="272" r:id="rId17"/>
    <p:sldId id="269"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3" autoAdjust="0"/>
    <p:restoredTop sz="66948" autoAdjust="0"/>
  </p:normalViewPr>
  <p:slideViewPr>
    <p:cSldViewPr snapToGrid="0">
      <p:cViewPr varScale="1">
        <p:scale>
          <a:sx n="47" d="100"/>
          <a:sy n="47" d="100"/>
        </p:scale>
        <p:origin x="1183" y="4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81E892-05CC-47A7-BE88-C257D01BF914}"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E10B5660-E6B0-4F2F-9AEE-8D0AB1103724}">
      <dgm:prSet/>
      <dgm:spPr/>
      <dgm:t>
        <a:bodyPr/>
        <a:lstStyle/>
        <a:p>
          <a:r>
            <a:rPr lang="en-US" dirty="0"/>
            <a:t>use the coordinates from the </a:t>
          </a:r>
          <a:r>
            <a:rPr lang="en-US" dirty="0" err="1"/>
            <a:t>tweepy</a:t>
          </a:r>
          <a:r>
            <a:rPr lang="en-US" dirty="0"/>
            <a:t> object to plot the tweets on a geographical map</a:t>
          </a:r>
        </a:p>
      </dgm:t>
    </dgm:pt>
    <dgm:pt modelId="{780B7698-1487-4275-BAC7-1F22C5D72C2D}" type="parTrans" cxnId="{1543B04D-44AA-472D-A362-026A69254BED}">
      <dgm:prSet/>
      <dgm:spPr/>
      <dgm:t>
        <a:bodyPr/>
        <a:lstStyle/>
        <a:p>
          <a:endParaRPr lang="en-US"/>
        </a:p>
      </dgm:t>
    </dgm:pt>
    <dgm:pt modelId="{DE42F351-34B9-406B-A3B9-0D4E1B625541}" type="sibTrans" cxnId="{1543B04D-44AA-472D-A362-026A69254BED}">
      <dgm:prSet/>
      <dgm:spPr/>
      <dgm:t>
        <a:bodyPr/>
        <a:lstStyle/>
        <a:p>
          <a:endParaRPr lang="en-US"/>
        </a:p>
      </dgm:t>
    </dgm:pt>
    <dgm:pt modelId="{F3068CB5-701B-484D-B48C-045BB13B7A11}">
      <dgm:prSet/>
      <dgm:spPr/>
      <dgm:t>
        <a:bodyPr/>
        <a:lstStyle/>
        <a:p>
          <a:r>
            <a:rPr lang="en-US"/>
            <a:t>use different feature representation, ie: Word2Vec, GloVe</a:t>
          </a:r>
        </a:p>
      </dgm:t>
    </dgm:pt>
    <dgm:pt modelId="{740FAB97-EDA1-47CD-8560-61F696355A62}" type="parTrans" cxnId="{CCB060D0-E4D5-4DCE-8F45-BCBE86889594}">
      <dgm:prSet/>
      <dgm:spPr/>
      <dgm:t>
        <a:bodyPr/>
        <a:lstStyle/>
        <a:p>
          <a:endParaRPr lang="en-US"/>
        </a:p>
      </dgm:t>
    </dgm:pt>
    <dgm:pt modelId="{64D38E38-A818-4544-8495-E003A2822140}" type="sibTrans" cxnId="{CCB060D0-E4D5-4DCE-8F45-BCBE86889594}">
      <dgm:prSet/>
      <dgm:spPr/>
      <dgm:t>
        <a:bodyPr/>
        <a:lstStyle/>
        <a:p>
          <a:endParaRPr lang="en-US"/>
        </a:p>
      </dgm:t>
    </dgm:pt>
    <dgm:pt modelId="{76E186FE-9C22-456B-96C3-69AD92C86661}">
      <dgm:prSet/>
      <dgm:spPr/>
      <dgm:t>
        <a:bodyPr/>
        <a:lstStyle/>
        <a:p>
          <a:r>
            <a:rPr lang="en-US" dirty="0"/>
            <a:t>use neural network for modelling</a:t>
          </a:r>
        </a:p>
      </dgm:t>
    </dgm:pt>
    <dgm:pt modelId="{234E7A48-1643-4855-A047-3B511F8907A8}" type="parTrans" cxnId="{A68C6AB3-BFFA-416C-A822-C37225782548}">
      <dgm:prSet/>
      <dgm:spPr/>
      <dgm:t>
        <a:bodyPr/>
        <a:lstStyle/>
        <a:p>
          <a:endParaRPr lang="en-US"/>
        </a:p>
      </dgm:t>
    </dgm:pt>
    <dgm:pt modelId="{A346DC8B-A22C-48EC-8548-E2F28273710F}" type="sibTrans" cxnId="{A68C6AB3-BFFA-416C-A822-C37225782548}">
      <dgm:prSet/>
      <dgm:spPr/>
      <dgm:t>
        <a:bodyPr/>
        <a:lstStyle/>
        <a:p>
          <a:endParaRPr lang="en-US"/>
        </a:p>
      </dgm:t>
    </dgm:pt>
    <dgm:pt modelId="{69A686F0-EE1C-4A6F-8892-D4A144D41C77}">
      <dgm:prSet/>
      <dgm:spPr/>
      <dgm:t>
        <a:bodyPr/>
        <a:lstStyle/>
        <a:p>
          <a:r>
            <a:rPr lang="en-US"/>
            <a:t>use other Natural Language toolkits like, SpaCY, Genism, Spark NLP</a:t>
          </a:r>
        </a:p>
      </dgm:t>
    </dgm:pt>
    <dgm:pt modelId="{13B9B2B3-D3E5-4D8D-B71F-E86798B0CD1C}" type="parTrans" cxnId="{37E851CA-384D-4D69-8E4B-1DCBE5A845AA}">
      <dgm:prSet/>
      <dgm:spPr/>
      <dgm:t>
        <a:bodyPr/>
        <a:lstStyle/>
        <a:p>
          <a:endParaRPr lang="en-US"/>
        </a:p>
      </dgm:t>
    </dgm:pt>
    <dgm:pt modelId="{0A4415C7-40F3-4464-B6B5-484959A72EB5}" type="sibTrans" cxnId="{37E851CA-384D-4D69-8E4B-1DCBE5A845AA}">
      <dgm:prSet/>
      <dgm:spPr/>
      <dgm:t>
        <a:bodyPr/>
        <a:lstStyle/>
        <a:p>
          <a:endParaRPr lang="en-US"/>
        </a:p>
      </dgm:t>
    </dgm:pt>
    <dgm:pt modelId="{9526BF6A-5D3F-4DD0-9813-EC5ECF43CE45}" type="pres">
      <dgm:prSet presAssocID="{F681E892-05CC-47A7-BE88-C257D01BF914}" presName="root" presStyleCnt="0">
        <dgm:presLayoutVars>
          <dgm:dir/>
          <dgm:resizeHandles val="exact"/>
        </dgm:presLayoutVars>
      </dgm:prSet>
      <dgm:spPr/>
    </dgm:pt>
    <dgm:pt modelId="{0AD48802-0CF8-4CB2-8F4F-A7FC83938601}" type="pres">
      <dgm:prSet presAssocID="{F681E892-05CC-47A7-BE88-C257D01BF914}" presName="container" presStyleCnt="0">
        <dgm:presLayoutVars>
          <dgm:dir/>
          <dgm:resizeHandles val="exact"/>
        </dgm:presLayoutVars>
      </dgm:prSet>
      <dgm:spPr/>
    </dgm:pt>
    <dgm:pt modelId="{7593B091-3729-4C3B-A359-6A02BEEDB5F8}" type="pres">
      <dgm:prSet presAssocID="{E10B5660-E6B0-4F2F-9AEE-8D0AB1103724}" presName="compNode" presStyleCnt="0"/>
      <dgm:spPr/>
    </dgm:pt>
    <dgm:pt modelId="{0B957B2A-40D3-4323-89A9-987EAC6F058C}" type="pres">
      <dgm:prSet presAssocID="{E10B5660-E6B0-4F2F-9AEE-8D0AB1103724}" presName="iconBgRect" presStyleLbl="bgShp" presStyleIdx="0" presStyleCnt="4"/>
      <dgm:spPr/>
    </dgm:pt>
    <dgm:pt modelId="{EF72DF9E-2B6B-48C6-8C87-E1ADBDB8322B}" type="pres">
      <dgm:prSet presAssocID="{E10B5660-E6B0-4F2F-9AEE-8D0AB110372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compass"/>
        </a:ext>
      </dgm:extLst>
    </dgm:pt>
    <dgm:pt modelId="{32D0D9E8-E42E-49E8-8A1B-A7C780DD2C04}" type="pres">
      <dgm:prSet presAssocID="{E10B5660-E6B0-4F2F-9AEE-8D0AB1103724}" presName="spaceRect" presStyleCnt="0"/>
      <dgm:spPr/>
    </dgm:pt>
    <dgm:pt modelId="{014C64E3-EE32-4D31-B8B3-51E09BBC6A4B}" type="pres">
      <dgm:prSet presAssocID="{E10B5660-E6B0-4F2F-9AEE-8D0AB1103724}" presName="textRect" presStyleLbl="revTx" presStyleIdx="0" presStyleCnt="4">
        <dgm:presLayoutVars>
          <dgm:chMax val="1"/>
          <dgm:chPref val="1"/>
        </dgm:presLayoutVars>
      </dgm:prSet>
      <dgm:spPr/>
    </dgm:pt>
    <dgm:pt modelId="{E6F6FBE6-D74D-4EF2-81A7-C175E969E7D3}" type="pres">
      <dgm:prSet presAssocID="{DE42F351-34B9-406B-A3B9-0D4E1B625541}" presName="sibTrans" presStyleLbl="sibTrans2D1" presStyleIdx="0" presStyleCnt="0"/>
      <dgm:spPr/>
    </dgm:pt>
    <dgm:pt modelId="{0DAE29A2-C474-475E-92E2-BB4AB2574CAD}" type="pres">
      <dgm:prSet presAssocID="{F3068CB5-701B-484D-B48C-045BB13B7A11}" presName="compNode" presStyleCnt="0"/>
      <dgm:spPr/>
    </dgm:pt>
    <dgm:pt modelId="{D25AF06E-CFA4-4A62-A0DB-F58D8B176500}" type="pres">
      <dgm:prSet presAssocID="{F3068CB5-701B-484D-B48C-045BB13B7A11}" presName="iconBgRect" presStyleLbl="bgShp" presStyleIdx="1" presStyleCnt="4"/>
      <dgm:spPr/>
    </dgm:pt>
    <dgm:pt modelId="{F67A3F67-0B5D-4A89-ADF0-9C48031AA674}" type="pres">
      <dgm:prSet presAssocID="{F3068CB5-701B-484D-B48C-045BB13B7A1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77F0B0D-0D2A-4B60-953D-35C84EEB052E}" type="pres">
      <dgm:prSet presAssocID="{F3068CB5-701B-484D-B48C-045BB13B7A11}" presName="spaceRect" presStyleCnt="0"/>
      <dgm:spPr/>
    </dgm:pt>
    <dgm:pt modelId="{63C47334-0492-40AF-B4A0-1FE474012171}" type="pres">
      <dgm:prSet presAssocID="{F3068CB5-701B-484D-B48C-045BB13B7A11}" presName="textRect" presStyleLbl="revTx" presStyleIdx="1" presStyleCnt="4">
        <dgm:presLayoutVars>
          <dgm:chMax val="1"/>
          <dgm:chPref val="1"/>
        </dgm:presLayoutVars>
      </dgm:prSet>
      <dgm:spPr/>
    </dgm:pt>
    <dgm:pt modelId="{50779CA5-FB57-4F38-B70C-388244D8980D}" type="pres">
      <dgm:prSet presAssocID="{64D38E38-A818-4544-8495-E003A2822140}" presName="sibTrans" presStyleLbl="sibTrans2D1" presStyleIdx="0" presStyleCnt="0"/>
      <dgm:spPr/>
    </dgm:pt>
    <dgm:pt modelId="{976F7B71-1B70-4955-8FE6-5BD61BD33FD6}" type="pres">
      <dgm:prSet presAssocID="{76E186FE-9C22-456B-96C3-69AD92C86661}" presName="compNode" presStyleCnt="0"/>
      <dgm:spPr/>
    </dgm:pt>
    <dgm:pt modelId="{0D9E5826-4EC3-404D-92F7-4FE247409108}" type="pres">
      <dgm:prSet presAssocID="{76E186FE-9C22-456B-96C3-69AD92C86661}" presName="iconBgRect" presStyleLbl="bgShp" presStyleIdx="2" presStyleCnt="4"/>
      <dgm:spPr/>
    </dgm:pt>
    <dgm:pt modelId="{129C01F5-32D3-49A2-AB15-0999C0348678}" type="pres">
      <dgm:prSet presAssocID="{76E186FE-9C22-456B-96C3-69AD92C8666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router"/>
        </a:ext>
      </dgm:extLst>
    </dgm:pt>
    <dgm:pt modelId="{1B3A6874-816D-41AD-A5AA-CBD2C8DA9311}" type="pres">
      <dgm:prSet presAssocID="{76E186FE-9C22-456B-96C3-69AD92C86661}" presName="spaceRect" presStyleCnt="0"/>
      <dgm:spPr/>
    </dgm:pt>
    <dgm:pt modelId="{B55989CF-0806-45DC-B4CA-FD9FD31EC292}" type="pres">
      <dgm:prSet presAssocID="{76E186FE-9C22-456B-96C3-69AD92C86661}" presName="textRect" presStyleLbl="revTx" presStyleIdx="2" presStyleCnt="4">
        <dgm:presLayoutVars>
          <dgm:chMax val="1"/>
          <dgm:chPref val="1"/>
        </dgm:presLayoutVars>
      </dgm:prSet>
      <dgm:spPr/>
    </dgm:pt>
    <dgm:pt modelId="{FADDC896-39AF-4794-A224-DBA5ADAEB58A}" type="pres">
      <dgm:prSet presAssocID="{A346DC8B-A22C-48EC-8548-E2F28273710F}" presName="sibTrans" presStyleLbl="sibTrans2D1" presStyleIdx="0" presStyleCnt="0"/>
      <dgm:spPr/>
    </dgm:pt>
    <dgm:pt modelId="{998045E0-BECC-48B0-8C62-074516916FFD}" type="pres">
      <dgm:prSet presAssocID="{69A686F0-EE1C-4A6F-8892-D4A144D41C77}" presName="compNode" presStyleCnt="0"/>
      <dgm:spPr/>
    </dgm:pt>
    <dgm:pt modelId="{F317EB45-CDD6-414D-8ECE-35D927272D52}" type="pres">
      <dgm:prSet presAssocID="{69A686F0-EE1C-4A6F-8892-D4A144D41C77}" presName="iconBgRect" presStyleLbl="bgShp" presStyleIdx="3" presStyleCnt="4"/>
      <dgm:spPr/>
    </dgm:pt>
    <dgm:pt modelId="{ACD30DBF-D624-4147-961D-AA4402F5FDB5}" type="pres">
      <dgm:prSet presAssocID="{69A686F0-EE1C-4A6F-8892-D4A144D41C7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9171DBE6-F120-4A49-8035-807E3F75DF14}" type="pres">
      <dgm:prSet presAssocID="{69A686F0-EE1C-4A6F-8892-D4A144D41C77}" presName="spaceRect" presStyleCnt="0"/>
      <dgm:spPr/>
    </dgm:pt>
    <dgm:pt modelId="{8257F06E-8FD0-4A7A-B867-C92E257DFD2A}" type="pres">
      <dgm:prSet presAssocID="{69A686F0-EE1C-4A6F-8892-D4A144D41C77}" presName="textRect" presStyleLbl="revTx" presStyleIdx="3" presStyleCnt="4">
        <dgm:presLayoutVars>
          <dgm:chMax val="1"/>
          <dgm:chPref val="1"/>
        </dgm:presLayoutVars>
      </dgm:prSet>
      <dgm:spPr/>
    </dgm:pt>
  </dgm:ptLst>
  <dgm:cxnLst>
    <dgm:cxn modelId="{BB06DB00-8902-48A5-B3CF-54E414B47F1F}" type="presOf" srcId="{A346DC8B-A22C-48EC-8548-E2F28273710F}" destId="{FADDC896-39AF-4794-A224-DBA5ADAEB58A}" srcOrd="0" destOrd="0" presId="urn:microsoft.com/office/officeart/2018/2/layout/IconCircleList"/>
    <dgm:cxn modelId="{AF6F2820-F2EF-40FF-920B-73F4F972DB1A}" type="presOf" srcId="{E10B5660-E6B0-4F2F-9AEE-8D0AB1103724}" destId="{014C64E3-EE32-4D31-B8B3-51E09BBC6A4B}" srcOrd="0" destOrd="0" presId="urn:microsoft.com/office/officeart/2018/2/layout/IconCircleList"/>
    <dgm:cxn modelId="{1543B04D-44AA-472D-A362-026A69254BED}" srcId="{F681E892-05CC-47A7-BE88-C257D01BF914}" destId="{E10B5660-E6B0-4F2F-9AEE-8D0AB1103724}" srcOrd="0" destOrd="0" parTransId="{780B7698-1487-4275-BAC7-1F22C5D72C2D}" sibTransId="{DE42F351-34B9-406B-A3B9-0D4E1B625541}"/>
    <dgm:cxn modelId="{DC8EAA70-A465-4EB3-8D5D-BA9979B5F539}" type="presOf" srcId="{F3068CB5-701B-484D-B48C-045BB13B7A11}" destId="{63C47334-0492-40AF-B4A0-1FE474012171}" srcOrd="0" destOrd="0" presId="urn:microsoft.com/office/officeart/2018/2/layout/IconCircleList"/>
    <dgm:cxn modelId="{203C6F8A-DE6F-4C88-A343-5FF91C982633}" type="presOf" srcId="{64D38E38-A818-4544-8495-E003A2822140}" destId="{50779CA5-FB57-4F38-B70C-388244D8980D}" srcOrd="0" destOrd="0" presId="urn:microsoft.com/office/officeart/2018/2/layout/IconCircleList"/>
    <dgm:cxn modelId="{371E1A8B-CEAB-4C9A-A132-5199C4121956}" type="presOf" srcId="{76E186FE-9C22-456B-96C3-69AD92C86661}" destId="{B55989CF-0806-45DC-B4CA-FD9FD31EC292}" srcOrd="0" destOrd="0" presId="urn:microsoft.com/office/officeart/2018/2/layout/IconCircleList"/>
    <dgm:cxn modelId="{A68C6AB3-BFFA-416C-A822-C37225782548}" srcId="{F681E892-05CC-47A7-BE88-C257D01BF914}" destId="{76E186FE-9C22-456B-96C3-69AD92C86661}" srcOrd="2" destOrd="0" parTransId="{234E7A48-1643-4855-A047-3B511F8907A8}" sibTransId="{A346DC8B-A22C-48EC-8548-E2F28273710F}"/>
    <dgm:cxn modelId="{43656FB7-FEDD-427F-8060-1DBCB6FEAF8F}" type="presOf" srcId="{DE42F351-34B9-406B-A3B9-0D4E1B625541}" destId="{E6F6FBE6-D74D-4EF2-81A7-C175E969E7D3}" srcOrd="0" destOrd="0" presId="urn:microsoft.com/office/officeart/2018/2/layout/IconCircleList"/>
    <dgm:cxn modelId="{A046B9B9-16A9-468F-A68C-DBB3CDF7BC22}" type="presOf" srcId="{F681E892-05CC-47A7-BE88-C257D01BF914}" destId="{9526BF6A-5D3F-4DD0-9813-EC5ECF43CE45}" srcOrd="0" destOrd="0" presId="urn:microsoft.com/office/officeart/2018/2/layout/IconCircleList"/>
    <dgm:cxn modelId="{37E851CA-384D-4D69-8E4B-1DCBE5A845AA}" srcId="{F681E892-05CC-47A7-BE88-C257D01BF914}" destId="{69A686F0-EE1C-4A6F-8892-D4A144D41C77}" srcOrd="3" destOrd="0" parTransId="{13B9B2B3-D3E5-4D8D-B71F-E86798B0CD1C}" sibTransId="{0A4415C7-40F3-4464-B6B5-484959A72EB5}"/>
    <dgm:cxn modelId="{CCB060D0-E4D5-4DCE-8F45-BCBE86889594}" srcId="{F681E892-05CC-47A7-BE88-C257D01BF914}" destId="{F3068CB5-701B-484D-B48C-045BB13B7A11}" srcOrd="1" destOrd="0" parTransId="{740FAB97-EDA1-47CD-8560-61F696355A62}" sibTransId="{64D38E38-A818-4544-8495-E003A2822140}"/>
    <dgm:cxn modelId="{86D87EF6-2102-4355-A705-B1B741D063ED}" type="presOf" srcId="{69A686F0-EE1C-4A6F-8892-D4A144D41C77}" destId="{8257F06E-8FD0-4A7A-B867-C92E257DFD2A}" srcOrd="0" destOrd="0" presId="urn:microsoft.com/office/officeart/2018/2/layout/IconCircleList"/>
    <dgm:cxn modelId="{8BE3CCB8-A0D3-4986-9848-EFA88886632A}" type="presParOf" srcId="{9526BF6A-5D3F-4DD0-9813-EC5ECF43CE45}" destId="{0AD48802-0CF8-4CB2-8F4F-A7FC83938601}" srcOrd="0" destOrd="0" presId="urn:microsoft.com/office/officeart/2018/2/layout/IconCircleList"/>
    <dgm:cxn modelId="{19771DB1-837F-421A-B314-DD59CFC6117E}" type="presParOf" srcId="{0AD48802-0CF8-4CB2-8F4F-A7FC83938601}" destId="{7593B091-3729-4C3B-A359-6A02BEEDB5F8}" srcOrd="0" destOrd="0" presId="urn:microsoft.com/office/officeart/2018/2/layout/IconCircleList"/>
    <dgm:cxn modelId="{EAC15B6D-6B79-450D-922A-AFDEB0789B73}" type="presParOf" srcId="{7593B091-3729-4C3B-A359-6A02BEEDB5F8}" destId="{0B957B2A-40D3-4323-89A9-987EAC6F058C}" srcOrd="0" destOrd="0" presId="urn:microsoft.com/office/officeart/2018/2/layout/IconCircleList"/>
    <dgm:cxn modelId="{9AFFC092-A49D-420B-AE35-F1456DC667FB}" type="presParOf" srcId="{7593B091-3729-4C3B-A359-6A02BEEDB5F8}" destId="{EF72DF9E-2B6B-48C6-8C87-E1ADBDB8322B}" srcOrd="1" destOrd="0" presId="urn:microsoft.com/office/officeart/2018/2/layout/IconCircleList"/>
    <dgm:cxn modelId="{72C43E16-A181-461B-ADAE-95D16A92329A}" type="presParOf" srcId="{7593B091-3729-4C3B-A359-6A02BEEDB5F8}" destId="{32D0D9E8-E42E-49E8-8A1B-A7C780DD2C04}" srcOrd="2" destOrd="0" presId="urn:microsoft.com/office/officeart/2018/2/layout/IconCircleList"/>
    <dgm:cxn modelId="{95E86F84-68DE-4B7B-A7CC-36A5A2C33603}" type="presParOf" srcId="{7593B091-3729-4C3B-A359-6A02BEEDB5F8}" destId="{014C64E3-EE32-4D31-B8B3-51E09BBC6A4B}" srcOrd="3" destOrd="0" presId="urn:microsoft.com/office/officeart/2018/2/layout/IconCircleList"/>
    <dgm:cxn modelId="{8693639B-EDDD-4392-B101-4EE0BCB142C8}" type="presParOf" srcId="{0AD48802-0CF8-4CB2-8F4F-A7FC83938601}" destId="{E6F6FBE6-D74D-4EF2-81A7-C175E969E7D3}" srcOrd="1" destOrd="0" presId="urn:microsoft.com/office/officeart/2018/2/layout/IconCircleList"/>
    <dgm:cxn modelId="{EAF5EAE4-55B7-495F-84A9-2DB2D7E21BC0}" type="presParOf" srcId="{0AD48802-0CF8-4CB2-8F4F-A7FC83938601}" destId="{0DAE29A2-C474-475E-92E2-BB4AB2574CAD}" srcOrd="2" destOrd="0" presId="urn:microsoft.com/office/officeart/2018/2/layout/IconCircleList"/>
    <dgm:cxn modelId="{8C674464-33E9-467A-A918-4FB7B7E9F85F}" type="presParOf" srcId="{0DAE29A2-C474-475E-92E2-BB4AB2574CAD}" destId="{D25AF06E-CFA4-4A62-A0DB-F58D8B176500}" srcOrd="0" destOrd="0" presId="urn:microsoft.com/office/officeart/2018/2/layout/IconCircleList"/>
    <dgm:cxn modelId="{88A20E74-8C92-4C21-920E-F9DE2494124F}" type="presParOf" srcId="{0DAE29A2-C474-475E-92E2-BB4AB2574CAD}" destId="{F67A3F67-0B5D-4A89-ADF0-9C48031AA674}" srcOrd="1" destOrd="0" presId="urn:microsoft.com/office/officeart/2018/2/layout/IconCircleList"/>
    <dgm:cxn modelId="{69ED25C7-50E5-4C3F-ACF2-45C9E403B4F5}" type="presParOf" srcId="{0DAE29A2-C474-475E-92E2-BB4AB2574CAD}" destId="{577F0B0D-0D2A-4B60-953D-35C84EEB052E}" srcOrd="2" destOrd="0" presId="urn:microsoft.com/office/officeart/2018/2/layout/IconCircleList"/>
    <dgm:cxn modelId="{5DE887CE-BD13-447A-91BD-B160BF135F68}" type="presParOf" srcId="{0DAE29A2-C474-475E-92E2-BB4AB2574CAD}" destId="{63C47334-0492-40AF-B4A0-1FE474012171}" srcOrd="3" destOrd="0" presId="urn:microsoft.com/office/officeart/2018/2/layout/IconCircleList"/>
    <dgm:cxn modelId="{29122395-FC95-406E-B25F-898DF8C160B8}" type="presParOf" srcId="{0AD48802-0CF8-4CB2-8F4F-A7FC83938601}" destId="{50779CA5-FB57-4F38-B70C-388244D8980D}" srcOrd="3" destOrd="0" presId="urn:microsoft.com/office/officeart/2018/2/layout/IconCircleList"/>
    <dgm:cxn modelId="{06C2E5D6-555E-4C33-8325-8226D2B60E96}" type="presParOf" srcId="{0AD48802-0CF8-4CB2-8F4F-A7FC83938601}" destId="{976F7B71-1B70-4955-8FE6-5BD61BD33FD6}" srcOrd="4" destOrd="0" presId="urn:microsoft.com/office/officeart/2018/2/layout/IconCircleList"/>
    <dgm:cxn modelId="{F7DAD816-D800-459D-A5DF-966B2A656C12}" type="presParOf" srcId="{976F7B71-1B70-4955-8FE6-5BD61BD33FD6}" destId="{0D9E5826-4EC3-404D-92F7-4FE247409108}" srcOrd="0" destOrd="0" presId="urn:microsoft.com/office/officeart/2018/2/layout/IconCircleList"/>
    <dgm:cxn modelId="{0FD7D26A-B61C-40CA-9EE7-9AD66DAE81BD}" type="presParOf" srcId="{976F7B71-1B70-4955-8FE6-5BD61BD33FD6}" destId="{129C01F5-32D3-49A2-AB15-0999C0348678}" srcOrd="1" destOrd="0" presId="urn:microsoft.com/office/officeart/2018/2/layout/IconCircleList"/>
    <dgm:cxn modelId="{CECDE4E7-A002-4443-A94C-0006AC991F10}" type="presParOf" srcId="{976F7B71-1B70-4955-8FE6-5BD61BD33FD6}" destId="{1B3A6874-816D-41AD-A5AA-CBD2C8DA9311}" srcOrd="2" destOrd="0" presId="urn:microsoft.com/office/officeart/2018/2/layout/IconCircleList"/>
    <dgm:cxn modelId="{DAC3F1DA-071C-48CE-A5A8-EA3D0E6FCF76}" type="presParOf" srcId="{976F7B71-1B70-4955-8FE6-5BD61BD33FD6}" destId="{B55989CF-0806-45DC-B4CA-FD9FD31EC292}" srcOrd="3" destOrd="0" presId="urn:microsoft.com/office/officeart/2018/2/layout/IconCircleList"/>
    <dgm:cxn modelId="{76914A7C-AE81-4522-8E94-A7F08DA580FB}" type="presParOf" srcId="{0AD48802-0CF8-4CB2-8F4F-A7FC83938601}" destId="{FADDC896-39AF-4794-A224-DBA5ADAEB58A}" srcOrd="5" destOrd="0" presId="urn:microsoft.com/office/officeart/2018/2/layout/IconCircleList"/>
    <dgm:cxn modelId="{2413E1C8-F10C-4878-9094-B8F51FD1A09E}" type="presParOf" srcId="{0AD48802-0CF8-4CB2-8F4F-A7FC83938601}" destId="{998045E0-BECC-48B0-8C62-074516916FFD}" srcOrd="6" destOrd="0" presId="urn:microsoft.com/office/officeart/2018/2/layout/IconCircleList"/>
    <dgm:cxn modelId="{2ABC923F-E43E-4C35-993A-ED216D28BDF1}" type="presParOf" srcId="{998045E0-BECC-48B0-8C62-074516916FFD}" destId="{F317EB45-CDD6-414D-8ECE-35D927272D52}" srcOrd="0" destOrd="0" presId="urn:microsoft.com/office/officeart/2018/2/layout/IconCircleList"/>
    <dgm:cxn modelId="{9219F469-1881-4F22-9D03-F0F2899C60AD}" type="presParOf" srcId="{998045E0-BECC-48B0-8C62-074516916FFD}" destId="{ACD30DBF-D624-4147-961D-AA4402F5FDB5}" srcOrd="1" destOrd="0" presId="urn:microsoft.com/office/officeart/2018/2/layout/IconCircleList"/>
    <dgm:cxn modelId="{26BCED0F-42C7-4EC2-AE1B-9E7B9D941174}" type="presParOf" srcId="{998045E0-BECC-48B0-8C62-074516916FFD}" destId="{9171DBE6-F120-4A49-8035-807E3F75DF14}" srcOrd="2" destOrd="0" presId="urn:microsoft.com/office/officeart/2018/2/layout/IconCircleList"/>
    <dgm:cxn modelId="{ED502723-43D8-4C37-9931-7C38CF496D6A}" type="presParOf" srcId="{998045E0-BECC-48B0-8C62-074516916FFD}" destId="{8257F06E-8FD0-4A7A-B867-C92E257DFD2A}"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957B2A-40D3-4323-89A9-987EAC6F058C}">
      <dsp:nvSpPr>
        <dsp:cNvPr id="0" name=""/>
        <dsp:cNvSpPr/>
      </dsp:nvSpPr>
      <dsp:spPr>
        <a:xfrm>
          <a:off x="282847" y="123854"/>
          <a:ext cx="1372308" cy="137230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72DF9E-2B6B-48C6-8C87-E1ADBDB8322B}">
      <dsp:nvSpPr>
        <dsp:cNvPr id="0" name=""/>
        <dsp:cNvSpPr/>
      </dsp:nvSpPr>
      <dsp:spPr>
        <a:xfrm>
          <a:off x="571032" y="412039"/>
          <a:ext cx="795938" cy="7959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4C64E3-EE32-4D31-B8B3-51E09BBC6A4B}">
      <dsp:nvSpPr>
        <dsp:cNvPr id="0" name=""/>
        <dsp:cNvSpPr/>
      </dsp:nvSpPr>
      <dsp:spPr>
        <a:xfrm>
          <a:off x="1949222" y="123854"/>
          <a:ext cx="3234727" cy="1372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dirty="0"/>
            <a:t>use the coordinates from the </a:t>
          </a:r>
          <a:r>
            <a:rPr lang="en-US" sz="2300" kern="1200" dirty="0" err="1"/>
            <a:t>tweepy</a:t>
          </a:r>
          <a:r>
            <a:rPr lang="en-US" sz="2300" kern="1200" dirty="0"/>
            <a:t> object to plot the tweets on a geographical map</a:t>
          </a:r>
        </a:p>
      </dsp:txBody>
      <dsp:txXfrm>
        <a:off x="1949222" y="123854"/>
        <a:ext cx="3234727" cy="1372308"/>
      </dsp:txXfrm>
    </dsp:sp>
    <dsp:sp modelId="{D25AF06E-CFA4-4A62-A0DB-F58D8B176500}">
      <dsp:nvSpPr>
        <dsp:cNvPr id="0" name=""/>
        <dsp:cNvSpPr/>
      </dsp:nvSpPr>
      <dsp:spPr>
        <a:xfrm>
          <a:off x="5747575" y="123854"/>
          <a:ext cx="1372308" cy="137230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7A3F67-0B5D-4A89-ADF0-9C48031AA674}">
      <dsp:nvSpPr>
        <dsp:cNvPr id="0" name=""/>
        <dsp:cNvSpPr/>
      </dsp:nvSpPr>
      <dsp:spPr>
        <a:xfrm>
          <a:off x="6035760" y="412039"/>
          <a:ext cx="795938" cy="7959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C47334-0492-40AF-B4A0-1FE474012171}">
      <dsp:nvSpPr>
        <dsp:cNvPr id="0" name=""/>
        <dsp:cNvSpPr/>
      </dsp:nvSpPr>
      <dsp:spPr>
        <a:xfrm>
          <a:off x="7413950" y="123854"/>
          <a:ext cx="3234727" cy="1372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use different feature representation, ie: Word2Vec, GloVe</a:t>
          </a:r>
        </a:p>
      </dsp:txBody>
      <dsp:txXfrm>
        <a:off x="7413950" y="123854"/>
        <a:ext cx="3234727" cy="1372308"/>
      </dsp:txXfrm>
    </dsp:sp>
    <dsp:sp modelId="{0D9E5826-4EC3-404D-92F7-4FE247409108}">
      <dsp:nvSpPr>
        <dsp:cNvPr id="0" name=""/>
        <dsp:cNvSpPr/>
      </dsp:nvSpPr>
      <dsp:spPr>
        <a:xfrm>
          <a:off x="282847" y="2109049"/>
          <a:ext cx="1372308" cy="137230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9C01F5-32D3-49A2-AB15-0999C0348678}">
      <dsp:nvSpPr>
        <dsp:cNvPr id="0" name=""/>
        <dsp:cNvSpPr/>
      </dsp:nvSpPr>
      <dsp:spPr>
        <a:xfrm>
          <a:off x="571032" y="2397234"/>
          <a:ext cx="795938" cy="7959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5989CF-0806-45DC-B4CA-FD9FD31EC292}">
      <dsp:nvSpPr>
        <dsp:cNvPr id="0" name=""/>
        <dsp:cNvSpPr/>
      </dsp:nvSpPr>
      <dsp:spPr>
        <a:xfrm>
          <a:off x="1949222" y="2109049"/>
          <a:ext cx="3234727" cy="1372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dirty="0"/>
            <a:t>use neural network for modelling</a:t>
          </a:r>
        </a:p>
      </dsp:txBody>
      <dsp:txXfrm>
        <a:off x="1949222" y="2109049"/>
        <a:ext cx="3234727" cy="1372308"/>
      </dsp:txXfrm>
    </dsp:sp>
    <dsp:sp modelId="{F317EB45-CDD6-414D-8ECE-35D927272D52}">
      <dsp:nvSpPr>
        <dsp:cNvPr id="0" name=""/>
        <dsp:cNvSpPr/>
      </dsp:nvSpPr>
      <dsp:spPr>
        <a:xfrm>
          <a:off x="5747575" y="2109049"/>
          <a:ext cx="1372308" cy="137230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D30DBF-D624-4147-961D-AA4402F5FDB5}">
      <dsp:nvSpPr>
        <dsp:cNvPr id="0" name=""/>
        <dsp:cNvSpPr/>
      </dsp:nvSpPr>
      <dsp:spPr>
        <a:xfrm>
          <a:off x="6035760" y="2397234"/>
          <a:ext cx="795938" cy="79593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57F06E-8FD0-4A7A-B867-C92E257DFD2A}">
      <dsp:nvSpPr>
        <dsp:cNvPr id="0" name=""/>
        <dsp:cNvSpPr/>
      </dsp:nvSpPr>
      <dsp:spPr>
        <a:xfrm>
          <a:off x="7413950" y="2109049"/>
          <a:ext cx="3234727" cy="1372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use other Natural Language toolkits like, SpaCY, Genism, Spark NLP</a:t>
          </a:r>
        </a:p>
      </dsp:txBody>
      <dsp:txXfrm>
        <a:off x="7413950" y="2109049"/>
        <a:ext cx="3234727" cy="137230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4AB70D-5CFD-437E-AAE3-A3C2CD116D2E}" type="datetimeFigureOut">
              <a:rPr lang="en-CA" smtClean="0"/>
              <a:t>2018-08-08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2FF3C-6958-4937-9C22-F37FEC43206B}" type="slidenum">
              <a:rPr lang="en-CA" smtClean="0"/>
              <a:t>‹#›</a:t>
            </a:fld>
            <a:endParaRPr lang="en-CA"/>
          </a:p>
        </p:txBody>
      </p:sp>
    </p:spTree>
    <p:extLst>
      <p:ext uri="{BB962C8B-B14F-4D97-AF65-F5344CB8AC3E}">
        <p14:creationId xmlns:p14="http://schemas.microsoft.com/office/powerpoint/2010/main" val="1490746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lobalnews.ca/tag/stantec-tower/"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https://spectrum.ieee.org/at-work/innovation/the-2018-top-programming-languages#  - Institute of Electrical and Electronics Engineers</a:t>
            </a:r>
            <a:endParaRPr lang="en-US" dirty="0"/>
          </a:p>
          <a:p>
            <a:r>
              <a:rPr lang="en-US" dirty="0"/>
              <a:t>Python, </a:t>
            </a:r>
            <a:r>
              <a:rPr lang="en-US" dirty="0" err="1"/>
              <a:t>c++</a:t>
            </a:r>
            <a:r>
              <a:rPr lang="en-US" dirty="0"/>
              <a:t>, c, java, c#, php, r</a:t>
            </a:r>
            <a:br>
              <a:rPr lang="en-US" dirty="0"/>
            </a:br>
            <a:r>
              <a:rPr lang="en-US" dirty="0" err="1"/>
              <a:t>r</a:t>
            </a:r>
            <a:r>
              <a:rPr lang="en-US" dirty="0"/>
              <a:t> topped in 2016 at rank #5, now at 7.</a:t>
            </a:r>
            <a:endParaRPr lang="en-US" sz="1200" b="1" i="0" kern="1200" dirty="0">
              <a:solidFill>
                <a:schemeClr val="tx1"/>
              </a:solidFill>
              <a:effectLst/>
              <a:latin typeface="+mn-lt"/>
              <a:ea typeface="+mn-ea"/>
              <a:cs typeface="+mn-cs"/>
            </a:endParaRPr>
          </a:p>
          <a:p>
            <a:pPr lvl="1"/>
            <a:endParaRPr lang="en-US" sz="1200" b="1" i="0" kern="1200" dirty="0">
              <a:solidFill>
                <a:schemeClr val="tx1"/>
              </a:solidFill>
              <a:effectLst/>
              <a:latin typeface="+mn-lt"/>
              <a:ea typeface="+mn-ea"/>
              <a:cs typeface="+mn-cs"/>
            </a:endParaRPr>
          </a:p>
          <a:p>
            <a:pPr lvl="1"/>
            <a:r>
              <a:rPr lang="en-US" sz="1200" b="1" i="0" kern="1200" dirty="0" err="1">
                <a:solidFill>
                  <a:schemeClr val="tx1"/>
                </a:solidFill>
                <a:effectLst/>
                <a:latin typeface="+mn-lt"/>
                <a:ea typeface="+mn-ea"/>
                <a:cs typeface="+mn-cs"/>
              </a:rPr>
              <a:t>tweepy</a:t>
            </a:r>
            <a:r>
              <a:rPr lang="en-US" sz="1200" b="0" i="0" kern="1200" dirty="0">
                <a:solidFill>
                  <a:schemeClr val="tx1"/>
                </a:solidFill>
                <a:effectLst/>
                <a:latin typeface="+mn-lt"/>
                <a:ea typeface="+mn-ea"/>
                <a:cs typeface="+mn-cs"/>
              </a:rPr>
              <a:t> - An easy-to-use Python library for accessing the Twitter API.</a:t>
            </a:r>
          </a:p>
          <a:p>
            <a:pPr lvl="1"/>
            <a:r>
              <a:rPr lang="en-US" sz="1200" b="1" i="0" kern="1200" dirty="0" err="1">
                <a:solidFill>
                  <a:schemeClr val="tx1"/>
                </a:solidFill>
                <a:effectLst/>
                <a:latin typeface="+mn-lt"/>
                <a:ea typeface="+mn-ea"/>
                <a:cs typeface="+mn-cs"/>
              </a:rPr>
              <a:t>numpy</a:t>
            </a:r>
            <a:r>
              <a:rPr lang="en-US" sz="1200" b="0" i="0" kern="1200" dirty="0">
                <a:solidFill>
                  <a:schemeClr val="tx1"/>
                </a:solidFill>
                <a:effectLst/>
                <a:latin typeface="+mn-lt"/>
                <a:ea typeface="+mn-ea"/>
                <a:cs typeface="+mn-cs"/>
              </a:rPr>
              <a:t> - the fundamental package for scientific computing with Python</a:t>
            </a:r>
          </a:p>
          <a:p>
            <a:pPr lvl="1"/>
            <a:r>
              <a:rPr lang="en-US" sz="1200" b="1" i="0" kern="1200" dirty="0">
                <a:solidFill>
                  <a:schemeClr val="tx1"/>
                </a:solidFill>
                <a:effectLst/>
                <a:latin typeface="+mn-lt"/>
                <a:ea typeface="+mn-ea"/>
                <a:cs typeface="+mn-cs"/>
              </a:rPr>
              <a:t>pandas</a:t>
            </a:r>
            <a:r>
              <a:rPr lang="en-US" sz="1200" b="0" i="0" kern="1200" dirty="0">
                <a:solidFill>
                  <a:schemeClr val="tx1"/>
                </a:solidFill>
                <a:effectLst/>
                <a:latin typeface="+mn-lt"/>
                <a:ea typeface="+mn-ea"/>
                <a:cs typeface="+mn-cs"/>
              </a:rPr>
              <a:t> - for using data structures and data analysis tools</a:t>
            </a:r>
          </a:p>
          <a:p>
            <a:pPr lvl="1"/>
            <a:r>
              <a:rPr lang="en-US" sz="1200" b="1" i="0" kern="1200" dirty="0">
                <a:solidFill>
                  <a:schemeClr val="tx1"/>
                </a:solidFill>
                <a:effectLst/>
                <a:latin typeface="+mn-lt"/>
                <a:ea typeface="+mn-ea"/>
                <a:cs typeface="+mn-cs"/>
              </a:rPr>
              <a:t>re</a:t>
            </a:r>
            <a:r>
              <a:rPr lang="en-US" sz="1200" b="0" i="0" kern="1200" dirty="0">
                <a:solidFill>
                  <a:schemeClr val="tx1"/>
                </a:solidFill>
                <a:effectLst/>
                <a:latin typeface="+mn-lt"/>
                <a:ea typeface="+mn-ea"/>
                <a:cs typeface="+mn-cs"/>
              </a:rPr>
              <a:t> - regex</a:t>
            </a:r>
          </a:p>
          <a:p>
            <a:pPr lvl="1"/>
            <a:r>
              <a:rPr lang="en-US" sz="1200" b="1" i="0" kern="1200" dirty="0" err="1">
                <a:solidFill>
                  <a:schemeClr val="tx1"/>
                </a:solidFill>
                <a:effectLst/>
                <a:latin typeface="+mn-lt"/>
                <a:ea typeface="+mn-ea"/>
                <a:cs typeface="+mn-cs"/>
              </a:rPr>
              <a:t>Sckitlearn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machine learning</a:t>
            </a:r>
            <a:endParaRPr lang="en-US" sz="1200" b="1" i="0" kern="1200" dirty="0">
              <a:solidFill>
                <a:schemeClr val="tx1"/>
              </a:solidFill>
              <a:effectLst/>
              <a:latin typeface="+mn-lt"/>
              <a:ea typeface="+mn-ea"/>
              <a:cs typeface="+mn-cs"/>
            </a:endParaRPr>
          </a:p>
          <a:p>
            <a:pPr lvl="1"/>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CountVectorizer</a:t>
            </a:r>
            <a:r>
              <a:rPr lang="en-US" sz="1200" b="0" i="0" kern="1200" dirty="0">
                <a:solidFill>
                  <a:schemeClr val="tx1"/>
                </a:solidFill>
                <a:effectLst/>
                <a:latin typeface="+mn-lt"/>
                <a:ea typeface="+mn-ea"/>
                <a:cs typeface="+mn-cs"/>
              </a:rPr>
              <a:t> - converts a collection of text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NMF -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LDA -</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a:solidFill>
                  <a:schemeClr val="tx1"/>
                </a:solidFill>
                <a:effectLst/>
                <a:latin typeface="+mn-lt"/>
                <a:ea typeface="+mn-ea"/>
                <a:cs typeface="+mn-cs"/>
              </a:rPr>
              <a:t>SentimentIntensityAnalyzer</a:t>
            </a:r>
            <a:r>
              <a:rPr lang="en-US" sz="1200" b="0" i="0" kern="1200" dirty="0">
                <a:solidFill>
                  <a:schemeClr val="tx1"/>
                </a:solidFill>
                <a:effectLst/>
                <a:latin typeface="+mn-lt"/>
                <a:ea typeface="+mn-ea"/>
                <a:cs typeface="+mn-cs"/>
              </a:rPr>
              <a:t> - VADER (Valence Aware Dictionary and </a:t>
            </a:r>
            <a:r>
              <a:rPr lang="en-US" sz="1200" b="0" i="0" kern="1200" dirty="0" err="1">
                <a:solidFill>
                  <a:schemeClr val="tx1"/>
                </a:solidFill>
                <a:effectLst/>
                <a:latin typeface="+mn-lt"/>
                <a:ea typeface="+mn-ea"/>
                <a:cs typeface="+mn-cs"/>
              </a:rPr>
              <a:t>sEntiment</a:t>
            </a:r>
            <a:r>
              <a:rPr lang="en-US" sz="1200" b="0" i="0" kern="1200" dirty="0">
                <a:solidFill>
                  <a:schemeClr val="tx1"/>
                </a:solidFill>
                <a:effectLst/>
                <a:latin typeface="+mn-lt"/>
                <a:ea typeface="+mn-ea"/>
                <a:cs typeface="+mn-cs"/>
              </a:rPr>
              <a:t> Reasoner) is a lexicon and rule-based sentiment analysis tool that is specifically attuned to sentiments expressed in social media.</a:t>
            </a:r>
          </a:p>
          <a:p>
            <a:pPr lvl="1"/>
            <a:r>
              <a:rPr lang="en-US" sz="1200" b="0" i="0" kern="1200" dirty="0">
                <a:solidFill>
                  <a:schemeClr val="tx1"/>
                </a:solidFill>
                <a:effectLst/>
                <a:latin typeface="+mn-lt"/>
                <a:ea typeface="+mn-ea"/>
                <a:cs typeface="+mn-cs"/>
              </a:rPr>
              <a:t> documents to a matrix of token counts sentiment analysis</a:t>
            </a:r>
          </a:p>
          <a:p>
            <a:pPr lvl="1"/>
            <a:r>
              <a:rPr lang="en-US" sz="1200" b="1" i="0" kern="1200" dirty="0" err="1">
                <a:solidFill>
                  <a:schemeClr val="tx1"/>
                </a:solidFill>
                <a:effectLst/>
                <a:latin typeface="+mn-lt"/>
                <a:ea typeface="+mn-ea"/>
                <a:cs typeface="+mn-cs"/>
              </a:rPr>
              <a:t>textblob</a:t>
            </a:r>
            <a:r>
              <a:rPr lang="en-US" sz="1200" b="0" i="0" kern="1200" dirty="0">
                <a:solidFill>
                  <a:schemeClr val="tx1"/>
                </a:solidFill>
                <a:effectLst/>
                <a:latin typeface="+mn-lt"/>
                <a:ea typeface="+mn-ea"/>
                <a:cs typeface="+mn-cs"/>
              </a:rPr>
              <a:t> - is a Python (2 and 3) library for processing textual data. It provides a simple API for diving into common natural language processing (NLP) tasks such as part-of-speech tagging, noun phrase extraction, sentiment analysis, classification, translation</a:t>
            </a:r>
          </a:p>
          <a:p>
            <a:pPr lvl="1"/>
            <a:r>
              <a:rPr lang="en-US" sz="1200" b="1" i="0" kern="1200" dirty="0" err="1">
                <a:solidFill>
                  <a:schemeClr val="tx1"/>
                </a:solidFill>
                <a:effectLst/>
                <a:latin typeface="+mn-lt"/>
                <a:ea typeface="+mn-ea"/>
                <a:cs typeface="+mn-cs"/>
              </a:rPr>
              <a:t>wordcloud</a:t>
            </a:r>
            <a:r>
              <a:rPr lang="en-US" sz="1200" b="0" i="0" kern="1200" dirty="0">
                <a:solidFill>
                  <a:schemeClr val="tx1"/>
                </a:solidFill>
                <a:effectLst/>
                <a:latin typeface="+mn-lt"/>
                <a:ea typeface="+mn-ea"/>
                <a:cs typeface="+mn-cs"/>
              </a:rPr>
              <a:t> - A little word cloud generator in Python</a:t>
            </a:r>
          </a:p>
          <a:p>
            <a:pPr lvl="1"/>
            <a:r>
              <a:rPr lang="en-US" sz="1200" b="1" i="0" kern="1200" dirty="0">
                <a:solidFill>
                  <a:schemeClr val="tx1"/>
                </a:solidFill>
                <a:effectLst/>
                <a:latin typeface="+mn-lt"/>
                <a:ea typeface="+mn-ea"/>
                <a:cs typeface="+mn-cs"/>
              </a:rPr>
              <a:t>matplotlib</a:t>
            </a:r>
            <a:r>
              <a:rPr lang="en-US" sz="1200" b="0" i="0" kern="1200" dirty="0">
                <a:solidFill>
                  <a:schemeClr val="tx1"/>
                </a:solidFill>
                <a:effectLst/>
                <a:latin typeface="+mn-lt"/>
                <a:ea typeface="+mn-ea"/>
                <a:cs typeface="+mn-cs"/>
              </a:rPr>
              <a:t> - a Python 2D plotting library which produces publication quality figures in a variety of hardcopy formats and interactive environments across platforms</a:t>
            </a:r>
          </a:p>
          <a:p>
            <a:pPr lvl="1"/>
            <a:endParaRPr lang="en-US" sz="1200" b="0" i="0" kern="1200" dirty="0">
              <a:solidFill>
                <a:schemeClr val="tx1"/>
              </a:solidFill>
              <a:effectLst/>
              <a:latin typeface="+mn-lt"/>
              <a:ea typeface="+mn-ea"/>
              <a:cs typeface="+mn-cs"/>
            </a:endParaRPr>
          </a:p>
          <a:p>
            <a:pPr lvl="1"/>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412FF3C-6958-4937-9C22-F37FEC43206B}" type="slidenum">
              <a:rPr lang="en-CA" smtClean="0"/>
              <a:t>3</a:t>
            </a:fld>
            <a:endParaRPr lang="en-CA"/>
          </a:p>
        </p:txBody>
      </p:sp>
    </p:spTree>
    <p:extLst>
      <p:ext uri="{BB962C8B-B14F-4D97-AF65-F5344CB8AC3E}">
        <p14:creationId xmlns:p14="http://schemas.microsoft.com/office/powerpoint/2010/main" val="1942536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LDA, or Latent </a:t>
            </a:r>
            <a:r>
              <a:rPr lang="en-US" sz="1200" b="0" i="0" kern="1200" dirty="0" err="1">
                <a:solidFill>
                  <a:schemeClr val="tx1"/>
                </a:solidFill>
                <a:effectLst/>
                <a:latin typeface="+mn-lt"/>
                <a:ea typeface="+mn-ea"/>
                <a:cs typeface="+mn-cs"/>
              </a:rPr>
              <a:t>Derelicht</a:t>
            </a:r>
            <a:r>
              <a:rPr lang="en-US" sz="1200" b="0" i="0" kern="1200" dirty="0">
                <a:solidFill>
                  <a:schemeClr val="tx1"/>
                </a:solidFill>
                <a:effectLst/>
                <a:latin typeface="+mn-lt"/>
                <a:ea typeface="+mn-ea"/>
                <a:cs typeface="+mn-cs"/>
              </a:rPr>
              <a:t> Analysis is a probabilistic model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Non-negative Matrix Factorization is a Linear-</a:t>
            </a:r>
            <a:r>
              <a:rPr lang="en-US" sz="1200" b="0" i="0" kern="1200" dirty="0" err="1">
                <a:solidFill>
                  <a:schemeClr val="tx1"/>
                </a:solidFill>
                <a:effectLst/>
                <a:latin typeface="+mn-lt"/>
                <a:ea typeface="+mn-ea"/>
                <a:cs typeface="+mn-cs"/>
              </a:rPr>
              <a:t>algeabreic</a:t>
            </a:r>
            <a:r>
              <a:rPr lang="en-US" sz="1200" b="0" i="0" kern="1200" dirty="0">
                <a:solidFill>
                  <a:schemeClr val="tx1"/>
                </a:solidFill>
                <a:effectLst/>
                <a:latin typeface="+mn-lt"/>
                <a:ea typeface="+mn-ea"/>
                <a:cs typeface="+mn-cs"/>
              </a:rPr>
              <a:t> model</a:t>
            </a:r>
          </a:p>
          <a:p>
            <a:endParaRPr lang="en-US" sz="1200" b="0" i="0" kern="1200" dirty="0">
              <a:solidFill>
                <a:schemeClr val="tx1"/>
              </a:solidFill>
              <a:effectLst/>
              <a:latin typeface="+mn-lt"/>
              <a:ea typeface="+mn-ea"/>
              <a:cs typeface="+mn-cs"/>
            </a:endParaRPr>
          </a:p>
          <a:p>
            <a:r>
              <a:rPr lang="en-CA" dirty="0"/>
              <a:t>https://medium.com/ml2vec/topic-modeling-is-an-unsupervised-learning-approach-to-clustering-documents-to-discover-topics-fdfbf30e27df </a:t>
            </a:r>
          </a:p>
        </p:txBody>
      </p:sp>
      <p:sp>
        <p:nvSpPr>
          <p:cNvPr id="4" name="Slide Number Placeholder 3"/>
          <p:cNvSpPr>
            <a:spLocks noGrp="1"/>
          </p:cNvSpPr>
          <p:nvPr>
            <p:ph type="sldNum" sz="quarter" idx="10"/>
          </p:nvPr>
        </p:nvSpPr>
        <p:spPr/>
        <p:txBody>
          <a:bodyPr/>
          <a:lstStyle/>
          <a:p>
            <a:fld id="{B412FF3C-6958-4937-9C22-F37FEC43206B}" type="slidenum">
              <a:rPr lang="en-CA" smtClean="0"/>
              <a:t>13</a:t>
            </a:fld>
            <a:endParaRPr lang="en-CA"/>
          </a:p>
        </p:txBody>
      </p:sp>
    </p:spTree>
    <p:extLst>
      <p:ext uri="{BB962C8B-B14F-4D97-AF65-F5344CB8AC3E}">
        <p14:creationId xmlns:p14="http://schemas.microsoft.com/office/powerpoint/2010/main" val="2069173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412FF3C-6958-4937-9C22-F37FEC43206B}" type="slidenum">
              <a:rPr lang="en-CA" smtClean="0"/>
              <a:t>15</a:t>
            </a:fld>
            <a:endParaRPr lang="en-CA"/>
          </a:p>
        </p:txBody>
      </p:sp>
    </p:spTree>
    <p:extLst>
      <p:ext uri="{BB962C8B-B14F-4D97-AF65-F5344CB8AC3E}">
        <p14:creationId xmlns:p14="http://schemas.microsoft.com/office/powerpoint/2010/main" val="1727849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412FF3C-6958-4937-9C22-F37FEC43206B}" type="slidenum">
              <a:rPr lang="en-CA" smtClean="0"/>
              <a:t>18</a:t>
            </a:fld>
            <a:endParaRPr lang="en-CA"/>
          </a:p>
        </p:txBody>
      </p:sp>
    </p:spTree>
    <p:extLst>
      <p:ext uri="{BB962C8B-B14F-4D97-AF65-F5344CB8AC3E}">
        <p14:creationId xmlns:p14="http://schemas.microsoft.com/office/powerpoint/2010/main" val="2190933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Twitter is a treasure trove of sentiment. People around the world output thousands of reactions and opinions on every topic under the sun, every second of every day. It's like one giant psychological database that is constantly being updated and we can use it to analyze millions of text snippets, in seconds, with the power of machine learning.</a:t>
            </a:r>
            <a:endParaRPr lang="en-CA" dirty="0"/>
          </a:p>
        </p:txBody>
      </p:sp>
      <p:sp>
        <p:nvSpPr>
          <p:cNvPr id="4" name="Slide Number Placeholder 3"/>
          <p:cNvSpPr>
            <a:spLocks noGrp="1"/>
          </p:cNvSpPr>
          <p:nvPr>
            <p:ph type="sldNum" sz="quarter" idx="10"/>
          </p:nvPr>
        </p:nvSpPr>
        <p:spPr/>
        <p:txBody>
          <a:bodyPr/>
          <a:lstStyle/>
          <a:p>
            <a:fld id="{B412FF3C-6958-4937-9C22-F37FEC43206B}" type="slidenum">
              <a:rPr lang="en-CA" smtClean="0"/>
              <a:t>4</a:t>
            </a:fld>
            <a:endParaRPr lang="en-CA"/>
          </a:p>
        </p:txBody>
      </p:sp>
    </p:spTree>
    <p:extLst>
      <p:ext uri="{BB962C8B-B14F-4D97-AF65-F5344CB8AC3E}">
        <p14:creationId xmlns:p14="http://schemas.microsoft.com/office/powerpoint/2010/main" val="3240568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Tokenization</a:t>
            </a:r>
            <a:r>
              <a:rPr lang="en-US" sz="1200" b="0" i="0" kern="1200" dirty="0">
                <a:solidFill>
                  <a:schemeClr val="tx1"/>
                </a:solidFill>
                <a:effectLst/>
                <a:latin typeface="+mn-lt"/>
                <a:ea typeface="+mn-ea"/>
                <a:cs typeface="+mn-cs"/>
              </a:rPr>
              <a:t> is the process of breaking a stream of textual content up into words, terms, symbols, or some other meaningful elements called tokens.</a:t>
            </a:r>
          </a:p>
          <a:p>
            <a:r>
              <a:rPr lang="en-US" sz="1200" b="1" i="0" kern="1200" dirty="0">
                <a:solidFill>
                  <a:schemeClr val="tx1"/>
                </a:solidFill>
                <a:effectLst/>
                <a:latin typeface="+mn-lt"/>
                <a:ea typeface="+mn-ea"/>
                <a:cs typeface="+mn-cs"/>
              </a:rPr>
              <a:t>Stemming</a:t>
            </a:r>
            <a:r>
              <a:rPr lang="en-US" sz="1200" b="0" i="0" kern="1200" dirty="0">
                <a:solidFill>
                  <a:schemeClr val="tx1"/>
                </a:solidFill>
                <a:effectLst/>
                <a:latin typeface="+mn-lt"/>
                <a:ea typeface="+mn-ea"/>
                <a:cs typeface="+mn-cs"/>
              </a:rPr>
              <a:t> is the removal of "variable" parts of words, leaving only the stem. Treating words with the same stem as the same for analysis:</a:t>
            </a:r>
          </a:p>
          <a:p>
            <a:r>
              <a:rPr lang="en-US" sz="1200" b="0" i="0" kern="1200" dirty="0">
                <a:solidFill>
                  <a:schemeClr val="tx1"/>
                </a:solidFill>
                <a:effectLst/>
                <a:latin typeface="+mn-lt"/>
                <a:ea typeface="+mn-ea"/>
                <a:cs typeface="+mn-cs"/>
              </a:rPr>
              <a:t>likes &gt; like</a:t>
            </a:r>
          </a:p>
          <a:p>
            <a:r>
              <a:rPr lang="en-US" sz="1200" b="0" i="0" kern="1200" dirty="0">
                <a:solidFill>
                  <a:schemeClr val="tx1"/>
                </a:solidFill>
                <a:effectLst/>
                <a:latin typeface="+mn-lt"/>
                <a:ea typeface="+mn-ea"/>
                <a:cs typeface="+mn-cs"/>
              </a:rPr>
              <a:t>liked &gt; like</a:t>
            </a:r>
          </a:p>
          <a:p>
            <a:r>
              <a:rPr lang="en-US" sz="1200" b="0" i="0" kern="1200" dirty="0">
                <a:solidFill>
                  <a:schemeClr val="tx1"/>
                </a:solidFill>
                <a:effectLst/>
                <a:latin typeface="+mn-lt"/>
                <a:ea typeface="+mn-ea"/>
                <a:cs typeface="+mn-cs"/>
              </a:rPr>
              <a:t>liking &gt; like</a:t>
            </a:r>
          </a:p>
          <a:p>
            <a:r>
              <a:rPr lang="en-US" sz="1200" b="0" i="0" kern="1200" dirty="0">
                <a:solidFill>
                  <a:schemeClr val="tx1"/>
                </a:solidFill>
                <a:effectLst/>
                <a:latin typeface="+mn-lt"/>
                <a:ea typeface="+mn-ea"/>
                <a:cs typeface="+mn-cs"/>
              </a:rPr>
              <a:t>like &gt; like</a:t>
            </a:r>
          </a:p>
          <a:p>
            <a:r>
              <a:rPr lang="en-US" sz="1200" b="1" i="0" kern="1200" dirty="0">
                <a:solidFill>
                  <a:schemeClr val="tx1"/>
                </a:solidFill>
                <a:effectLst/>
                <a:latin typeface="+mn-lt"/>
                <a:ea typeface="+mn-ea"/>
                <a:cs typeface="+mn-cs"/>
              </a:rPr>
              <a:t>Lemmatization</a:t>
            </a:r>
            <a:r>
              <a:rPr lang="en-US" sz="1200" b="0" i="0" kern="1200" dirty="0">
                <a:solidFill>
                  <a:schemeClr val="tx1"/>
                </a:solidFill>
                <a:effectLst/>
                <a:latin typeface="+mn-lt"/>
                <a:ea typeface="+mn-ea"/>
                <a:cs typeface="+mn-cs"/>
              </a:rPr>
              <a:t> is similar to stemming, but leaves the real word, not the stem:</a:t>
            </a:r>
          </a:p>
          <a:p>
            <a:r>
              <a:rPr lang="en-US" sz="1200" b="0" i="0" kern="1200" dirty="0">
                <a:solidFill>
                  <a:schemeClr val="tx1"/>
                </a:solidFill>
                <a:effectLst/>
                <a:latin typeface="+mn-lt"/>
                <a:ea typeface="+mn-ea"/>
                <a:cs typeface="+mn-cs"/>
              </a:rPr>
              <a:t>creativity &gt; create</a:t>
            </a:r>
          </a:p>
          <a:p>
            <a:r>
              <a:rPr lang="en-US" sz="1200" b="1" i="0" kern="1200" dirty="0" err="1">
                <a:solidFill>
                  <a:schemeClr val="tx1"/>
                </a:solidFill>
                <a:effectLst/>
                <a:latin typeface="+mn-lt"/>
                <a:ea typeface="+mn-ea"/>
                <a:cs typeface="+mn-cs"/>
              </a:rPr>
              <a:t>Stopwords</a:t>
            </a:r>
            <a:r>
              <a:rPr lang="en-US" sz="1200" b="0" i="0" kern="1200" dirty="0">
                <a:solidFill>
                  <a:schemeClr val="tx1"/>
                </a:solidFill>
                <a:effectLst/>
                <a:latin typeface="+mn-lt"/>
                <a:ea typeface="+mn-ea"/>
                <a:cs typeface="+mn-cs"/>
              </a:rPr>
              <a:t> are common words that carry less important meaning than keywords, such as ‘the, is, are, a, an,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B412FF3C-6958-4937-9C22-F37FEC43206B}" type="slidenum">
              <a:rPr lang="en-CA" smtClean="0"/>
              <a:t>5</a:t>
            </a:fld>
            <a:endParaRPr lang="en-CA"/>
          </a:p>
        </p:txBody>
      </p:sp>
    </p:spTree>
    <p:extLst>
      <p:ext uri="{BB962C8B-B14F-4D97-AF65-F5344CB8AC3E}">
        <p14:creationId xmlns:p14="http://schemas.microsoft.com/office/powerpoint/2010/main" val="1560583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['__class__', '__</a:t>
            </a:r>
            <a:r>
              <a:rPr lang="en-CA" dirty="0" err="1"/>
              <a:t>delattr</a:t>
            </a:r>
            <a:r>
              <a:rPr lang="en-CA" dirty="0"/>
              <a:t>__', '__</a:t>
            </a:r>
            <a:r>
              <a:rPr lang="en-CA" dirty="0" err="1"/>
              <a:t>dict</a:t>
            </a:r>
            <a:r>
              <a:rPr lang="en-CA" dirty="0"/>
              <a:t>__', '__</a:t>
            </a:r>
            <a:r>
              <a:rPr lang="en-CA" dirty="0" err="1"/>
              <a:t>dir</a:t>
            </a:r>
            <a:r>
              <a:rPr lang="en-CA" dirty="0"/>
              <a:t>__', '__doc__', '__eq__', '__format__', '__</a:t>
            </a:r>
            <a:r>
              <a:rPr lang="en-CA" dirty="0" err="1"/>
              <a:t>ge</a:t>
            </a:r>
            <a:r>
              <a:rPr lang="en-CA" dirty="0"/>
              <a:t>__', '__</a:t>
            </a:r>
            <a:r>
              <a:rPr lang="en-CA" dirty="0" err="1"/>
              <a:t>getattribute</a:t>
            </a:r>
            <a:r>
              <a:rPr lang="en-CA" dirty="0"/>
              <a:t>__', '__</a:t>
            </a:r>
            <a:r>
              <a:rPr lang="en-CA" dirty="0" err="1"/>
              <a:t>getstate</a:t>
            </a:r>
            <a:r>
              <a:rPr lang="en-CA" dirty="0"/>
              <a:t>__', '__</a:t>
            </a:r>
            <a:r>
              <a:rPr lang="en-CA" dirty="0" err="1"/>
              <a:t>gt</a:t>
            </a:r>
            <a:r>
              <a:rPr lang="en-CA" dirty="0"/>
              <a:t>__', '__hash__', '__</a:t>
            </a:r>
            <a:r>
              <a:rPr lang="en-CA" dirty="0" err="1"/>
              <a:t>init</a:t>
            </a:r>
            <a:r>
              <a:rPr lang="en-CA" dirty="0"/>
              <a:t>__', '__</a:t>
            </a:r>
            <a:r>
              <a:rPr lang="en-CA" dirty="0" err="1"/>
              <a:t>init_subclass</a:t>
            </a:r>
            <a:r>
              <a:rPr lang="en-CA" dirty="0"/>
              <a:t>__', '__le__', '__</a:t>
            </a:r>
            <a:r>
              <a:rPr lang="en-CA" dirty="0" err="1"/>
              <a:t>lt</a:t>
            </a:r>
            <a:r>
              <a:rPr lang="en-CA" dirty="0"/>
              <a:t>__', '__module__', '__ne__', '__new__', '__reduce__', '__</a:t>
            </a:r>
            <a:r>
              <a:rPr lang="en-CA" dirty="0" err="1"/>
              <a:t>reduce_ex</a:t>
            </a:r>
            <a:r>
              <a:rPr lang="en-CA" dirty="0"/>
              <a:t>__', '__</a:t>
            </a:r>
            <a:r>
              <a:rPr lang="en-CA" dirty="0" err="1"/>
              <a:t>repr</a:t>
            </a:r>
            <a:r>
              <a:rPr lang="en-CA" dirty="0"/>
              <a:t>__', '__</a:t>
            </a:r>
            <a:r>
              <a:rPr lang="en-CA" dirty="0" err="1"/>
              <a:t>setattr</a:t>
            </a:r>
            <a:r>
              <a:rPr lang="en-CA" dirty="0"/>
              <a:t>__', '__</a:t>
            </a:r>
            <a:r>
              <a:rPr lang="en-CA" dirty="0" err="1"/>
              <a:t>sizeof</a:t>
            </a:r>
            <a:r>
              <a:rPr lang="en-CA" dirty="0"/>
              <a:t>__', '__str__', '__</a:t>
            </a:r>
            <a:r>
              <a:rPr lang="en-CA" dirty="0" err="1"/>
              <a:t>subclasshook</a:t>
            </a:r>
            <a:r>
              <a:rPr lang="en-CA" dirty="0"/>
              <a:t>__', '__</a:t>
            </a:r>
            <a:r>
              <a:rPr lang="en-CA" dirty="0" err="1"/>
              <a:t>weakref</a:t>
            </a:r>
            <a:r>
              <a:rPr lang="en-CA" dirty="0"/>
              <a:t>__', '_</a:t>
            </a:r>
            <a:r>
              <a:rPr lang="en-CA" dirty="0" err="1"/>
              <a:t>api</a:t>
            </a:r>
            <a:r>
              <a:rPr lang="en-CA" dirty="0"/>
              <a:t>', '_json', 'author', 'contributors', 'coordinates', '</a:t>
            </a:r>
            <a:r>
              <a:rPr lang="en-CA" dirty="0" err="1"/>
              <a:t>created_at</a:t>
            </a:r>
            <a:r>
              <a:rPr lang="en-CA" dirty="0"/>
              <a:t>', 'destroy', 'entities', 'favorite', '</a:t>
            </a:r>
            <a:r>
              <a:rPr lang="en-CA" dirty="0" err="1"/>
              <a:t>favorite_count</a:t>
            </a:r>
            <a:r>
              <a:rPr lang="en-CA" dirty="0"/>
              <a:t>', 'favorited', 'geo', 'id', '</a:t>
            </a:r>
            <a:r>
              <a:rPr lang="en-CA" dirty="0" err="1"/>
              <a:t>id_str</a:t>
            </a:r>
            <a:r>
              <a:rPr lang="en-CA" dirty="0"/>
              <a:t>', '</a:t>
            </a:r>
            <a:r>
              <a:rPr lang="en-CA" dirty="0" err="1"/>
              <a:t>in_reply_to_screen_name</a:t>
            </a:r>
            <a:r>
              <a:rPr lang="en-CA" dirty="0"/>
              <a:t>', '</a:t>
            </a:r>
            <a:r>
              <a:rPr lang="en-CA" dirty="0" err="1"/>
              <a:t>in_reply_to_status_id</a:t>
            </a:r>
            <a:r>
              <a:rPr lang="en-CA" dirty="0"/>
              <a:t>', '</a:t>
            </a:r>
            <a:r>
              <a:rPr lang="en-CA" dirty="0" err="1"/>
              <a:t>in_reply_to_status_id_str</a:t>
            </a:r>
            <a:r>
              <a:rPr lang="en-CA" dirty="0"/>
              <a:t>', '</a:t>
            </a:r>
            <a:r>
              <a:rPr lang="en-CA" dirty="0" err="1"/>
              <a:t>in_reply_to_user_id</a:t>
            </a:r>
            <a:r>
              <a:rPr lang="en-CA" dirty="0"/>
              <a:t>', '</a:t>
            </a:r>
            <a:r>
              <a:rPr lang="en-CA" dirty="0" err="1"/>
              <a:t>in_reply_to_user_id_str</a:t>
            </a:r>
            <a:r>
              <a:rPr lang="en-CA" dirty="0"/>
              <a:t>', '</a:t>
            </a:r>
            <a:r>
              <a:rPr lang="en-CA" dirty="0" err="1"/>
              <a:t>is_quote_status</a:t>
            </a:r>
            <a:r>
              <a:rPr lang="en-CA" dirty="0"/>
              <a:t>', '</a:t>
            </a:r>
            <a:r>
              <a:rPr lang="en-CA" dirty="0" err="1"/>
              <a:t>lang</a:t>
            </a:r>
            <a:r>
              <a:rPr lang="en-CA" dirty="0"/>
              <a:t>', 'parse', '</a:t>
            </a:r>
            <a:r>
              <a:rPr lang="en-CA" dirty="0" err="1"/>
              <a:t>parse_list</a:t>
            </a:r>
            <a:r>
              <a:rPr lang="en-CA" dirty="0"/>
              <a:t>', 'place', '</a:t>
            </a:r>
            <a:r>
              <a:rPr lang="en-CA" dirty="0" err="1"/>
              <a:t>possibly_sensitive</a:t>
            </a:r>
            <a:r>
              <a:rPr lang="en-CA" dirty="0"/>
              <a:t>', 'retweet', '</a:t>
            </a:r>
            <a:r>
              <a:rPr lang="en-CA" dirty="0" err="1"/>
              <a:t>retweet_count</a:t>
            </a:r>
            <a:r>
              <a:rPr lang="en-CA" dirty="0"/>
              <a:t>', 'retweeted', 'retweets', 'source', '</a:t>
            </a:r>
            <a:r>
              <a:rPr lang="en-CA" dirty="0" err="1"/>
              <a:t>source_url</a:t>
            </a:r>
            <a:r>
              <a:rPr lang="en-CA" dirty="0"/>
              <a:t>', 'text', 'truncated', 'user']</a:t>
            </a:r>
          </a:p>
        </p:txBody>
      </p:sp>
      <p:sp>
        <p:nvSpPr>
          <p:cNvPr id="4" name="Slide Number Placeholder 3"/>
          <p:cNvSpPr>
            <a:spLocks noGrp="1"/>
          </p:cNvSpPr>
          <p:nvPr>
            <p:ph type="sldNum" sz="quarter" idx="10"/>
          </p:nvPr>
        </p:nvSpPr>
        <p:spPr/>
        <p:txBody>
          <a:bodyPr/>
          <a:lstStyle/>
          <a:p>
            <a:fld id="{B412FF3C-6958-4937-9C22-F37FEC43206B}" type="slidenum">
              <a:rPr lang="en-CA" smtClean="0"/>
              <a:t>6</a:t>
            </a:fld>
            <a:endParaRPr lang="en-CA"/>
          </a:p>
        </p:txBody>
      </p:sp>
    </p:spTree>
    <p:extLst>
      <p:ext uri="{BB962C8B-B14F-4D97-AF65-F5344CB8AC3E}">
        <p14:creationId xmlns:p14="http://schemas.microsoft.com/office/powerpoint/2010/main" val="646154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Twitter max length 140 increased to 280 as of September of 2017</a:t>
            </a:r>
          </a:p>
          <a:p>
            <a:endParaRPr lang="en-CA" dirty="0"/>
          </a:p>
          <a:p>
            <a:r>
              <a:rPr lang="en-US" sz="1200" b="0" i="0" kern="1200" dirty="0">
                <a:solidFill>
                  <a:schemeClr val="tx1"/>
                </a:solidFill>
                <a:effectLst/>
                <a:latin typeface="+mn-lt"/>
                <a:ea typeface="+mn-ea"/>
                <a:cs typeface="+mn-cs"/>
              </a:rPr>
              <a:t>The </a:t>
            </a:r>
            <a:r>
              <a:rPr lang="en-US" sz="1200" b="0" i="0" u="none" strike="noStrike" kern="1200" dirty="0">
                <a:solidFill>
                  <a:schemeClr val="tx1"/>
                </a:solidFill>
                <a:effectLst/>
                <a:latin typeface="+mn-lt"/>
                <a:ea typeface="+mn-ea"/>
                <a:cs typeface="+mn-cs"/>
                <a:hlinkClick r:id="rId3"/>
              </a:rPr>
              <a:t>Stantec Tower</a:t>
            </a:r>
            <a:r>
              <a:rPr lang="en-US" sz="1200" b="0" i="0" kern="1200" dirty="0">
                <a:solidFill>
                  <a:schemeClr val="tx1"/>
                </a:solidFill>
                <a:effectLst/>
                <a:latin typeface="+mn-lt"/>
                <a:ea typeface="+mn-ea"/>
                <a:cs typeface="+mn-cs"/>
              </a:rPr>
              <a:t> will be 66 stories high (</a:t>
            </a:r>
            <a:r>
              <a:rPr lang="en-CA" sz="1200" b="0" i="0" kern="1200" dirty="0">
                <a:solidFill>
                  <a:schemeClr val="tx1"/>
                </a:solidFill>
                <a:effectLst/>
                <a:latin typeface="+mn-lt"/>
                <a:ea typeface="+mn-ea"/>
                <a:cs typeface="+mn-cs"/>
              </a:rPr>
              <a:t>251 metres)</a:t>
            </a:r>
            <a:r>
              <a:rPr lang="en-US" sz="1200" b="0" i="0" kern="1200" dirty="0">
                <a:solidFill>
                  <a:schemeClr val="tx1"/>
                </a:solidFill>
                <a:effectLst/>
                <a:latin typeface="+mn-lt"/>
                <a:ea typeface="+mn-ea"/>
                <a:cs typeface="+mn-cs"/>
              </a:rPr>
              <a:t>, making it the tallest building in the country outside Toronto.</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HISTORY Canada. Stantec-designed projects are featured in Episode 6 (July 28 at 2pm PDT) and Episode 9 (July 28 at 4pm PDT)</a:t>
            </a:r>
            <a:endParaRPr lang="en-CA" dirty="0"/>
          </a:p>
        </p:txBody>
      </p:sp>
      <p:sp>
        <p:nvSpPr>
          <p:cNvPr id="4" name="Slide Number Placeholder 3"/>
          <p:cNvSpPr>
            <a:spLocks noGrp="1"/>
          </p:cNvSpPr>
          <p:nvPr>
            <p:ph type="sldNum" sz="quarter" idx="10"/>
          </p:nvPr>
        </p:nvSpPr>
        <p:spPr/>
        <p:txBody>
          <a:bodyPr/>
          <a:lstStyle/>
          <a:p>
            <a:fld id="{B412FF3C-6958-4937-9C22-F37FEC43206B}" type="slidenum">
              <a:rPr lang="en-CA" smtClean="0"/>
              <a:t>7</a:t>
            </a:fld>
            <a:endParaRPr lang="en-CA"/>
          </a:p>
        </p:txBody>
      </p:sp>
    </p:spTree>
    <p:extLst>
      <p:ext uri="{BB962C8B-B14F-4D97-AF65-F5344CB8AC3E}">
        <p14:creationId xmlns:p14="http://schemas.microsoft.com/office/powerpoint/2010/main" val="2217867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Twitter max length 140 increased to 280 as of September of 2017</a:t>
            </a:r>
          </a:p>
          <a:p>
            <a:endParaRPr lang="en-CA" dirty="0"/>
          </a:p>
          <a:p>
            <a:r>
              <a:rPr lang="en-CA" dirty="0"/>
              <a:t>20 characters</a:t>
            </a:r>
          </a:p>
        </p:txBody>
      </p:sp>
      <p:sp>
        <p:nvSpPr>
          <p:cNvPr id="4" name="Slide Number Placeholder 3"/>
          <p:cNvSpPr>
            <a:spLocks noGrp="1"/>
          </p:cNvSpPr>
          <p:nvPr>
            <p:ph type="sldNum" sz="quarter" idx="10"/>
          </p:nvPr>
        </p:nvSpPr>
        <p:spPr/>
        <p:txBody>
          <a:bodyPr/>
          <a:lstStyle/>
          <a:p>
            <a:fld id="{B412FF3C-6958-4937-9C22-F37FEC43206B}" type="slidenum">
              <a:rPr lang="en-CA" smtClean="0"/>
              <a:t>8</a:t>
            </a:fld>
            <a:endParaRPr lang="en-CA"/>
          </a:p>
        </p:txBody>
      </p:sp>
    </p:spTree>
    <p:extLst>
      <p:ext uri="{BB962C8B-B14F-4D97-AF65-F5344CB8AC3E}">
        <p14:creationId xmlns:p14="http://schemas.microsoft.com/office/powerpoint/2010/main" val="284682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412FF3C-6958-4937-9C22-F37FEC43206B}" type="slidenum">
              <a:rPr lang="en-CA" smtClean="0"/>
              <a:t>10</a:t>
            </a:fld>
            <a:endParaRPr lang="en-CA"/>
          </a:p>
        </p:txBody>
      </p:sp>
    </p:spTree>
    <p:extLst>
      <p:ext uri="{BB962C8B-B14F-4D97-AF65-F5344CB8AC3E}">
        <p14:creationId xmlns:p14="http://schemas.microsoft.com/office/powerpoint/2010/main" val="137903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VADER (Valence Aware Dictionary and </a:t>
            </a:r>
            <a:r>
              <a:rPr lang="en-US" sz="1200" b="0" i="0" kern="1200" dirty="0" err="1">
                <a:solidFill>
                  <a:schemeClr val="tx1"/>
                </a:solidFill>
                <a:effectLst/>
                <a:latin typeface="+mn-lt"/>
                <a:ea typeface="+mn-ea"/>
                <a:cs typeface="+mn-cs"/>
              </a:rPr>
              <a:t>sEntiment</a:t>
            </a:r>
            <a:r>
              <a:rPr lang="en-US" sz="1200" b="0" i="0" kern="1200" dirty="0">
                <a:solidFill>
                  <a:schemeClr val="tx1"/>
                </a:solidFill>
                <a:effectLst/>
                <a:latin typeface="+mn-lt"/>
                <a:ea typeface="+mn-ea"/>
                <a:cs typeface="+mn-cs"/>
              </a:rPr>
              <a:t> Reasoner) is a lexicon and rule-based sentiment analysis tool that is specifically attuned to sentiments expressed in social media.</a:t>
            </a:r>
            <a:endParaRPr lang="en-CA" dirty="0"/>
          </a:p>
        </p:txBody>
      </p:sp>
      <p:sp>
        <p:nvSpPr>
          <p:cNvPr id="4" name="Slide Number Placeholder 3"/>
          <p:cNvSpPr>
            <a:spLocks noGrp="1"/>
          </p:cNvSpPr>
          <p:nvPr>
            <p:ph type="sldNum" sz="quarter" idx="10"/>
          </p:nvPr>
        </p:nvSpPr>
        <p:spPr/>
        <p:txBody>
          <a:bodyPr/>
          <a:lstStyle/>
          <a:p>
            <a:fld id="{B412FF3C-6958-4937-9C22-F37FEC43206B}" type="slidenum">
              <a:rPr lang="en-CA" smtClean="0"/>
              <a:t>11</a:t>
            </a:fld>
            <a:endParaRPr lang="en-CA"/>
          </a:p>
        </p:txBody>
      </p:sp>
    </p:spTree>
    <p:extLst>
      <p:ext uri="{BB962C8B-B14F-4D97-AF65-F5344CB8AC3E}">
        <p14:creationId xmlns:p14="http://schemas.microsoft.com/office/powerpoint/2010/main" val="392699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VADER (Valence Aware Dictionary and </a:t>
            </a:r>
            <a:r>
              <a:rPr lang="en-US" sz="1200" b="0" i="0" kern="1200" dirty="0" err="1">
                <a:solidFill>
                  <a:schemeClr val="tx1"/>
                </a:solidFill>
                <a:effectLst/>
                <a:latin typeface="+mn-lt"/>
                <a:ea typeface="+mn-ea"/>
                <a:cs typeface="+mn-cs"/>
              </a:rPr>
              <a:t>sEntiment</a:t>
            </a:r>
            <a:r>
              <a:rPr lang="en-US" sz="1200" b="0" i="0" kern="1200" dirty="0">
                <a:solidFill>
                  <a:schemeClr val="tx1"/>
                </a:solidFill>
                <a:effectLst/>
                <a:latin typeface="+mn-lt"/>
                <a:ea typeface="+mn-ea"/>
                <a:cs typeface="+mn-cs"/>
              </a:rPr>
              <a:t> Reasoner) is a lexicon and rule-based sentiment analysis tool that is specifically attuned to sentiments expressed in social media.</a:t>
            </a:r>
            <a:endParaRPr lang="en-CA" dirty="0"/>
          </a:p>
        </p:txBody>
      </p:sp>
      <p:sp>
        <p:nvSpPr>
          <p:cNvPr id="4" name="Slide Number Placeholder 3"/>
          <p:cNvSpPr>
            <a:spLocks noGrp="1"/>
          </p:cNvSpPr>
          <p:nvPr>
            <p:ph type="sldNum" sz="quarter" idx="10"/>
          </p:nvPr>
        </p:nvSpPr>
        <p:spPr/>
        <p:txBody>
          <a:bodyPr/>
          <a:lstStyle/>
          <a:p>
            <a:fld id="{B412FF3C-6958-4937-9C22-F37FEC43206B}" type="slidenum">
              <a:rPr lang="en-CA" smtClean="0"/>
              <a:t>12</a:t>
            </a:fld>
            <a:endParaRPr lang="en-CA"/>
          </a:p>
        </p:txBody>
      </p:sp>
    </p:spTree>
    <p:extLst>
      <p:ext uri="{BB962C8B-B14F-4D97-AF65-F5344CB8AC3E}">
        <p14:creationId xmlns:p14="http://schemas.microsoft.com/office/powerpoint/2010/main" val="14449628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8/8/2018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8/8/2018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8/8/2018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8/8/2018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8/8/2018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8/8/2018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8/8/2018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8/8/2018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8/8/2018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8/8/2018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8/8/2018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8/8/2018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8/8/2018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8/8/2018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8/8/2018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8/8/2018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8/8/2018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png"/><Relationship Id="rId9" Type="http://schemas.microsoft.com/office/2007/relationships/diagramDrawing" Target="../diagrams/drawing1.xml"/></Relationships>
</file>

<file path=ppt/slides/_rels/slide1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44.sv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hyperlink" Target="https://t.co/a6X8ls7Fu0"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hyperlink" Target="https://t.co/7zh2OytWPx"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3.png"/><Relationship Id="rId10" Type="http://schemas.openxmlformats.org/officeDocument/2006/relationships/image" Target="../media/image22.png"/><Relationship Id="rId4" Type="http://schemas.openxmlformats.org/officeDocument/2006/relationships/image" Target="../media/image2.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80ECF-F86F-4D74-90D8-11E45C0EDE99}"/>
              </a:ext>
            </a:extLst>
          </p:cNvPr>
          <p:cNvSpPr>
            <a:spLocks noGrp="1"/>
          </p:cNvSpPr>
          <p:nvPr>
            <p:ph type="ctrTitle"/>
          </p:nvPr>
        </p:nvSpPr>
        <p:spPr/>
        <p:txBody>
          <a:bodyPr/>
          <a:lstStyle/>
          <a:p>
            <a:r>
              <a:rPr lang="en-CA" sz="4400" dirty="0"/>
              <a:t>Twitter Text Classification </a:t>
            </a:r>
            <a:br>
              <a:rPr lang="en-CA" sz="4400" dirty="0"/>
            </a:br>
            <a:r>
              <a:rPr lang="en-CA" sz="4400" dirty="0"/>
              <a:t>&amp; Sentiment Analysis</a:t>
            </a:r>
          </a:p>
        </p:txBody>
      </p:sp>
      <p:sp>
        <p:nvSpPr>
          <p:cNvPr id="3" name="Subtitle 2">
            <a:extLst>
              <a:ext uri="{FF2B5EF4-FFF2-40B4-BE49-F238E27FC236}">
                <a16:creationId xmlns:a16="http://schemas.microsoft.com/office/drawing/2014/main" id="{31B3446D-0507-49A0-94A0-6C70BC7F15DB}"/>
              </a:ext>
            </a:extLst>
          </p:cNvPr>
          <p:cNvSpPr>
            <a:spLocks noGrp="1"/>
          </p:cNvSpPr>
          <p:nvPr>
            <p:ph type="subTitle" idx="1"/>
          </p:nvPr>
        </p:nvSpPr>
        <p:spPr>
          <a:xfrm>
            <a:off x="695562" y="4394039"/>
            <a:ext cx="8144134" cy="1117687"/>
          </a:xfrm>
        </p:spPr>
        <p:txBody>
          <a:bodyPr/>
          <a:lstStyle/>
          <a:p>
            <a:r>
              <a:rPr lang="en-US" dirty="0"/>
              <a:t>CKME 136 Data Analytics: Capstone </a:t>
            </a:r>
            <a:r>
              <a:rPr lang="en-US" dirty="0" err="1"/>
              <a:t>Crs</a:t>
            </a:r>
            <a:r>
              <a:rPr lang="en-US" dirty="0"/>
              <a:t> </a:t>
            </a:r>
            <a:br>
              <a:rPr lang="en-US" dirty="0"/>
            </a:br>
            <a:r>
              <a:rPr lang="en-US" dirty="0"/>
              <a:t>Ian Santillan – </a:t>
            </a:r>
            <a:r>
              <a:rPr lang="en-CA" dirty="0"/>
              <a:t>500866649</a:t>
            </a:r>
            <a:br>
              <a:rPr lang="en-CA" dirty="0"/>
            </a:br>
            <a:r>
              <a:rPr lang="en-US" dirty="0"/>
              <a:t>Section DA0 - </a:t>
            </a:r>
            <a:r>
              <a:rPr lang="en-CA" dirty="0" err="1"/>
              <a:t>Ceni</a:t>
            </a:r>
            <a:r>
              <a:rPr lang="en-CA" dirty="0"/>
              <a:t> </a:t>
            </a:r>
            <a:r>
              <a:rPr lang="en-CA" dirty="0" err="1"/>
              <a:t>Babaoglu</a:t>
            </a:r>
            <a:endParaRPr lang="en-CA" dirty="0"/>
          </a:p>
        </p:txBody>
      </p:sp>
    </p:spTree>
    <p:extLst>
      <p:ext uri="{BB962C8B-B14F-4D97-AF65-F5344CB8AC3E}">
        <p14:creationId xmlns:p14="http://schemas.microsoft.com/office/powerpoint/2010/main" val="4368586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5" name="Picture 14">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7" name="Picture 16">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9" name="Rectangle 18">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3" name="Rectangle 22">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7" name="Rectangle 26">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BDF2E61-C842-47FC-94A8-DC7A2879B8E1}"/>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t>Exploratory Data Analysis</a:t>
            </a:r>
          </a:p>
        </p:txBody>
      </p:sp>
      <p:pic>
        <p:nvPicPr>
          <p:cNvPr id="31" name="Picture 30">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FDC5A303-2D05-4958-85C0-C325D1357C61}"/>
              </a:ext>
            </a:extLst>
          </p:cNvPr>
          <p:cNvSpPr>
            <a:spLocks noGrp="1"/>
          </p:cNvSpPr>
          <p:nvPr>
            <p:ph type="body" sz="half" idx="2"/>
          </p:nvPr>
        </p:nvSpPr>
        <p:spPr>
          <a:xfrm>
            <a:off x="201717" y="2336873"/>
            <a:ext cx="4134894" cy="3851656"/>
          </a:xfrm>
        </p:spPr>
        <p:txBody>
          <a:bodyPr vert="horz" lIns="91440" tIns="45720" rIns="91440" bIns="45720" rtlCol="0">
            <a:normAutofit/>
          </a:bodyPr>
          <a:lstStyle/>
          <a:p>
            <a:pPr indent="-228600">
              <a:buFont typeface="Arial" panose="020B0604020202020204" pitchFamily="34" charset="0"/>
              <a:buChar char="•"/>
            </a:pPr>
            <a:r>
              <a:rPr lang="en-US" sz="2400" i="1" dirty="0"/>
              <a:t>Tweet Sources</a:t>
            </a:r>
          </a:p>
          <a:p>
            <a:pPr lvl="1" indent="-228600">
              <a:buFont typeface="Arial" panose="020B0604020202020204" pitchFamily="34" charset="0"/>
              <a:buChar char="•"/>
            </a:pPr>
            <a:r>
              <a:rPr lang="en-US" sz="2000" i="1" dirty="0"/>
              <a:t>Hootsuite</a:t>
            </a:r>
            <a:r>
              <a:rPr lang="en-US" sz="2000" dirty="0"/>
              <a:t> is a social media management platform based out of Vancouver. The system’s user interface takes the form of a dashboard, and supports social network integrations for Twitter, Facebook, Instagram, LinkedIn, Google+ and YouTube.</a:t>
            </a:r>
            <a:endParaRPr lang="en-US" sz="1800" dirty="0"/>
          </a:p>
        </p:txBody>
      </p:sp>
      <p:pic>
        <p:nvPicPr>
          <p:cNvPr id="8" name="Picture 7">
            <a:extLst>
              <a:ext uri="{FF2B5EF4-FFF2-40B4-BE49-F238E27FC236}">
                <a16:creationId xmlns:a16="http://schemas.microsoft.com/office/drawing/2014/main" id="{EB715765-2A2C-45DA-AD8F-1CC953FDA437}"/>
              </a:ext>
            </a:extLst>
          </p:cNvPr>
          <p:cNvPicPr>
            <a:picLocks noChangeAspect="1"/>
          </p:cNvPicPr>
          <p:nvPr/>
        </p:nvPicPr>
        <p:blipFill>
          <a:blip r:embed="rId6"/>
          <a:stretch>
            <a:fillRect/>
          </a:stretch>
        </p:blipFill>
        <p:spPr>
          <a:xfrm>
            <a:off x="5377262" y="1667019"/>
            <a:ext cx="6714194" cy="3843874"/>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1800648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circle(in)">
                                      <p:cBhvr>
                                        <p:cTn id="11" dur="2000"/>
                                        <p:tgtEl>
                                          <p:spTgt spid="4">
                                            <p:txEl>
                                              <p:pRg st="0" end="0"/>
                                            </p:txEl>
                                          </p:spTgt>
                                        </p:tgtEl>
                                      </p:cBhvr>
                                    </p:animEffect>
                                  </p:childTnLst>
                                </p:cTn>
                              </p:par>
                              <p:par>
                                <p:cTn id="12" presetID="6" presetClass="entr" presetSubtype="16" fill="hold" grpId="0"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circle(in)">
                                      <p:cBhvr>
                                        <p:cTn id="14" dur="2000"/>
                                        <p:tgtEl>
                                          <p:spTgt spid="4">
                                            <p:txEl>
                                              <p:pRg st="1" end="1"/>
                                            </p:txEl>
                                          </p:spTgt>
                                        </p:tgtEl>
                                      </p:cBhvr>
                                    </p:animEffect>
                                  </p:childTnLst>
                                </p:cTn>
                              </p:par>
                              <p:par>
                                <p:cTn id="15" presetID="21" presetClass="entr" presetSubtype="1"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6" name="Picture 35">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8" name="Picture 37">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0" name="Rectangle 39">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4" name="Rectangle 43">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48" name="Rectangle 47">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72BF11-44E1-42C7-AC51-D32C297BF223}"/>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t>Sentiment Analysis</a:t>
            </a:r>
          </a:p>
        </p:txBody>
      </p:sp>
      <p:pic>
        <p:nvPicPr>
          <p:cNvPr id="52" name="Picture 51">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A14AFB55-FED5-49BB-8950-72C7234D318F}"/>
              </a:ext>
            </a:extLst>
          </p:cNvPr>
          <p:cNvSpPr>
            <a:spLocks noGrp="1"/>
          </p:cNvSpPr>
          <p:nvPr>
            <p:ph type="body" sz="half" idx="2"/>
          </p:nvPr>
        </p:nvSpPr>
        <p:spPr>
          <a:xfrm>
            <a:off x="680321" y="2336873"/>
            <a:ext cx="3656289" cy="3599316"/>
          </a:xfrm>
        </p:spPr>
        <p:txBody>
          <a:bodyPr vert="horz" lIns="91440" tIns="45720" rIns="91440" bIns="45720" rtlCol="0">
            <a:normAutofit/>
          </a:bodyPr>
          <a:lstStyle/>
          <a:p>
            <a:pPr indent="-228600">
              <a:buFont typeface="Arial" panose="020B0604020202020204" pitchFamily="34" charset="0"/>
              <a:buChar char="•"/>
            </a:pPr>
            <a:r>
              <a:rPr lang="en-US" sz="1300" b="1"/>
              <a:t>TextBlob</a:t>
            </a:r>
            <a:r>
              <a:rPr lang="en-US" sz="1300"/>
              <a:t> - The sentiment property returns a namedtuple of the form Sentiment(polarity, subjectivity). The polarity score is a float within the range [-1.0, 1.0]. The subjectivity is a float within the range [0.0, 1.0] where 0.0 is very objective and 1.0 is very subjective.</a:t>
            </a:r>
          </a:p>
          <a:p>
            <a:pPr lvl="1" indent="-228600">
              <a:buFont typeface="Arial" panose="020B0604020202020204" pitchFamily="34" charset="0"/>
              <a:buChar char="•"/>
            </a:pPr>
            <a:r>
              <a:rPr lang="en-US" sz="1300" b="1"/>
              <a:t>Polarity</a:t>
            </a:r>
            <a:r>
              <a:rPr lang="en-US" sz="1300"/>
              <a:t> measures how positive or negative some texts is and </a:t>
            </a:r>
            <a:r>
              <a:rPr lang="en-US" sz="1300" b="1"/>
              <a:t>subjectivity</a:t>
            </a:r>
            <a:r>
              <a:rPr lang="en-US" sz="1300"/>
              <a:t> measures how much of an opinion it is versus how much factual.</a:t>
            </a:r>
          </a:p>
          <a:p>
            <a:pPr indent="-228600">
              <a:buFont typeface="Arial" panose="020B0604020202020204" pitchFamily="34" charset="0"/>
              <a:buChar char="•"/>
            </a:pPr>
            <a:r>
              <a:rPr lang="en-US" sz="1300" b="1"/>
              <a:t>VADER</a:t>
            </a:r>
            <a:r>
              <a:rPr lang="en-US" sz="1300"/>
              <a:t> - The </a:t>
            </a:r>
            <a:r>
              <a:rPr lang="en-US" sz="1300" b="1"/>
              <a:t>compound score</a:t>
            </a:r>
            <a:r>
              <a:rPr lang="en-US" sz="1300"/>
              <a:t> is computed by summing the valence scores of each word in the lexicon, adjusted according to the rules, and then normalized to be between -1 (most extreme negative) and +1 (most extreme positiv</a:t>
            </a:r>
          </a:p>
        </p:txBody>
      </p:sp>
      <p:pic>
        <p:nvPicPr>
          <p:cNvPr id="29" name="Content Placeholder 28">
            <a:extLst>
              <a:ext uri="{FF2B5EF4-FFF2-40B4-BE49-F238E27FC236}">
                <a16:creationId xmlns:a16="http://schemas.microsoft.com/office/drawing/2014/main" id="{5C995185-52F6-4FF4-A2A2-84081CA6CFF6}"/>
              </a:ext>
            </a:extLst>
          </p:cNvPr>
          <p:cNvPicPr>
            <a:picLocks noGrp="1" noChangeAspect="1"/>
          </p:cNvPicPr>
          <p:nvPr>
            <p:ph idx="1"/>
          </p:nvPr>
        </p:nvPicPr>
        <p:blipFill>
          <a:blip r:embed="rId6"/>
          <a:stretch>
            <a:fillRect/>
          </a:stretch>
        </p:blipFill>
        <p:spPr>
          <a:xfrm>
            <a:off x="5276090" y="835003"/>
            <a:ext cx="6541871" cy="5413397"/>
          </a:xfrm>
          <a:prstGeom prst="rect">
            <a:avLst/>
          </a:prstGeom>
          <a:ln>
            <a:noFill/>
          </a:ln>
          <a:effectLst>
            <a:outerShdw blurRad="76200" dist="63500" dir="5040000" algn="tl" rotWithShape="0">
              <a:srgbClr val="000000">
                <a:alpha val="41000"/>
              </a:srgbClr>
            </a:outerShdw>
          </a:effectLst>
        </p:spPr>
      </p:pic>
      <p:pic>
        <p:nvPicPr>
          <p:cNvPr id="9" name="Picture 8">
            <a:extLst>
              <a:ext uri="{FF2B5EF4-FFF2-40B4-BE49-F238E27FC236}">
                <a16:creationId xmlns:a16="http://schemas.microsoft.com/office/drawing/2014/main" id="{0B714631-A53A-4CA2-B324-E38944701A8D}"/>
              </a:ext>
            </a:extLst>
          </p:cNvPr>
          <p:cNvPicPr>
            <a:picLocks noChangeAspect="1"/>
          </p:cNvPicPr>
          <p:nvPr/>
        </p:nvPicPr>
        <p:blipFill>
          <a:blip r:embed="rId7"/>
          <a:stretch>
            <a:fillRect/>
          </a:stretch>
        </p:blipFill>
        <p:spPr>
          <a:xfrm>
            <a:off x="4767951" y="2566073"/>
            <a:ext cx="7280943" cy="862927"/>
          </a:xfrm>
          <a:prstGeom prst="rect">
            <a:avLst/>
          </a:prstGeom>
        </p:spPr>
      </p:pic>
      <p:pic>
        <p:nvPicPr>
          <p:cNvPr id="11" name="Picture 10">
            <a:extLst>
              <a:ext uri="{FF2B5EF4-FFF2-40B4-BE49-F238E27FC236}">
                <a16:creationId xmlns:a16="http://schemas.microsoft.com/office/drawing/2014/main" id="{711ECBC6-6798-4F4B-B508-3DCA8B66357A}"/>
              </a:ext>
            </a:extLst>
          </p:cNvPr>
          <p:cNvPicPr>
            <a:picLocks noChangeAspect="1"/>
          </p:cNvPicPr>
          <p:nvPr/>
        </p:nvPicPr>
        <p:blipFill>
          <a:blip r:embed="rId8"/>
          <a:stretch>
            <a:fillRect/>
          </a:stretch>
        </p:blipFill>
        <p:spPr>
          <a:xfrm>
            <a:off x="4739086" y="4017275"/>
            <a:ext cx="7301594" cy="1014110"/>
          </a:xfrm>
          <a:prstGeom prst="rect">
            <a:avLst/>
          </a:prstGeom>
        </p:spPr>
      </p:pic>
    </p:spTree>
    <p:extLst>
      <p:ext uri="{BB962C8B-B14F-4D97-AF65-F5344CB8AC3E}">
        <p14:creationId xmlns:p14="http://schemas.microsoft.com/office/powerpoint/2010/main" val="13181773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29"/>
                                        </p:tgtEl>
                                      </p:cBhvr>
                                    </p:animEffect>
                                    <p:set>
                                      <p:cBhvr>
                                        <p:cTn id="22" dur="1" fill="hold">
                                          <p:stCondLst>
                                            <p:cond delay="499"/>
                                          </p:stCondLst>
                                        </p:cTn>
                                        <p:tgtEl>
                                          <p:spTgt spid="29"/>
                                        </p:tgtEl>
                                        <p:attrNameLst>
                                          <p:attrName>style.visibility</p:attrName>
                                        </p:attrNameLst>
                                      </p:cBhvr>
                                      <p:to>
                                        <p:strVal val="hidden"/>
                                      </p:to>
                                    </p:se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E5015-B968-4A6D-A7D0-04818363E4F4}"/>
              </a:ext>
            </a:extLst>
          </p:cNvPr>
          <p:cNvSpPr>
            <a:spLocks noGrp="1"/>
          </p:cNvSpPr>
          <p:nvPr>
            <p:ph type="title"/>
          </p:nvPr>
        </p:nvSpPr>
        <p:spPr/>
        <p:txBody>
          <a:bodyPr/>
          <a:lstStyle/>
          <a:p>
            <a:r>
              <a:rPr lang="en-CA" dirty="0"/>
              <a:t>Sentiment Analysis</a:t>
            </a:r>
          </a:p>
        </p:txBody>
      </p:sp>
      <p:sp>
        <p:nvSpPr>
          <p:cNvPr id="3" name="Content Placeholder 2">
            <a:extLst>
              <a:ext uri="{FF2B5EF4-FFF2-40B4-BE49-F238E27FC236}">
                <a16:creationId xmlns:a16="http://schemas.microsoft.com/office/drawing/2014/main" id="{7F69C660-0D2B-4849-98C4-1AEBFCEBABA1}"/>
              </a:ext>
            </a:extLst>
          </p:cNvPr>
          <p:cNvSpPr>
            <a:spLocks noGrp="1"/>
          </p:cNvSpPr>
          <p:nvPr>
            <p:ph idx="1"/>
          </p:nvPr>
        </p:nvSpPr>
        <p:spPr>
          <a:xfrm>
            <a:off x="7192736" y="2336873"/>
            <a:ext cx="3101446" cy="3599313"/>
          </a:xfrm>
        </p:spPr>
        <p:txBody>
          <a:bodyPr/>
          <a:lstStyle/>
          <a:p>
            <a:endParaRPr lang="en-CA" dirty="0"/>
          </a:p>
        </p:txBody>
      </p:sp>
      <p:sp>
        <p:nvSpPr>
          <p:cNvPr id="4" name="Text Placeholder 3">
            <a:extLst>
              <a:ext uri="{FF2B5EF4-FFF2-40B4-BE49-F238E27FC236}">
                <a16:creationId xmlns:a16="http://schemas.microsoft.com/office/drawing/2014/main" id="{4389A1BC-09C8-4443-8EAA-176D39909622}"/>
              </a:ext>
            </a:extLst>
          </p:cNvPr>
          <p:cNvSpPr>
            <a:spLocks noGrp="1"/>
          </p:cNvSpPr>
          <p:nvPr>
            <p:ph type="body" sz="half" idx="2"/>
          </p:nvPr>
        </p:nvSpPr>
        <p:spPr>
          <a:xfrm>
            <a:off x="97971" y="1967593"/>
            <a:ext cx="6882493" cy="4792435"/>
          </a:xfrm>
        </p:spPr>
        <p:txBody>
          <a:bodyPr>
            <a:normAutofit/>
          </a:bodyPr>
          <a:lstStyle/>
          <a:p>
            <a:pPr marL="285750" indent="-285750">
              <a:buFont typeface="Wingdings" panose="05000000000000000000" pitchFamily="2" charset="2"/>
              <a:buChar char="§"/>
            </a:pPr>
            <a:r>
              <a:rPr lang="en-US" sz="2000" dirty="0" err="1"/>
              <a:t>TextBlob</a:t>
            </a:r>
            <a:r>
              <a:rPr lang="en-US" sz="2000" dirty="0"/>
              <a:t> - Percentage of positive tweets: 50.0%</a:t>
            </a:r>
          </a:p>
          <a:p>
            <a:pPr marL="285750" indent="-285750">
              <a:buFont typeface="Wingdings" panose="05000000000000000000" pitchFamily="2" charset="2"/>
              <a:buChar char="§"/>
            </a:pPr>
            <a:r>
              <a:rPr lang="en-US" sz="2000" dirty="0" err="1"/>
              <a:t>TextBlob</a:t>
            </a:r>
            <a:r>
              <a:rPr lang="en-US" sz="2000" dirty="0"/>
              <a:t> - Percentage of neutral tweets: 39.5%</a:t>
            </a:r>
          </a:p>
          <a:p>
            <a:pPr marL="285750" indent="-285750">
              <a:buFont typeface="Wingdings" panose="05000000000000000000" pitchFamily="2" charset="2"/>
              <a:buChar char="§"/>
            </a:pPr>
            <a:r>
              <a:rPr lang="en-US" sz="2000" dirty="0" err="1"/>
              <a:t>TextBlob</a:t>
            </a:r>
            <a:r>
              <a:rPr lang="en-US" sz="2000" dirty="0"/>
              <a:t> - Percentage of negative tweets: 10.5% </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t>VADER - Percentage of positive tweets: 58.0%</a:t>
            </a:r>
          </a:p>
          <a:p>
            <a:pPr marL="285750" indent="-285750">
              <a:buFont typeface="Wingdings" panose="05000000000000000000" pitchFamily="2" charset="2"/>
              <a:buChar char="§"/>
            </a:pPr>
            <a:r>
              <a:rPr lang="en-US" sz="2000" dirty="0"/>
              <a:t>VADER - Percentage of neutral tweets: 33.5%</a:t>
            </a:r>
          </a:p>
          <a:p>
            <a:pPr marL="285750" indent="-285750">
              <a:buFont typeface="Wingdings" panose="05000000000000000000" pitchFamily="2" charset="2"/>
              <a:buChar char="§"/>
            </a:pPr>
            <a:r>
              <a:rPr lang="en-US" sz="2000" dirty="0"/>
              <a:t>VADER - Percentage of negative tweets: 8.5%</a:t>
            </a:r>
            <a:endParaRPr lang="en-CA" sz="2000" dirty="0"/>
          </a:p>
        </p:txBody>
      </p:sp>
      <p:pic>
        <p:nvPicPr>
          <p:cNvPr id="6" name="Picture 5" descr="A close up of a logo&#10;&#10;Description generated with very high confidence">
            <a:extLst>
              <a:ext uri="{FF2B5EF4-FFF2-40B4-BE49-F238E27FC236}">
                <a16:creationId xmlns:a16="http://schemas.microsoft.com/office/drawing/2014/main" id="{29A06CF2-1674-46A1-97F5-A3F37D1DDB32}"/>
              </a:ext>
            </a:extLst>
          </p:cNvPr>
          <p:cNvPicPr>
            <a:picLocks noChangeAspect="1"/>
          </p:cNvPicPr>
          <p:nvPr/>
        </p:nvPicPr>
        <p:blipFill>
          <a:blip r:embed="rId3"/>
          <a:stretch>
            <a:fillRect/>
          </a:stretch>
        </p:blipFill>
        <p:spPr>
          <a:xfrm>
            <a:off x="8855519" y="1751355"/>
            <a:ext cx="3598862" cy="3299974"/>
          </a:xfrm>
          <a:prstGeom prst="rect">
            <a:avLst/>
          </a:prstGeom>
        </p:spPr>
      </p:pic>
      <p:pic>
        <p:nvPicPr>
          <p:cNvPr id="7" name="Picture 6" descr="A close up of a logo&#10;&#10;Description generated with very high confidence">
            <a:extLst>
              <a:ext uri="{FF2B5EF4-FFF2-40B4-BE49-F238E27FC236}">
                <a16:creationId xmlns:a16="http://schemas.microsoft.com/office/drawing/2014/main" id="{A950F808-744F-474B-80D6-DCB35FBA5A74}"/>
              </a:ext>
            </a:extLst>
          </p:cNvPr>
          <p:cNvPicPr>
            <a:picLocks noChangeAspect="1"/>
          </p:cNvPicPr>
          <p:nvPr/>
        </p:nvPicPr>
        <p:blipFill>
          <a:blip r:embed="rId4"/>
          <a:stretch>
            <a:fillRect/>
          </a:stretch>
        </p:blipFill>
        <p:spPr>
          <a:xfrm>
            <a:off x="6499824" y="3644047"/>
            <a:ext cx="2814564" cy="2814564"/>
          </a:xfrm>
          <a:prstGeom prst="rect">
            <a:avLst/>
          </a:prstGeom>
        </p:spPr>
      </p:pic>
    </p:spTree>
    <p:extLst>
      <p:ext uri="{BB962C8B-B14F-4D97-AF65-F5344CB8AC3E}">
        <p14:creationId xmlns:p14="http://schemas.microsoft.com/office/powerpoint/2010/main" val="15926652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1000"/>
                                        <p:tgtEl>
                                          <p:spTgt spid="4">
                                            <p:txEl>
                                              <p:pRg st="0" end="0"/>
                                            </p:txEl>
                                          </p:spTgt>
                                        </p:tgtEl>
                                      </p:cBhvr>
                                    </p:animEffect>
                                    <p:anim calcmode="lin" valueType="num">
                                      <p:cBhvr>
                                        <p:cTn id="1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1000"/>
                                        <p:tgtEl>
                                          <p:spTgt spid="4">
                                            <p:txEl>
                                              <p:pRg st="1" end="1"/>
                                            </p:txEl>
                                          </p:spTgt>
                                        </p:tgtEl>
                                      </p:cBhvr>
                                    </p:animEffect>
                                    <p:anim calcmode="lin" valueType="num">
                                      <p:cBhvr>
                                        <p:cTn id="1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42" presetClass="entr" presetSubtype="0" fill="hold" grpId="0"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1000"/>
                                        <p:tgtEl>
                                          <p:spTgt spid="4">
                                            <p:txEl>
                                              <p:pRg st="5" end="5"/>
                                            </p:txEl>
                                          </p:spTgt>
                                        </p:tgtEl>
                                      </p:cBhvr>
                                    </p:animEffect>
                                    <p:anim calcmode="lin" valueType="num">
                                      <p:cBhvr>
                                        <p:cTn id="3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1000"/>
                                        <p:tgtEl>
                                          <p:spTgt spid="4">
                                            <p:txEl>
                                              <p:pRg st="6" end="6"/>
                                            </p:txEl>
                                          </p:spTgt>
                                        </p:tgtEl>
                                      </p:cBhvr>
                                    </p:animEffect>
                                    <p:anim calcmode="lin" valueType="num">
                                      <p:cBhvr>
                                        <p:cTn id="3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par>
                          <p:cTn id="40" fill="hold">
                            <p:stCondLst>
                              <p:cond delay="2500"/>
                            </p:stCondLst>
                            <p:childTnLst>
                              <p:par>
                                <p:cTn id="41" presetID="49" presetClass="entr" presetSubtype="0" decel="100000"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anim calcmode="lin" valueType="num">
                                      <p:cBhvr>
                                        <p:cTn id="45" dur="500" fill="hold"/>
                                        <p:tgtEl>
                                          <p:spTgt spid="7"/>
                                        </p:tgtEl>
                                        <p:attrNameLst>
                                          <p:attrName>style.rotation</p:attrName>
                                        </p:attrNameLst>
                                      </p:cBhvr>
                                      <p:tavLst>
                                        <p:tav tm="0">
                                          <p:val>
                                            <p:fltVal val="360"/>
                                          </p:val>
                                        </p:tav>
                                        <p:tav tm="100000">
                                          <p:val>
                                            <p:fltVal val="0"/>
                                          </p:val>
                                        </p:tav>
                                      </p:tavLst>
                                    </p:anim>
                                    <p:animEffect transition="in" filter="fade">
                                      <p:cBhvr>
                                        <p:cTn id="46" dur="500"/>
                                        <p:tgtEl>
                                          <p:spTgt spid="7"/>
                                        </p:tgtEl>
                                      </p:cBhvr>
                                    </p:animEffect>
                                  </p:childTnLst>
                                </p:cTn>
                              </p:par>
                              <p:par>
                                <p:cTn id="47" presetID="49" presetClass="entr" presetSubtype="0" decel="100000" fill="hold" nodeType="with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500" fill="hold"/>
                                        <p:tgtEl>
                                          <p:spTgt spid="6"/>
                                        </p:tgtEl>
                                        <p:attrNameLst>
                                          <p:attrName>ppt_w</p:attrName>
                                        </p:attrNameLst>
                                      </p:cBhvr>
                                      <p:tavLst>
                                        <p:tav tm="0">
                                          <p:val>
                                            <p:fltVal val="0"/>
                                          </p:val>
                                        </p:tav>
                                        <p:tav tm="100000">
                                          <p:val>
                                            <p:strVal val="#ppt_w"/>
                                          </p:val>
                                        </p:tav>
                                      </p:tavLst>
                                    </p:anim>
                                    <p:anim calcmode="lin" valueType="num">
                                      <p:cBhvr>
                                        <p:cTn id="50" dur="500" fill="hold"/>
                                        <p:tgtEl>
                                          <p:spTgt spid="6"/>
                                        </p:tgtEl>
                                        <p:attrNameLst>
                                          <p:attrName>ppt_h</p:attrName>
                                        </p:attrNameLst>
                                      </p:cBhvr>
                                      <p:tavLst>
                                        <p:tav tm="0">
                                          <p:val>
                                            <p:fltVal val="0"/>
                                          </p:val>
                                        </p:tav>
                                        <p:tav tm="100000">
                                          <p:val>
                                            <p:strVal val="#ppt_h"/>
                                          </p:val>
                                        </p:tav>
                                      </p:tavLst>
                                    </p:anim>
                                    <p:anim calcmode="lin" valueType="num">
                                      <p:cBhvr>
                                        <p:cTn id="51" dur="500" fill="hold"/>
                                        <p:tgtEl>
                                          <p:spTgt spid="6"/>
                                        </p:tgtEl>
                                        <p:attrNameLst>
                                          <p:attrName>style.rotation</p:attrName>
                                        </p:attrNameLst>
                                      </p:cBhvr>
                                      <p:tavLst>
                                        <p:tav tm="0">
                                          <p:val>
                                            <p:fltVal val="360"/>
                                          </p:val>
                                        </p:tav>
                                        <p:tav tm="100000">
                                          <p:val>
                                            <p:fltVal val="0"/>
                                          </p:val>
                                        </p:tav>
                                      </p:tavLst>
                                    </p:anim>
                                    <p:animEffect transition="in" filter="fade">
                                      <p:cBhvr>
                                        <p:cTn id="5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62B3-54DB-4DD6-A467-FEE5C95BE91C}"/>
              </a:ext>
            </a:extLst>
          </p:cNvPr>
          <p:cNvSpPr>
            <a:spLocks noGrp="1"/>
          </p:cNvSpPr>
          <p:nvPr>
            <p:ph type="title"/>
          </p:nvPr>
        </p:nvSpPr>
        <p:spPr/>
        <p:txBody>
          <a:bodyPr/>
          <a:lstStyle/>
          <a:p>
            <a:r>
              <a:rPr lang="en-CA" dirty="0"/>
              <a:t>Topic Modeling</a:t>
            </a:r>
          </a:p>
        </p:txBody>
      </p:sp>
      <p:sp>
        <p:nvSpPr>
          <p:cNvPr id="3" name="Content Placeholder 2">
            <a:extLst>
              <a:ext uri="{FF2B5EF4-FFF2-40B4-BE49-F238E27FC236}">
                <a16:creationId xmlns:a16="http://schemas.microsoft.com/office/drawing/2014/main" id="{4A074D9A-DFD6-436A-9115-32B8CB8027DF}"/>
              </a:ext>
            </a:extLst>
          </p:cNvPr>
          <p:cNvSpPr>
            <a:spLocks noGrp="1"/>
          </p:cNvSpPr>
          <p:nvPr>
            <p:ph idx="1"/>
          </p:nvPr>
        </p:nvSpPr>
        <p:spPr>
          <a:xfrm>
            <a:off x="6317672" y="2336873"/>
            <a:ext cx="5735783" cy="4300691"/>
          </a:xfrm>
        </p:spPr>
        <p:txBody>
          <a:bodyPr>
            <a:normAutofit/>
          </a:bodyPr>
          <a:lstStyle/>
          <a:p>
            <a:r>
              <a:rPr lang="en-US" b="1" dirty="0"/>
              <a:t>Non-negative Matrix Factorization (NMF) </a:t>
            </a:r>
            <a:r>
              <a:rPr lang="en-US" dirty="0"/>
              <a:t>is a Linear-</a:t>
            </a:r>
            <a:r>
              <a:rPr lang="en-US" dirty="0" err="1"/>
              <a:t>algeabreic</a:t>
            </a:r>
            <a:r>
              <a:rPr lang="en-US" dirty="0"/>
              <a:t> model, that factors high-dimensional vectors into a low-dimensionality representation</a:t>
            </a:r>
          </a:p>
          <a:p>
            <a:endParaRPr lang="en-US" dirty="0"/>
          </a:p>
          <a:p>
            <a:r>
              <a:rPr lang="en-US" dirty="0"/>
              <a:t>The </a:t>
            </a:r>
            <a:r>
              <a:rPr lang="en-US" b="1" dirty="0"/>
              <a:t>bag of words model (</a:t>
            </a:r>
            <a:r>
              <a:rPr lang="en-US" b="1" dirty="0" err="1"/>
              <a:t>BoW</a:t>
            </a:r>
            <a:r>
              <a:rPr lang="en-US" b="1" dirty="0"/>
              <a:t> model) </a:t>
            </a:r>
            <a:r>
              <a:rPr lang="en-US" dirty="0"/>
              <a:t>is a reduced and simplified representation of a text document from selected parts of the text based on word frequency.</a:t>
            </a:r>
          </a:p>
        </p:txBody>
      </p:sp>
      <p:sp>
        <p:nvSpPr>
          <p:cNvPr id="4" name="Text Placeholder 3">
            <a:extLst>
              <a:ext uri="{FF2B5EF4-FFF2-40B4-BE49-F238E27FC236}">
                <a16:creationId xmlns:a16="http://schemas.microsoft.com/office/drawing/2014/main" id="{627BB747-4209-41EC-A13E-3FDA12258547}"/>
              </a:ext>
            </a:extLst>
          </p:cNvPr>
          <p:cNvSpPr>
            <a:spLocks noGrp="1"/>
          </p:cNvSpPr>
          <p:nvPr>
            <p:ph type="body" sz="half" idx="2"/>
          </p:nvPr>
        </p:nvSpPr>
        <p:spPr>
          <a:xfrm>
            <a:off x="138545" y="2336872"/>
            <a:ext cx="5857009" cy="4423157"/>
          </a:xfrm>
        </p:spPr>
        <p:txBody>
          <a:bodyPr>
            <a:normAutofit/>
          </a:bodyPr>
          <a:lstStyle/>
          <a:p>
            <a:r>
              <a:rPr lang="en-US" sz="2400" b="1" dirty="0"/>
              <a:t>latent Dirichlet allocation (LDA)</a:t>
            </a:r>
            <a:r>
              <a:rPr lang="en-US" sz="2400" dirty="0"/>
              <a:t> is a generative statistical model that allows sets of observations to be explained by unobserved groups that explain why some parts of the data are similar</a:t>
            </a:r>
          </a:p>
          <a:p>
            <a:endParaRPr lang="en-US" sz="2400" dirty="0"/>
          </a:p>
          <a:p>
            <a:r>
              <a:rPr lang="en-US" sz="2400" b="1" dirty="0"/>
              <a:t>TFIDF</a:t>
            </a:r>
            <a:r>
              <a:rPr lang="en-US" sz="2400" dirty="0"/>
              <a:t> - Term Frequency - Inverse Document Frequency is a numerical statistic that is intended to reflect how important a word is to a document in a collection or corpus. Gives more weight to rare words.</a:t>
            </a:r>
          </a:p>
        </p:txBody>
      </p:sp>
    </p:spTree>
    <p:extLst>
      <p:ext uri="{BB962C8B-B14F-4D97-AF65-F5344CB8AC3E}">
        <p14:creationId xmlns:p14="http://schemas.microsoft.com/office/powerpoint/2010/main" val="20695643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arn(inVertical)">
                                      <p:cBhvr>
                                        <p:cTn id="11" dur="500"/>
                                        <p:tgtEl>
                                          <p:spTgt spid="4">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arn(inVertical)">
                                      <p:cBhvr>
                                        <p:cTn id="15" dur="500"/>
                                        <p:tgtEl>
                                          <p:spTgt spid="4">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barn(inVertical)">
                                      <p:cBhvr>
                                        <p:cTn id="19" dur="500"/>
                                        <p:tgtEl>
                                          <p:spTgt spid="3">
                                            <p:txEl>
                                              <p:pRg st="0" end="0"/>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A5483-4579-4C16-ADD3-103CA554052D}"/>
              </a:ext>
            </a:extLst>
          </p:cNvPr>
          <p:cNvSpPr>
            <a:spLocks noGrp="1"/>
          </p:cNvSpPr>
          <p:nvPr>
            <p:ph type="title"/>
          </p:nvPr>
        </p:nvSpPr>
        <p:spPr/>
        <p:txBody>
          <a:bodyPr/>
          <a:lstStyle/>
          <a:p>
            <a:r>
              <a:rPr lang="en-CA" dirty="0"/>
              <a:t>Topic Modeling</a:t>
            </a:r>
          </a:p>
        </p:txBody>
      </p:sp>
      <p:sp>
        <p:nvSpPr>
          <p:cNvPr id="3" name="Content Placeholder 2">
            <a:extLst>
              <a:ext uri="{FF2B5EF4-FFF2-40B4-BE49-F238E27FC236}">
                <a16:creationId xmlns:a16="http://schemas.microsoft.com/office/drawing/2014/main" id="{5CB54383-193D-45A7-9C51-0B60841F0E0F}"/>
              </a:ext>
            </a:extLst>
          </p:cNvPr>
          <p:cNvSpPr>
            <a:spLocks noGrp="1"/>
          </p:cNvSpPr>
          <p:nvPr>
            <p:ph idx="1"/>
          </p:nvPr>
        </p:nvSpPr>
        <p:spPr/>
        <p:txBody>
          <a:bodyPr/>
          <a:lstStyle/>
          <a:p>
            <a:endParaRPr lang="en-CA"/>
          </a:p>
        </p:txBody>
      </p:sp>
      <p:sp>
        <p:nvSpPr>
          <p:cNvPr id="4" name="Text Placeholder 3">
            <a:extLst>
              <a:ext uri="{FF2B5EF4-FFF2-40B4-BE49-F238E27FC236}">
                <a16:creationId xmlns:a16="http://schemas.microsoft.com/office/drawing/2014/main" id="{FD2CA07E-8375-43A7-B697-3A10EBB885AE}"/>
              </a:ext>
            </a:extLst>
          </p:cNvPr>
          <p:cNvSpPr>
            <a:spLocks noGrp="1"/>
          </p:cNvSpPr>
          <p:nvPr>
            <p:ph type="body" sz="half" idx="2"/>
          </p:nvPr>
        </p:nvSpPr>
        <p:spPr/>
        <p:txBody>
          <a:bodyPr/>
          <a:lstStyle/>
          <a:p>
            <a:endParaRPr lang="en-CA"/>
          </a:p>
        </p:txBody>
      </p:sp>
      <p:pic>
        <p:nvPicPr>
          <p:cNvPr id="5" name="Picture 4">
            <a:extLst>
              <a:ext uri="{FF2B5EF4-FFF2-40B4-BE49-F238E27FC236}">
                <a16:creationId xmlns:a16="http://schemas.microsoft.com/office/drawing/2014/main" id="{835A7CBB-1A86-47E9-93E7-7129A59B2441}"/>
              </a:ext>
            </a:extLst>
          </p:cNvPr>
          <p:cNvPicPr>
            <a:picLocks noChangeAspect="1"/>
          </p:cNvPicPr>
          <p:nvPr/>
        </p:nvPicPr>
        <p:blipFill>
          <a:blip r:embed="rId2"/>
          <a:stretch>
            <a:fillRect/>
          </a:stretch>
        </p:blipFill>
        <p:spPr>
          <a:xfrm>
            <a:off x="90851" y="2168368"/>
            <a:ext cx="5396399" cy="3767818"/>
          </a:xfrm>
          <a:prstGeom prst="rect">
            <a:avLst/>
          </a:prstGeom>
        </p:spPr>
      </p:pic>
      <p:pic>
        <p:nvPicPr>
          <p:cNvPr id="6" name="Picture 5">
            <a:extLst>
              <a:ext uri="{FF2B5EF4-FFF2-40B4-BE49-F238E27FC236}">
                <a16:creationId xmlns:a16="http://schemas.microsoft.com/office/drawing/2014/main" id="{8D34296A-8920-4FE2-AEC7-8547A6910F9D}"/>
              </a:ext>
            </a:extLst>
          </p:cNvPr>
          <p:cNvPicPr>
            <a:picLocks noChangeAspect="1"/>
          </p:cNvPicPr>
          <p:nvPr/>
        </p:nvPicPr>
        <p:blipFill>
          <a:blip r:embed="rId3"/>
          <a:stretch>
            <a:fillRect/>
          </a:stretch>
        </p:blipFill>
        <p:spPr>
          <a:xfrm>
            <a:off x="5610282" y="2552340"/>
            <a:ext cx="6523513" cy="1529802"/>
          </a:xfrm>
          <a:prstGeom prst="rect">
            <a:avLst/>
          </a:prstGeom>
        </p:spPr>
      </p:pic>
      <p:pic>
        <p:nvPicPr>
          <p:cNvPr id="8" name="Picture 7">
            <a:extLst>
              <a:ext uri="{FF2B5EF4-FFF2-40B4-BE49-F238E27FC236}">
                <a16:creationId xmlns:a16="http://schemas.microsoft.com/office/drawing/2014/main" id="{B2888326-80D2-417D-90E1-9AB84A219CC7}"/>
              </a:ext>
            </a:extLst>
          </p:cNvPr>
          <p:cNvPicPr>
            <a:picLocks noChangeAspect="1"/>
          </p:cNvPicPr>
          <p:nvPr/>
        </p:nvPicPr>
        <p:blipFill>
          <a:blip r:embed="rId4"/>
          <a:stretch>
            <a:fillRect/>
          </a:stretch>
        </p:blipFill>
        <p:spPr>
          <a:xfrm>
            <a:off x="5610283" y="4116520"/>
            <a:ext cx="6544872" cy="896352"/>
          </a:xfrm>
          <a:prstGeom prst="rect">
            <a:avLst/>
          </a:prstGeom>
        </p:spPr>
      </p:pic>
    </p:spTree>
    <p:extLst>
      <p:ext uri="{BB962C8B-B14F-4D97-AF65-F5344CB8AC3E}">
        <p14:creationId xmlns:p14="http://schemas.microsoft.com/office/powerpoint/2010/main" val="37092639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80">
                                          <p:stCondLst>
                                            <p:cond delay="0"/>
                                          </p:stCondLst>
                                        </p:cTn>
                                        <p:tgtEl>
                                          <p:spTgt spid="5"/>
                                        </p:tgtEl>
                                      </p:cBhvr>
                                    </p:animEffect>
                                    <p:anim calcmode="lin" valueType="num">
                                      <p:cBhvr>
                                        <p:cTn id="1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7" dur="26">
                                          <p:stCondLst>
                                            <p:cond delay="650"/>
                                          </p:stCondLst>
                                        </p:cTn>
                                        <p:tgtEl>
                                          <p:spTgt spid="5"/>
                                        </p:tgtEl>
                                      </p:cBhvr>
                                      <p:to x="100000" y="60000"/>
                                    </p:animScale>
                                    <p:animScale>
                                      <p:cBhvr>
                                        <p:cTn id="18" dur="166" decel="50000">
                                          <p:stCondLst>
                                            <p:cond delay="676"/>
                                          </p:stCondLst>
                                        </p:cTn>
                                        <p:tgtEl>
                                          <p:spTgt spid="5"/>
                                        </p:tgtEl>
                                      </p:cBhvr>
                                      <p:to x="100000" y="100000"/>
                                    </p:animScale>
                                    <p:animScale>
                                      <p:cBhvr>
                                        <p:cTn id="19" dur="26">
                                          <p:stCondLst>
                                            <p:cond delay="1312"/>
                                          </p:stCondLst>
                                        </p:cTn>
                                        <p:tgtEl>
                                          <p:spTgt spid="5"/>
                                        </p:tgtEl>
                                      </p:cBhvr>
                                      <p:to x="100000" y="80000"/>
                                    </p:animScale>
                                    <p:animScale>
                                      <p:cBhvr>
                                        <p:cTn id="20" dur="166" decel="50000">
                                          <p:stCondLst>
                                            <p:cond delay="1338"/>
                                          </p:stCondLst>
                                        </p:cTn>
                                        <p:tgtEl>
                                          <p:spTgt spid="5"/>
                                        </p:tgtEl>
                                      </p:cBhvr>
                                      <p:to x="100000" y="100000"/>
                                    </p:animScale>
                                    <p:animScale>
                                      <p:cBhvr>
                                        <p:cTn id="21" dur="26">
                                          <p:stCondLst>
                                            <p:cond delay="1642"/>
                                          </p:stCondLst>
                                        </p:cTn>
                                        <p:tgtEl>
                                          <p:spTgt spid="5"/>
                                        </p:tgtEl>
                                      </p:cBhvr>
                                      <p:to x="100000" y="90000"/>
                                    </p:animScale>
                                    <p:animScale>
                                      <p:cBhvr>
                                        <p:cTn id="22" dur="166" decel="50000">
                                          <p:stCondLst>
                                            <p:cond delay="1668"/>
                                          </p:stCondLst>
                                        </p:cTn>
                                        <p:tgtEl>
                                          <p:spTgt spid="5"/>
                                        </p:tgtEl>
                                      </p:cBhvr>
                                      <p:to x="100000" y="100000"/>
                                    </p:animScale>
                                    <p:animScale>
                                      <p:cBhvr>
                                        <p:cTn id="23" dur="26">
                                          <p:stCondLst>
                                            <p:cond delay="1808"/>
                                          </p:stCondLst>
                                        </p:cTn>
                                        <p:tgtEl>
                                          <p:spTgt spid="5"/>
                                        </p:tgtEl>
                                      </p:cBhvr>
                                      <p:to x="100000" y="95000"/>
                                    </p:animScale>
                                    <p:animScale>
                                      <p:cBhvr>
                                        <p:cTn id="24" dur="166" decel="50000">
                                          <p:stCondLst>
                                            <p:cond delay="1834"/>
                                          </p:stCondLst>
                                        </p:cTn>
                                        <p:tgtEl>
                                          <p:spTgt spid="5"/>
                                        </p:tgtEl>
                                      </p:cBhvr>
                                      <p:to x="100000" y="100000"/>
                                    </p:animScale>
                                  </p:childTnLst>
                                </p:cTn>
                              </p:par>
                              <p:par>
                                <p:cTn id="25" presetID="26"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80">
                                          <p:stCondLst>
                                            <p:cond delay="0"/>
                                          </p:stCondLst>
                                        </p:cTn>
                                        <p:tgtEl>
                                          <p:spTgt spid="6"/>
                                        </p:tgtEl>
                                      </p:cBhvr>
                                    </p:animEffect>
                                    <p:anim calcmode="lin" valueType="num">
                                      <p:cBhvr>
                                        <p:cTn id="2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3" dur="26">
                                          <p:stCondLst>
                                            <p:cond delay="650"/>
                                          </p:stCondLst>
                                        </p:cTn>
                                        <p:tgtEl>
                                          <p:spTgt spid="6"/>
                                        </p:tgtEl>
                                      </p:cBhvr>
                                      <p:to x="100000" y="60000"/>
                                    </p:animScale>
                                    <p:animScale>
                                      <p:cBhvr>
                                        <p:cTn id="34" dur="166" decel="50000">
                                          <p:stCondLst>
                                            <p:cond delay="676"/>
                                          </p:stCondLst>
                                        </p:cTn>
                                        <p:tgtEl>
                                          <p:spTgt spid="6"/>
                                        </p:tgtEl>
                                      </p:cBhvr>
                                      <p:to x="100000" y="100000"/>
                                    </p:animScale>
                                    <p:animScale>
                                      <p:cBhvr>
                                        <p:cTn id="35" dur="26">
                                          <p:stCondLst>
                                            <p:cond delay="1312"/>
                                          </p:stCondLst>
                                        </p:cTn>
                                        <p:tgtEl>
                                          <p:spTgt spid="6"/>
                                        </p:tgtEl>
                                      </p:cBhvr>
                                      <p:to x="100000" y="80000"/>
                                    </p:animScale>
                                    <p:animScale>
                                      <p:cBhvr>
                                        <p:cTn id="36" dur="166" decel="50000">
                                          <p:stCondLst>
                                            <p:cond delay="1338"/>
                                          </p:stCondLst>
                                        </p:cTn>
                                        <p:tgtEl>
                                          <p:spTgt spid="6"/>
                                        </p:tgtEl>
                                      </p:cBhvr>
                                      <p:to x="100000" y="100000"/>
                                    </p:animScale>
                                    <p:animScale>
                                      <p:cBhvr>
                                        <p:cTn id="37" dur="26">
                                          <p:stCondLst>
                                            <p:cond delay="1642"/>
                                          </p:stCondLst>
                                        </p:cTn>
                                        <p:tgtEl>
                                          <p:spTgt spid="6"/>
                                        </p:tgtEl>
                                      </p:cBhvr>
                                      <p:to x="100000" y="90000"/>
                                    </p:animScale>
                                    <p:animScale>
                                      <p:cBhvr>
                                        <p:cTn id="38" dur="166" decel="50000">
                                          <p:stCondLst>
                                            <p:cond delay="1668"/>
                                          </p:stCondLst>
                                        </p:cTn>
                                        <p:tgtEl>
                                          <p:spTgt spid="6"/>
                                        </p:tgtEl>
                                      </p:cBhvr>
                                      <p:to x="100000" y="100000"/>
                                    </p:animScale>
                                    <p:animScale>
                                      <p:cBhvr>
                                        <p:cTn id="39" dur="26">
                                          <p:stCondLst>
                                            <p:cond delay="1808"/>
                                          </p:stCondLst>
                                        </p:cTn>
                                        <p:tgtEl>
                                          <p:spTgt spid="6"/>
                                        </p:tgtEl>
                                      </p:cBhvr>
                                      <p:to x="100000" y="95000"/>
                                    </p:animScale>
                                    <p:animScale>
                                      <p:cBhvr>
                                        <p:cTn id="40" dur="166" decel="50000">
                                          <p:stCondLst>
                                            <p:cond delay="1834"/>
                                          </p:stCondLst>
                                        </p:cTn>
                                        <p:tgtEl>
                                          <p:spTgt spid="6"/>
                                        </p:tgtEl>
                                      </p:cBhvr>
                                      <p:to x="100000" y="100000"/>
                                    </p:animScale>
                                  </p:childTnLst>
                                </p:cTn>
                              </p:par>
                              <p:par>
                                <p:cTn id="41" presetID="26"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580">
                                          <p:stCondLst>
                                            <p:cond delay="0"/>
                                          </p:stCondLst>
                                        </p:cTn>
                                        <p:tgtEl>
                                          <p:spTgt spid="8"/>
                                        </p:tgtEl>
                                      </p:cBhvr>
                                    </p:animEffect>
                                    <p:anim calcmode="lin" valueType="num">
                                      <p:cBhvr>
                                        <p:cTn id="4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9" dur="26">
                                          <p:stCondLst>
                                            <p:cond delay="650"/>
                                          </p:stCondLst>
                                        </p:cTn>
                                        <p:tgtEl>
                                          <p:spTgt spid="8"/>
                                        </p:tgtEl>
                                      </p:cBhvr>
                                      <p:to x="100000" y="60000"/>
                                    </p:animScale>
                                    <p:animScale>
                                      <p:cBhvr>
                                        <p:cTn id="50" dur="166" decel="50000">
                                          <p:stCondLst>
                                            <p:cond delay="676"/>
                                          </p:stCondLst>
                                        </p:cTn>
                                        <p:tgtEl>
                                          <p:spTgt spid="8"/>
                                        </p:tgtEl>
                                      </p:cBhvr>
                                      <p:to x="100000" y="100000"/>
                                    </p:animScale>
                                    <p:animScale>
                                      <p:cBhvr>
                                        <p:cTn id="51" dur="26">
                                          <p:stCondLst>
                                            <p:cond delay="1312"/>
                                          </p:stCondLst>
                                        </p:cTn>
                                        <p:tgtEl>
                                          <p:spTgt spid="8"/>
                                        </p:tgtEl>
                                      </p:cBhvr>
                                      <p:to x="100000" y="80000"/>
                                    </p:animScale>
                                    <p:animScale>
                                      <p:cBhvr>
                                        <p:cTn id="52" dur="166" decel="50000">
                                          <p:stCondLst>
                                            <p:cond delay="1338"/>
                                          </p:stCondLst>
                                        </p:cTn>
                                        <p:tgtEl>
                                          <p:spTgt spid="8"/>
                                        </p:tgtEl>
                                      </p:cBhvr>
                                      <p:to x="100000" y="100000"/>
                                    </p:animScale>
                                    <p:animScale>
                                      <p:cBhvr>
                                        <p:cTn id="53" dur="26">
                                          <p:stCondLst>
                                            <p:cond delay="1642"/>
                                          </p:stCondLst>
                                        </p:cTn>
                                        <p:tgtEl>
                                          <p:spTgt spid="8"/>
                                        </p:tgtEl>
                                      </p:cBhvr>
                                      <p:to x="100000" y="90000"/>
                                    </p:animScale>
                                    <p:animScale>
                                      <p:cBhvr>
                                        <p:cTn id="54" dur="166" decel="50000">
                                          <p:stCondLst>
                                            <p:cond delay="1668"/>
                                          </p:stCondLst>
                                        </p:cTn>
                                        <p:tgtEl>
                                          <p:spTgt spid="8"/>
                                        </p:tgtEl>
                                      </p:cBhvr>
                                      <p:to x="100000" y="100000"/>
                                    </p:animScale>
                                    <p:animScale>
                                      <p:cBhvr>
                                        <p:cTn id="55" dur="26">
                                          <p:stCondLst>
                                            <p:cond delay="1808"/>
                                          </p:stCondLst>
                                        </p:cTn>
                                        <p:tgtEl>
                                          <p:spTgt spid="8"/>
                                        </p:tgtEl>
                                      </p:cBhvr>
                                      <p:to x="100000" y="95000"/>
                                    </p:animScale>
                                    <p:animScale>
                                      <p:cBhvr>
                                        <p:cTn id="56"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613A8-0134-488E-975E-EEA4C50F0F76}"/>
              </a:ext>
            </a:extLst>
          </p:cNvPr>
          <p:cNvSpPr>
            <a:spLocks noGrp="1"/>
          </p:cNvSpPr>
          <p:nvPr>
            <p:ph type="title"/>
          </p:nvPr>
        </p:nvSpPr>
        <p:spPr>
          <a:xfrm>
            <a:off x="680319" y="753229"/>
            <a:ext cx="9613863" cy="1080937"/>
          </a:xfrm>
        </p:spPr>
        <p:txBody>
          <a:bodyPr/>
          <a:lstStyle/>
          <a:p>
            <a:r>
              <a:rPr lang="en-CA" dirty="0"/>
              <a:t>Topic Modeling</a:t>
            </a:r>
          </a:p>
        </p:txBody>
      </p:sp>
      <p:pic>
        <p:nvPicPr>
          <p:cNvPr id="8" name="Content Placeholder 7">
            <a:extLst>
              <a:ext uri="{FF2B5EF4-FFF2-40B4-BE49-F238E27FC236}">
                <a16:creationId xmlns:a16="http://schemas.microsoft.com/office/drawing/2014/main" id="{FFE8228E-8530-4FAB-B59A-A94056F23B0B}"/>
              </a:ext>
            </a:extLst>
          </p:cNvPr>
          <p:cNvPicPr>
            <a:picLocks noGrp="1" noChangeAspect="1"/>
          </p:cNvPicPr>
          <p:nvPr>
            <p:ph sz="half" idx="2"/>
          </p:nvPr>
        </p:nvPicPr>
        <p:blipFill>
          <a:blip r:embed="rId3"/>
          <a:stretch>
            <a:fillRect/>
          </a:stretch>
        </p:blipFill>
        <p:spPr>
          <a:xfrm>
            <a:off x="3222227" y="2043491"/>
            <a:ext cx="6012006" cy="2171700"/>
          </a:xfrm>
          <a:prstGeom prst="rect">
            <a:avLst/>
          </a:prstGeom>
        </p:spPr>
      </p:pic>
      <p:pic>
        <p:nvPicPr>
          <p:cNvPr id="9" name="Content Placeholder 8">
            <a:extLst>
              <a:ext uri="{FF2B5EF4-FFF2-40B4-BE49-F238E27FC236}">
                <a16:creationId xmlns:a16="http://schemas.microsoft.com/office/drawing/2014/main" id="{36154E9A-39EB-411D-BF03-63DFFE24C15A}"/>
              </a:ext>
            </a:extLst>
          </p:cNvPr>
          <p:cNvPicPr>
            <a:picLocks noGrp="1" noChangeAspect="1"/>
          </p:cNvPicPr>
          <p:nvPr>
            <p:ph sz="quarter" idx="4"/>
          </p:nvPr>
        </p:nvPicPr>
        <p:blipFill>
          <a:blip r:embed="rId4"/>
          <a:stretch>
            <a:fillRect/>
          </a:stretch>
        </p:blipFill>
        <p:spPr>
          <a:xfrm>
            <a:off x="3222227" y="4359201"/>
            <a:ext cx="6025696" cy="2425319"/>
          </a:xfrm>
          <a:prstGeom prst="rect">
            <a:avLst/>
          </a:prstGeom>
        </p:spPr>
      </p:pic>
    </p:spTree>
    <p:extLst>
      <p:ext uri="{BB962C8B-B14F-4D97-AF65-F5344CB8AC3E}">
        <p14:creationId xmlns:p14="http://schemas.microsoft.com/office/powerpoint/2010/main" val="681968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7"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2B7F4-0591-433A-AE21-808462A5CBAA}"/>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7C12DEB9-FE0C-49EF-BA32-8801B09C057E}"/>
              </a:ext>
            </a:extLst>
          </p:cNvPr>
          <p:cNvSpPr>
            <a:spLocks noGrp="1"/>
          </p:cNvSpPr>
          <p:nvPr>
            <p:ph idx="1"/>
          </p:nvPr>
        </p:nvSpPr>
        <p:spPr/>
        <p:txBody>
          <a:bodyPr>
            <a:normAutofit fontScale="92500" lnSpcReduction="10000"/>
          </a:bodyPr>
          <a:lstStyle/>
          <a:p>
            <a:r>
              <a:rPr lang="en-CA" dirty="0"/>
              <a:t>Explored the data</a:t>
            </a:r>
          </a:p>
          <a:p>
            <a:r>
              <a:rPr lang="en-CA" dirty="0" err="1"/>
              <a:t>WordCloud</a:t>
            </a:r>
            <a:endParaRPr lang="en-CA" dirty="0"/>
          </a:p>
          <a:p>
            <a:r>
              <a:rPr lang="en-CA" dirty="0"/>
              <a:t>N-grams</a:t>
            </a:r>
          </a:p>
          <a:p>
            <a:r>
              <a:rPr lang="en-CA" dirty="0"/>
              <a:t>Text Classification</a:t>
            </a:r>
          </a:p>
          <a:p>
            <a:r>
              <a:rPr lang="en-CA" dirty="0"/>
              <a:t>Sentiment Analysis</a:t>
            </a:r>
          </a:p>
          <a:p>
            <a:r>
              <a:rPr lang="en-CA" dirty="0"/>
              <a:t>Topic Modeling</a:t>
            </a:r>
          </a:p>
          <a:p>
            <a:endParaRPr lang="en-CA" dirty="0"/>
          </a:p>
          <a:p>
            <a:r>
              <a:rPr lang="en-CA" dirty="0"/>
              <a:t>Many different ways for doing a single task </a:t>
            </a:r>
          </a:p>
          <a:p>
            <a:r>
              <a:rPr lang="en-CA" dirty="0"/>
              <a:t>Explore, have fun with it and see what works best for you</a:t>
            </a:r>
          </a:p>
          <a:p>
            <a:endParaRPr lang="en-CA" dirty="0"/>
          </a:p>
        </p:txBody>
      </p:sp>
    </p:spTree>
    <p:extLst>
      <p:ext uri="{BB962C8B-B14F-4D97-AF65-F5344CB8AC3E}">
        <p14:creationId xmlns:p14="http://schemas.microsoft.com/office/powerpoint/2010/main" val="581565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D6EC5AD-977D-4411-AC6F-5677D6D5C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3DC4F7D-6CBC-4B88-80C9-3E5BBFA8D7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1F5CD2AA-865E-46EF-BE02-B7F59735C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14CA2F8-5E37-450B-AEFC-6F267F26D65B}"/>
              </a:ext>
            </a:extLst>
          </p:cNvPr>
          <p:cNvSpPr>
            <a:spLocks noGrp="1"/>
          </p:cNvSpPr>
          <p:nvPr>
            <p:ph type="title"/>
          </p:nvPr>
        </p:nvSpPr>
        <p:spPr>
          <a:xfrm>
            <a:off x="680321" y="4714194"/>
            <a:ext cx="8129353" cy="1311176"/>
          </a:xfrm>
        </p:spPr>
        <p:txBody>
          <a:bodyPr anchor="b">
            <a:normAutofit/>
          </a:bodyPr>
          <a:lstStyle/>
          <a:p>
            <a:pPr algn="r"/>
            <a:r>
              <a:rPr lang="en-CA" sz="4800" dirty="0"/>
              <a:t>Future Work &amp; Next Steps</a:t>
            </a:r>
          </a:p>
        </p:txBody>
      </p:sp>
      <p:sp>
        <p:nvSpPr>
          <p:cNvPr id="16" name="Rectangle 15">
            <a:extLst>
              <a:ext uri="{FF2B5EF4-FFF2-40B4-BE49-F238E27FC236}">
                <a16:creationId xmlns:a16="http://schemas.microsoft.com/office/drawing/2014/main" id="{9836E79C-DAF3-497B-8829-B578C6330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6CBA651-59F0-4056-852B-7BA312B84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86549CAF-504A-44ED-AD20-0880DCFE7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18940"/>
            <a:ext cx="8968085" cy="275942"/>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318056C-6EA6-4474-B02E-6C914AE04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480EC91-EE22-4D17-B479-53A1D4AB5226}"/>
              </a:ext>
            </a:extLst>
          </p:cNvPr>
          <p:cNvGraphicFramePr>
            <a:graphicFrameLocks noGrp="1"/>
          </p:cNvGraphicFramePr>
          <p:nvPr>
            <p:ph idx="1"/>
            <p:extLst>
              <p:ext uri="{D42A27DB-BD31-4B8C-83A1-F6EECF244321}">
                <p14:modId xmlns:p14="http://schemas.microsoft.com/office/powerpoint/2010/main" val="807493983"/>
              </p:ext>
            </p:extLst>
          </p:nvPr>
        </p:nvGraphicFramePr>
        <p:xfrm>
          <a:off x="620713" y="644525"/>
          <a:ext cx="10931525" cy="36052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7820759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068A8980-5323-4E32-9817-A14D0B91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C1A37955-21EA-4810-9AED-24CF25E260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10586" y="0"/>
            <a:ext cx="12192000" cy="6858000"/>
          </a:xfrm>
          <a:prstGeom prst="rect">
            <a:avLst/>
          </a:prstGeom>
        </p:spPr>
      </p:pic>
      <p:sp>
        <p:nvSpPr>
          <p:cNvPr id="24" name="Rectangle 23">
            <a:extLst>
              <a:ext uri="{FF2B5EF4-FFF2-40B4-BE49-F238E27FC236}">
                <a16:creationId xmlns:a16="http://schemas.microsoft.com/office/drawing/2014/main" id="{8B79A499-6023-4495-8687-96680A5E9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E6E0A71-885F-4588-B566-D1E10C0E8A8F}"/>
              </a:ext>
            </a:extLst>
          </p:cNvPr>
          <p:cNvSpPr>
            <a:spLocks noGrp="1"/>
          </p:cNvSpPr>
          <p:nvPr>
            <p:ph type="title"/>
          </p:nvPr>
        </p:nvSpPr>
        <p:spPr>
          <a:xfrm>
            <a:off x="690908" y="4710483"/>
            <a:ext cx="8133478" cy="940240"/>
          </a:xfrm>
        </p:spPr>
        <p:txBody>
          <a:bodyPr vert="horz" lIns="91440" tIns="45720" rIns="91440" bIns="45720" rtlCol="0" anchor="b">
            <a:normAutofit/>
          </a:bodyPr>
          <a:lstStyle/>
          <a:p>
            <a:r>
              <a:rPr lang="en-US" sz="4800" dirty="0"/>
              <a:t>THANK YOU</a:t>
            </a:r>
          </a:p>
        </p:txBody>
      </p:sp>
      <p:sp>
        <p:nvSpPr>
          <p:cNvPr id="3" name="Text Placeholder 2">
            <a:extLst>
              <a:ext uri="{FF2B5EF4-FFF2-40B4-BE49-F238E27FC236}">
                <a16:creationId xmlns:a16="http://schemas.microsoft.com/office/drawing/2014/main" id="{FF90DC68-0A55-4C1D-ACCD-CA842147563F}"/>
              </a:ext>
            </a:extLst>
          </p:cNvPr>
          <p:cNvSpPr>
            <a:spLocks noGrp="1"/>
          </p:cNvSpPr>
          <p:nvPr>
            <p:ph type="body" idx="1"/>
          </p:nvPr>
        </p:nvSpPr>
        <p:spPr>
          <a:xfrm>
            <a:off x="690908" y="5650118"/>
            <a:ext cx="8133478" cy="406566"/>
          </a:xfrm>
        </p:spPr>
        <p:txBody>
          <a:bodyPr vert="horz" lIns="91440" tIns="45720" rIns="91440" bIns="45720" rtlCol="0">
            <a:normAutofit/>
          </a:bodyPr>
          <a:lstStyle/>
          <a:p>
            <a:endParaRPr lang="en-US" sz="1800">
              <a:solidFill>
                <a:schemeClr val="tx1"/>
              </a:solidFill>
            </a:endParaRPr>
          </a:p>
        </p:txBody>
      </p:sp>
      <p:pic>
        <p:nvPicPr>
          <p:cNvPr id="7" name="Graphic 6" descr="Smiling Face with No Fill">
            <a:extLst>
              <a:ext uri="{FF2B5EF4-FFF2-40B4-BE49-F238E27FC236}">
                <a16:creationId xmlns:a16="http://schemas.microsoft.com/office/drawing/2014/main" id="{6A206B40-81FC-4DB6-BCDF-C3B1CFA4B95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88528" y="640078"/>
            <a:ext cx="3609141" cy="3609141"/>
          </a:xfrm>
          <a:prstGeom prst="rect">
            <a:avLst/>
          </a:prstGeom>
          <a:ln>
            <a:noFill/>
          </a:ln>
          <a:effectLst>
            <a:outerShdw blurRad="76200" dist="63500" dir="5040000" algn="tl" rotWithShape="0">
              <a:srgbClr val="000000">
                <a:alpha val="41000"/>
              </a:srgbClr>
            </a:outerShdw>
          </a:effectLst>
        </p:spPr>
      </p:pic>
      <p:sp>
        <p:nvSpPr>
          <p:cNvPr id="26" name="Rectangle 25">
            <a:extLst>
              <a:ext uri="{FF2B5EF4-FFF2-40B4-BE49-F238E27FC236}">
                <a16:creationId xmlns:a16="http://schemas.microsoft.com/office/drawing/2014/main" id="{BAA1CC66-52B7-4B1A-83B9-4473DABF8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427A1B02-0BC3-4123-A27E-111F26354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46EBDA5-97CE-4375-BC99-C7365D1CC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A8B74A30-D05F-4CEE-BABD-458E04BBD56F}"/>
              </a:ext>
            </a:extLst>
          </p:cNvPr>
          <p:cNvSpPr txBox="1">
            <a:spLocks/>
          </p:cNvSpPr>
          <p:nvPr/>
        </p:nvSpPr>
        <p:spPr>
          <a:xfrm>
            <a:off x="690908" y="4711674"/>
            <a:ext cx="8133478" cy="94024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4800"/>
              <a:t>THANK YOU</a:t>
            </a:r>
            <a:endParaRPr lang="en-US" sz="4800" dirty="0"/>
          </a:p>
        </p:txBody>
      </p:sp>
      <p:pic>
        <p:nvPicPr>
          <p:cNvPr id="31" name="Graphic 30" descr="Smiling Face with No Fill">
            <a:extLst>
              <a:ext uri="{FF2B5EF4-FFF2-40B4-BE49-F238E27FC236}">
                <a16:creationId xmlns:a16="http://schemas.microsoft.com/office/drawing/2014/main" id="{A57FBF5B-707B-4F30-803D-3D291301A7E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88528" y="641269"/>
            <a:ext cx="3609141" cy="360914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1251339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1000" fill="hold"/>
                                        <p:tgtEl>
                                          <p:spTgt spid="29"/>
                                        </p:tgtEl>
                                        <p:attrNameLst>
                                          <p:attrName>ppt_w</p:attrName>
                                        </p:attrNameLst>
                                      </p:cBhvr>
                                      <p:tavLst>
                                        <p:tav tm="0">
                                          <p:val>
                                            <p:fltVal val="0"/>
                                          </p:val>
                                        </p:tav>
                                        <p:tav tm="100000">
                                          <p:val>
                                            <p:strVal val="#ppt_w"/>
                                          </p:val>
                                        </p:tav>
                                      </p:tavLst>
                                    </p:anim>
                                    <p:anim calcmode="lin" valueType="num">
                                      <p:cBhvr>
                                        <p:cTn id="8" dur="1000" fill="hold"/>
                                        <p:tgtEl>
                                          <p:spTgt spid="29"/>
                                        </p:tgtEl>
                                        <p:attrNameLst>
                                          <p:attrName>ppt_h</p:attrName>
                                        </p:attrNameLst>
                                      </p:cBhvr>
                                      <p:tavLst>
                                        <p:tav tm="0">
                                          <p:val>
                                            <p:fltVal val="0"/>
                                          </p:val>
                                        </p:tav>
                                        <p:tav tm="100000">
                                          <p:val>
                                            <p:strVal val="#ppt_h"/>
                                          </p:val>
                                        </p:tav>
                                      </p:tavLst>
                                    </p:anim>
                                    <p:anim calcmode="lin" valueType="num">
                                      <p:cBhvr>
                                        <p:cTn id="9" dur="1000" fill="hold"/>
                                        <p:tgtEl>
                                          <p:spTgt spid="29"/>
                                        </p:tgtEl>
                                        <p:attrNameLst>
                                          <p:attrName>style.rotation</p:attrName>
                                        </p:attrNameLst>
                                      </p:cBhvr>
                                      <p:tavLst>
                                        <p:tav tm="0">
                                          <p:val>
                                            <p:fltVal val="90"/>
                                          </p:val>
                                        </p:tav>
                                        <p:tav tm="100000">
                                          <p:val>
                                            <p:fltVal val="0"/>
                                          </p:val>
                                        </p:tav>
                                      </p:tavLst>
                                    </p:anim>
                                    <p:animEffect transition="in" filter="fade">
                                      <p:cBhvr>
                                        <p:cTn id="10" dur="1000"/>
                                        <p:tgtEl>
                                          <p:spTgt spid="29"/>
                                        </p:tgtEl>
                                      </p:cBhvr>
                                    </p:animEffect>
                                  </p:childTnLst>
                                </p:cTn>
                              </p:par>
                              <p:par>
                                <p:cTn id="11" presetID="3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1000" fill="hold"/>
                                        <p:tgtEl>
                                          <p:spTgt spid="31"/>
                                        </p:tgtEl>
                                        <p:attrNameLst>
                                          <p:attrName>ppt_w</p:attrName>
                                        </p:attrNameLst>
                                      </p:cBhvr>
                                      <p:tavLst>
                                        <p:tav tm="0">
                                          <p:val>
                                            <p:fltVal val="0"/>
                                          </p:val>
                                        </p:tav>
                                        <p:tav tm="100000">
                                          <p:val>
                                            <p:strVal val="#ppt_w"/>
                                          </p:val>
                                        </p:tav>
                                      </p:tavLst>
                                    </p:anim>
                                    <p:anim calcmode="lin" valueType="num">
                                      <p:cBhvr>
                                        <p:cTn id="14" dur="1000" fill="hold"/>
                                        <p:tgtEl>
                                          <p:spTgt spid="31"/>
                                        </p:tgtEl>
                                        <p:attrNameLst>
                                          <p:attrName>ppt_h</p:attrName>
                                        </p:attrNameLst>
                                      </p:cBhvr>
                                      <p:tavLst>
                                        <p:tav tm="0">
                                          <p:val>
                                            <p:fltVal val="0"/>
                                          </p:val>
                                        </p:tav>
                                        <p:tav tm="100000">
                                          <p:val>
                                            <p:strVal val="#ppt_h"/>
                                          </p:val>
                                        </p:tav>
                                      </p:tavLst>
                                    </p:anim>
                                    <p:anim calcmode="lin" valueType="num">
                                      <p:cBhvr>
                                        <p:cTn id="15" dur="1000" fill="hold"/>
                                        <p:tgtEl>
                                          <p:spTgt spid="31"/>
                                        </p:tgtEl>
                                        <p:attrNameLst>
                                          <p:attrName>style.rotation</p:attrName>
                                        </p:attrNameLst>
                                      </p:cBhvr>
                                      <p:tavLst>
                                        <p:tav tm="0">
                                          <p:val>
                                            <p:fltVal val="90"/>
                                          </p:val>
                                        </p:tav>
                                        <p:tav tm="100000">
                                          <p:val>
                                            <p:fltVal val="0"/>
                                          </p:val>
                                        </p:tav>
                                      </p:tavLst>
                                    </p:anim>
                                    <p:animEffect transition="in" filter="fade">
                                      <p:cBhvr>
                                        <p:cTn id="1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93BE068-EB49-4EE8-B342-7FF888A468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1B05C9B-60E1-40F3-BB02-7DAF0B1F01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A3A1E19B-70D1-42A9-B2FC-B4134AC29F4D}"/>
              </a:ext>
            </a:extLst>
          </p:cNvPr>
          <p:cNvSpPr>
            <a:spLocks noGrp="1"/>
          </p:cNvSpPr>
          <p:nvPr>
            <p:ph idx="1"/>
          </p:nvPr>
        </p:nvSpPr>
        <p:spPr>
          <a:xfrm>
            <a:off x="643467" y="664477"/>
            <a:ext cx="8324618" cy="3557525"/>
          </a:xfrm>
        </p:spPr>
        <p:txBody>
          <a:bodyPr anchor="b">
            <a:normAutofit/>
          </a:bodyPr>
          <a:lstStyle/>
          <a:p>
            <a:r>
              <a:rPr lang="en-CA" sz="1900" dirty="0"/>
              <a:t>Methodology</a:t>
            </a:r>
          </a:p>
          <a:p>
            <a:r>
              <a:rPr lang="en-CA" sz="1900" dirty="0"/>
              <a:t>Twitter Classification &amp; Sentiment Analysis</a:t>
            </a:r>
          </a:p>
          <a:p>
            <a:r>
              <a:rPr lang="en-US" sz="1900" dirty="0"/>
              <a:t>How does Text Classification &amp; Sentiment Analysis work?</a:t>
            </a:r>
          </a:p>
          <a:p>
            <a:r>
              <a:rPr lang="en-US" sz="1900" dirty="0"/>
              <a:t>Data collection &amp; Preprocessing</a:t>
            </a:r>
          </a:p>
          <a:p>
            <a:r>
              <a:rPr lang="en-US" sz="1900" dirty="0"/>
              <a:t>Exploratory Data Analysis</a:t>
            </a:r>
          </a:p>
          <a:p>
            <a:r>
              <a:rPr lang="en-US" sz="1900" dirty="0"/>
              <a:t>Sentiment Analysis</a:t>
            </a:r>
          </a:p>
          <a:p>
            <a:r>
              <a:rPr lang="en-US" sz="1900" dirty="0"/>
              <a:t>Topic Modeling</a:t>
            </a:r>
          </a:p>
          <a:p>
            <a:r>
              <a:rPr lang="en-US" sz="1900" dirty="0"/>
              <a:t>Conclusion</a:t>
            </a:r>
          </a:p>
          <a:p>
            <a:r>
              <a:rPr lang="en-CA" sz="1900" dirty="0"/>
              <a:t>Future Work &amp; Next Steps</a:t>
            </a:r>
          </a:p>
        </p:txBody>
      </p:sp>
      <p:sp>
        <p:nvSpPr>
          <p:cNvPr id="12" name="Rectangle 11">
            <a:extLst>
              <a:ext uri="{FF2B5EF4-FFF2-40B4-BE49-F238E27FC236}">
                <a16:creationId xmlns:a16="http://schemas.microsoft.com/office/drawing/2014/main" id="{80C94170-18D0-486D-BF90-C5D8F2465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2F0C59B-04F6-4625-98E1-3A5809FD1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rgbClr val="0D0D0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59D9B20-F7B5-474F-89A6-EE1D3A25E7DA}"/>
              </a:ext>
            </a:extLst>
          </p:cNvPr>
          <p:cNvSpPr>
            <a:spLocks noGrp="1"/>
          </p:cNvSpPr>
          <p:nvPr>
            <p:ph type="title"/>
          </p:nvPr>
        </p:nvSpPr>
        <p:spPr>
          <a:xfrm>
            <a:off x="680321" y="4714194"/>
            <a:ext cx="8129353" cy="1311176"/>
          </a:xfrm>
        </p:spPr>
        <p:txBody>
          <a:bodyPr anchor="b">
            <a:normAutofit/>
          </a:bodyPr>
          <a:lstStyle/>
          <a:p>
            <a:pPr algn="r"/>
            <a:r>
              <a:rPr lang="en-CA" sz="4800" dirty="0">
                <a:solidFill>
                  <a:srgbClr val="FFFFFF"/>
                </a:solidFill>
              </a:rPr>
              <a:t>Outline</a:t>
            </a:r>
          </a:p>
        </p:txBody>
      </p:sp>
      <p:sp>
        <p:nvSpPr>
          <p:cNvPr id="16" name="Rectangle 15">
            <a:extLst>
              <a:ext uri="{FF2B5EF4-FFF2-40B4-BE49-F238E27FC236}">
                <a16:creationId xmlns:a16="http://schemas.microsoft.com/office/drawing/2014/main" id="{E94F92A3-106C-4644-B506-76132863E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191468"/>
            <a:ext cx="30802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9D9C4DB-091C-47D0-BDA8-3375FF998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56154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6"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80">
                                          <p:stCondLst>
                                            <p:cond delay="0"/>
                                          </p:stCondLst>
                                        </p:cTn>
                                        <p:tgtEl>
                                          <p:spTgt spid="3"/>
                                        </p:tgtEl>
                                      </p:cBhvr>
                                    </p:animEffect>
                                    <p:anim calcmode="lin" valueType="num">
                                      <p:cBhvr>
                                        <p:cTn id="1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gtEl>
                                      </p:cBhvr>
                                      <p:to x="100000" y="60000"/>
                                    </p:animScale>
                                    <p:animScale>
                                      <p:cBhvr>
                                        <p:cTn id="20" dur="166" decel="50000">
                                          <p:stCondLst>
                                            <p:cond delay="676"/>
                                          </p:stCondLst>
                                        </p:cTn>
                                        <p:tgtEl>
                                          <p:spTgt spid="3"/>
                                        </p:tgtEl>
                                      </p:cBhvr>
                                      <p:to x="100000" y="100000"/>
                                    </p:animScale>
                                    <p:animScale>
                                      <p:cBhvr>
                                        <p:cTn id="21" dur="26">
                                          <p:stCondLst>
                                            <p:cond delay="1312"/>
                                          </p:stCondLst>
                                        </p:cTn>
                                        <p:tgtEl>
                                          <p:spTgt spid="3"/>
                                        </p:tgtEl>
                                      </p:cBhvr>
                                      <p:to x="100000" y="80000"/>
                                    </p:animScale>
                                    <p:animScale>
                                      <p:cBhvr>
                                        <p:cTn id="22" dur="166" decel="50000">
                                          <p:stCondLst>
                                            <p:cond delay="1338"/>
                                          </p:stCondLst>
                                        </p:cTn>
                                        <p:tgtEl>
                                          <p:spTgt spid="3"/>
                                        </p:tgtEl>
                                      </p:cBhvr>
                                      <p:to x="100000" y="100000"/>
                                    </p:animScale>
                                    <p:animScale>
                                      <p:cBhvr>
                                        <p:cTn id="23" dur="26">
                                          <p:stCondLst>
                                            <p:cond delay="1642"/>
                                          </p:stCondLst>
                                        </p:cTn>
                                        <p:tgtEl>
                                          <p:spTgt spid="3"/>
                                        </p:tgtEl>
                                      </p:cBhvr>
                                      <p:to x="100000" y="90000"/>
                                    </p:animScale>
                                    <p:animScale>
                                      <p:cBhvr>
                                        <p:cTn id="24" dur="166" decel="50000">
                                          <p:stCondLst>
                                            <p:cond delay="1668"/>
                                          </p:stCondLst>
                                        </p:cTn>
                                        <p:tgtEl>
                                          <p:spTgt spid="3"/>
                                        </p:tgtEl>
                                      </p:cBhvr>
                                      <p:to x="100000" y="100000"/>
                                    </p:animScale>
                                    <p:animScale>
                                      <p:cBhvr>
                                        <p:cTn id="25" dur="26">
                                          <p:stCondLst>
                                            <p:cond delay="1808"/>
                                          </p:stCondLst>
                                        </p:cTn>
                                        <p:tgtEl>
                                          <p:spTgt spid="3"/>
                                        </p:tgtEl>
                                      </p:cBhvr>
                                      <p:to x="100000" y="95000"/>
                                    </p:animScale>
                                    <p:animScale>
                                      <p:cBhvr>
                                        <p:cTn id="26"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sign&#10;&#10;Description generated with very high confidence">
            <a:extLst>
              <a:ext uri="{FF2B5EF4-FFF2-40B4-BE49-F238E27FC236}">
                <a16:creationId xmlns:a16="http://schemas.microsoft.com/office/drawing/2014/main" id="{0BD97922-0D3B-4897-9FBC-F95D9307521F}"/>
              </a:ext>
            </a:extLst>
          </p:cNvPr>
          <p:cNvPicPr>
            <a:picLocks noChangeAspect="1"/>
          </p:cNvPicPr>
          <p:nvPr/>
        </p:nvPicPr>
        <p:blipFill>
          <a:blip r:embed="rId3"/>
          <a:stretch>
            <a:fillRect/>
          </a:stretch>
        </p:blipFill>
        <p:spPr>
          <a:xfrm>
            <a:off x="589727" y="1455926"/>
            <a:ext cx="5486411" cy="1761748"/>
          </a:xfrm>
          <a:prstGeom prst="rect">
            <a:avLst/>
          </a:prstGeom>
        </p:spPr>
      </p:pic>
      <p:sp>
        <p:nvSpPr>
          <p:cNvPr id="2" name="Title 1">
            <a:extLst>
              <a:ext uri="{FF2B5EF4-FFF2-40B4-BE49-F238E27FC236}">
                <a16:creationId xmlns:a16="http://schemas.microsoft.com/office/drawing/2014/main" id="{4A8FB63C-C269-4B06-84A6-607F14C01F16}"/>
              </a:ext>
            </a:extLst>
          </p:cNvPr>
          <p:cNvSpPr>
            <a:spLocks noGrp="1"/>
          </p:cNvSpPr>
          <p:nvPr>
            <p:ph type="title"/>
          </p:nvPr>
        </p:nvSpPr>
        <p:spPr/>
        <p:txBody>
          <a:bodyPr/>
          <a:lstStyle/>
          <a:p>
            <a:r>
              <a:rPr lang="en-CA" dirty="0"/>
              <a:t>Methodology</a:t>
            </a:r>
          </a:p>
        </p:txBody>
      </p:sp>
      <p:pic>
        <p:nvPicPr>
          <p:cNvPr id="6" name="Content Placeholder 5" descr="A close up of a logo&#10;&#10;Description generated with high confidence">
            <a:extLst>
              <a:ext uri="{FF2B5EF4-FFF2-40B4-BE49-F238E27FC236}">
                <a16:creationId xmlns:a16="http://schemas.microsoft.com/office/drawing/2014/main" id="{9763C759-F61F-4DCA-B342-B49B6C2B0F08}"/>
              </a:ext>
            </a:extLst>
          </p:cNvPr>
          <p:cNvPicPr>
            <a:picLocks noGrp="1" noChangeAspect="1"/>
          </p:cNvPicPr>
          <p:nvPr>
            <p:ph idx="1"/>
          </p:nvPr>
        </p:nvPicPr>
        <p:blipFill>
          <a:blip r:embed="rId4"/>
          <a:stretch>
            <a:fillRect/>
          </a:stretch>
        </p:blipFill>
        <p:spPr>
          <a:xfrm>
            <a:off x="-313641" y="4015780"/>
            <a:ext cx="3598863" cy="3598863"/>
          </a:xfrm>
        </p:spPr>
      </p:pic>
      <p:sp>
        <p:nvSpPr>
          <p:cNvPr id="4" name="Text Placeholder 3">
            <a:extLst>
              <a:ext uri="{FF2B5EF4-FFF2-40B4-BE49-F238E27FC236}">
                <a16:creationId xmlns:a16="http://schemas.microsoft.com/office/drawing/2014/main" id="{F603C986-83C5-42A5-97AF-7268155B29D7}"/>
              </a:ext>
            </a:extLst>
          </p:cNvPr>
          <p:cNvSpPr>
            <a:spLocks noGrp="1"/>
          </p:cNvSpPr>
          <p:nvPr>
            <p:ph type="body" sz="half" idx="2"/>
          </p:nvPr>
        </p:nvSpPr>
        <p:spPr>
          <a:xfrm>
            <a:off x="680322" y="2336872"/>
            <a:ext cx="3289698" cy="3599317"/>
          </a:xfrm>
        </p:spPr>
        <p:txBody>
          <a:bodyPr/>
          <a:lstStyle/>
          <a:p>
            <a:pPr marL="285750" indent="-285750">
              <a:buFont typeface="Wingdings" panose="05000000000000000000" pitchFamily="2" charset="2"/>
              <a:buChar char="§"/>
            </a:pPr>
            <a:r>
              <a:rPr lang="en-CA" sz="2400" dirty="0"/>
              <a:t>Python, Anaconda, </a:t>
            </a:r>
            <a:r>
              <a:rPr lang="en-CA" sz="2400" dirty="0" err="1"/>
              <a:t>Jupyter</a:t>
            </a:r>
            <a:r>
              <a:rPr lang="en-CA" sz="2400" dirty="0"/>
              <a:t> Notebook</a:t>
            </a:r>
          </a:p>
          <a:p>
            <a:pPr marL="285750" indent="-285750">
              <a:buFont typeface="Wingdings" panose="05000000000000000000" pitchFamily="2" charset="2"/>
              <a:buChar char="§"/>
            </a:pPr>
            <a:r>
              <a:rPr lang="en-CA" sz="2400" dirty="0"/>
              <a:t>Packages:</a:t>
            </a:r>
          </a:p>
          <a:p>
            <a:pPr marL="742950" lvl="1" indent="-285750">
              <a:buFont typeface="Wingdings" panose="05000000000000000000" pitchFamily="2" charset="2"/>
              <a:buChar char="§"/>
            </a:pPr>
            <a:r>
              <a:rPr lang="en-CA" sz="2000" dirty="0"/>
              <a:t>Pandas</a:t>
            </a:r>
          </a:p>
          <a:p>
            <a:pPr marL="742950" lvl="1" indent="-285750">
              <a:buFont typeface="Wingdings" panose="05000000000000000000" pitchFamily="2" charset="2"/>
              <a:buChar char="§"/>
            </a:pPr>
            <a:r>
              <a:rPr lang="en-CA" sz="2000" dirty="0" err="1"/>
              <a:t>Numpy</a:t>
            </a:r>
            <a:endParaRPr lang="en-CA" sz="2000" dirty="0"/>
          </a:p>
          <a:p>
            <a:pPr marL="742950" lvl="1" indent="-285750">
              <a:buFont typeface="Wingdings" panose="05000000000000000000" pitchFamily="2" charset="2"/>
              <a:buChar char="§"/>
            </a:pPr>
            <a:r>
              <a:rPr lang="en-CA" sz="2000" dirty="0" err="1"/>
              <a:t>Tweepy</a:t>
            </a:r>
            <a:endParaRPr lang="en-CA" sz="2000" dirty="0"/>
          </a:p>
          <a:p>
            <a:pPr marL="742950" lvl="1" indent="-285750">
              <a:buFont typeface="Wingdings" panose="05000000000000000000" pitchFamily="2" charset="2"/>
              <a:buChar char="§"/>
            </a:pPr>
            <a:r>
              <a:rPr lang="en-CA" sz="2000" dirty="0" err="1"/>
              <a:t>TextBlob</a:t>
            </a:r>
            <a:endParaRPr lang="en-CA" sz="2000" dirty="0"/>
          </a:p>
          <a:p>
            <a:pPr marL="742950" lvl="1" indent="-285750">
              <a:buFont typeface="Wingdings" panose="05000000000000000000" pitchFamily="2" charset="2"/>
              <a:buChar char="§"/>
            </a:pPr>
            <a:r>
              <a:rPr lang="en-CA" sz="2000" dirty="0"/>
              <a:t>VADER</a:t>
            </a:r>
          </a:p>
          <a:p>
            <a:pPr marL="742950" lvl="1" indent="-285750">
              <a:buFont typeface="Wingdings" panose="05000000000000000000" pitchFamily="2" charset="2"/>
              <a:buChar char="§"/>
            </a:pPr>
            <a:endParaRPr lang="en-CA" dirty="0"/>
          </a:p>
        </p:txBody>
      </p:sp>
      <p:pic>
        <p:nvPicPr>
          <p:cNvPr id="8" name="Picture 7">
            <a:extLst>
              <a:ext uri="{FF2B5EF4-FFF2-40B4-BE49-F238E27FC236}">
                <a16:creationId xmlns:a16="http://schemas.microsoft.com/office/drawing/2014/main" id="{E6F554CE-2559-4EAD-B647-0F05224FEEC4}"/>
              </a:ext>
            </a:extLst>
          </p:cNvPr>
          <p:cNvPicPr>
            <a:picLocks noChangeAspect="1"/>
          </p:cNvPicPr>
          <p:nvPr/>
        </p:nvPicPr>
        <p:blipFill>
          <a:blip r:embed="rId5"/>
          <a:stretch>
            <a:fillRect/>
          </a:stretch>
        </p:blipFill>
        <p:spPr>
          <a:xfrm>
            <a:off x="5698907" y="138955"/>
            <a:ext cx="6441459" cy="6441459"/>
          </a:xfrm>
          <a:prstGeom prst="rect">
            <a:avLst/>
          </a:prstGeom>
        </p:spPr>
      </p:pic>
      <p:pic>
        <p:nvPicPr>
          <p:cNvPr id="14" name="Picture 13" descr="A close up of a logo&#10;&#10;Description generated with very high confidence">
            <a:extLst>
              <a:ext uri="{FF2B5EF4-FFF2-40B4-BE49-F238E27FC236}">
                <a16:creationId xmlns:a16="http://schemas.microsoft.com/office/drawing/2014/main" id="{830B9A29-13E0-423C-AF50-4BF267F6B2EB}"/>
              </a:ext>
            </a:extLst>
          </p:cNvPr>
          <p:cNvPicPr>
            <a:picLocks noChangeAspect="1"/>
          </p:cNvPicPr>
          <p:nvPr/>
        </p:nvPicPr>
        <p:blipFill>
          <a:blip r:embed="rId6"/>
          <a:stretch>
            <a:fillRect/>
          </a:stretch>
        </p:blipFill>
        <p:spPr>
          <a:xfrm>
            <a:off x="8855519" y="1751355"/>
            <a:ext cx="3598862" cy="3299974"/>
          </a:xfrm>
          <a:prstGeom prst="rect">
            <a:avLst/>
          </a:prstGeom>
        </p:spPr>
      </p:pic>
      <p:pic>
        <p:nvPicPr>
          <p:cNvPr id="18" name="Picture 17" descr="A close up of a logo&#10;&#10;Description generated with very high confidence">
            <a:extLst>
              <a:ext uri="{FF2B5EF4-FFF2-40B4-BE49-F238E27FC236}">
                <a16:creationId xmlns:a16="http://schemas.microsoft.com/office/drawing/2014/main" id="{CBA8EFAB-038A-4EA2-9B9B-FEB276823502}"/>
              </a:ext>
            </a:extLst>
          </p:cNvPr>
          <p:cNvPicPr>
            <a:picLocks noChangeAspect="1"/>
          </p:cNvPicPr>
          <p:nvPr/>
        </p:nvPicPr>
        <p:blipFill>
          <a:blip r:embed="rId7"/>
          <a:stretch>
            <a:fillRect/>
          </a:stretch>
        </p:blipFill>
        <p:spPr>
          <a:xfrm>
            <a:off x="4065357" y="3994792"/>
            <a:ext cx="2814564" cy="2814564"/>
          </a:xfrm>
          <a:prstGeom prst="rect">
            <a:avLst/>
          </a:prstGeom>
        </p:spPr>
      </p:pic>
      <p:pic>
        <p:nvPicPr>
          <p:cNvPr id="20" name="Picture 19">
            <a:extLst>
              <a:ext uri="{FF2B5EF4-FFF2-40B4-BE49-F238E27FC236}">
                <a16:creationId xmlns:a16="http://schemas.microsoft.com/office/drawing/2014/main" id="{BE7A37C5-852D-4CDC-99E3-64DBB8A9F1B6}"/>
              </a:ext>
            </a:extLst>
          </p:cNvPr>
          <p:cNvPicPr>
            <a:picLocks noChangeAspect="1"/>
          </p:cNvPicPr>
          <p:nvPr/>
        </p:nvPicPr>
        <p:blipFill>
          <a:blip r:embed="rId8"/>
          <a:stretch>
            <a:fillRect/>
          </a:stretch>
        </p:blipFill>
        <p:spPr>
          <a:xfrm>
            <a:off x="5563202" y="2603082"/>
            <a:ext cx="2814564" cy="1524132"/>
          </a:xfrm>
          <a:prstGeom prst="rect">
            <a:avLst/>
          </a:prstGeom>
        </p:spPr>
      </p:pic>
      <p:pic>
        <p:nvPicPr>
          <p:cNvPr id="22" name="Picture 21">
            <a:extLst>
              <a:ext uri="{FF2B5EF4-FFF2-40B4-BE49-F238E27FC236}">
                <a16:creationId xmlns:a16="http://schemas.microsoft.com/office/drawing/2014/main" id="{AA8C71FD-547C-4859-8631-04FA45FD9BF2}"/>
              </a:ext>
            </a:extLst>
          </p:cNvPr>
          <p:cNvPicPr>
            <a:picLocks noChangeAspect="1"/>
          </p:cNvPicPr>
          <p:nvPr/>
        </p:nvPicPr>
        <p:blipFill>
          <a:blip r:embed="rId9"/>
          <a:stretch>
            <a:fillRect/>
          </a:stretch>
        </p:blipFill>
        <p:spPr>
          <a:xfrm>
            <a:off x="7682056" y="5143736"/>
            <a:ext cx="1067584" cy="1182968"/>
          </a:xfrm>
          <a:prstGeom prst="rect">
            <a:avLst/>
          </a:prstGeom>
        </p:spPr>
      </p:pic>
      <p:sp>
        <p:nvSpPr>
          <p:cNvPr id="23" name="TextBox 22">
            <a:extLst>
              <a:ext uri="{FF2B5EF4-FFF2-40B4-BE49-F238E27FC236}">
                <a16:creationId xmlns:a16="http://schemas.microsoft.com/office/drawing/2014/main" id="{5978D555-2341-4A5D-99CF-B39F5CEC8542}"/>
              </a:ext>
            </a:extLst>
          </p:cNvPr>
          <p:cNvSpPr txBox="1"/>
          <p:nvPr/>
        </p:nvSpPr>
        <p:spPr>
          <a:xfrm>
            <a:off x="2902803" y="4499902"/>
            <a:ext cx="2024913" cy="1938992"/>
          </a:xfrm>
          <a:prstGeom prst="rect">
            <a:avLst/>
          </a:prstGeom>
          <a:noFill/>
        </p:spPr>
        <p:txBody>
          <a:bodyPr wrap="none" rtlCol="0">
            <a:spAutoFit/>
          </a:bodyPr>
          <a:lstStyle/>
          <a:p>
            <a:pPr marL="285750" indent="-285750">
              <a:buFont typeface="Wingdings" panose="05000000000000000000" pitchFamily="2" charset="2"/>
              <a:buChar char="§"/>
            </a:pPr>
            <a:r>
              <a:rPr lang="en-CA" sz="2000" dirty="0" err="1"/>
              <a:t>WordCloud</a:t>
            </a:r>
            <a:endParaRPr lang="en-CA" sz="2000" dirty="0"/>
          </a:p>
          <a:p>
            <a:pPr marL="285750" indent="-285750">
              <a:buFont typeface="Wingdings" panose="05000000000000000000" pitchFamily="2" charset="2"/>
              <a:buChar char="§"/>
            </a:pPr>
            <a:r>
              <a:rPr lang="en-CA" sz="2000" dirty="0"/>
              <a:t>Matplotlib</a:t>
            </a:r>
          </a:p>
          <a:p>
            <a:pPr marL="285750" indent="-285750">
              <a:buFont typeface="Wingdings" panose="05000000000000000000" pitchFamily="2" charset="2"/>
              <a:buChar char="§"/>
            </a:pPr>
            <a:r>
              <a:rPr lang="en-CA" sz="2000" dirty="0" err="1"/>
              <a:t>Scikitlearn</a:t>
            </a:r>
            <a:endParaRPr lang="en-CA" sz="2000" dirty="0"/>
          </a:p>
          <a:p>
            <a:pPr marL="742950" lvl="1" indent="-285750">
              <a:buFont typeface="Wingdings" panose="05000000000000000000" pitchFamily="2" charset="2"/>
              <a:buChar char="§"/>
            </a:pPr>
            <a:r>
              <a:rPr lang="en-CA" sz="2000" dirty="0"/>
              <a:t>LDA, NMF</a:t>
            </a:r>
          </a:p>
          <a:p>
            <a:pPr marL="285750" indent="-285750">
              <a:buFont typeface="Wingdings" panose="05000000000000000000" pitchFamily="2" charset="2"/>
              <a:buChar char="§"/>
            </a:pPr>
            <a:r>
              <a:rPr lang="en-CA" sz="2000" dirty="0"/>
              <a:t>Re</a:t>
            </a:r>
          </a:p>
          <a:p>
            <a:pPr marL="285750" indent="-285750">
              <a:buFont typeface="Wingdings" panose="05000000000000000000" pitchFamily="2" charset="2"/>
              <a:buChar char="§"/>
            </a:pPr>
            <a:endParaRPr lang="en-CA" sz="2000" dirty="0"/>
          </a:p>
        </p:txBody>
      </p:sp>
    </p:spTree>
    <p:extLst>
      <p:ext uri="{BB962C8B-B14F-4D97-AF65-F5344CB8AC3E}">
        <p14:creationId xmlns:p14="http://schemas.microsoft.com/office/powerpoint/2010/main" val="3859047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1000"/>
                                        <p:tgtEl>
                                          <p:spTgt spid="4">
                                            <p:txEl>
                                              <p:pRg st="0" end="0"/>
                                            </p:txEl>
                                          </p:spTgt>
                                        </p:tgtEl>
                                      </p:cBhvr>
                                    </p:animEffect>
                                    <p:anim calcmode="lin" valueType="num">
                                      <p:cBhvr>
                                        <p:cTn id="1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1000"/>
                                        <p:tgtEl>
                                          <p:spTgt spid="4">
                                            <p:txEl>
                                              <p:pRg st="1" end="1"/>
                                            </p:txEl>
                                          </p:spTgt>
                                        </p:tgtEl>
                                      </p:cBhvr>
                                    </p:animEffect>
                                    <p:anim calcmode="lin" valueType="num">
                                      <p:cBhvr>
                                        <p:cTn id="1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1000"/>
                                        <p:tgtEl>
                                          <p:spTgt spid="4">
                                            <p:txEl>
                                              <p:pRg st="2" end="2"/>
                                            </p:txEl>
                                          </p:spTgt>
                                        </p:tgtEl>
                                      </p:cBhvr>
                                    </p:animEffect>
                                    <p:anim calcmode="lin" valueType="num">
                                      <p:cBhvr>
                                        <p:cTn id="2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1000"/>
                                        <p:tgtEl>
                                          <p:spTgt spid="4">
                                            <p:txEl>
                                              <p:pRg st="3" end="3"/>
                                            </p:txEl>
                                          </p:spTgt>
                                        </p:tgtEl>
                                      </p:cBhvr>
                                    </p:animEffect>
                                    <p:anim calcmode="lin" valueType="num">
                                      <p:cBhvr>
                                        <p:cTn id="2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1000"/>
                                        <p:tgtEl>
                                          <p:spTgt spid="4">
                                            <p:txEl>
                                              <p:pRg st="4" end="4"/>
                                            </p:txEl>
                                          </p:spTgt>
                                        </p:tgtEl>
                                      </p:cBhvr>
                                    </p:animEffect>
                                    <p:anim calcmode="lin" valueType="num">
                                      <p:cBhvr>
                                        <p:cTn id="3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1000"/>
                                        <p:tgtEl>
                                          <p:spTgt spid="4">
                                            <p:txEl>
                                              <p:pRg st="5" end="5"/>
                                            </p:txEl>
                                          </p:spTgt>
                                        </p:tgtEl>
                                      </p:cBhvr>
                                    </p:animEffect>
                                    <p:anim calcmode="lin" valueType="num">
                                      <p:cBhvr>
                                        <p:cTn id="3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1000"/>
                                        <p:tgtEl>
                                          <p:spTgt spid="4">
                                            <p:txEl>
                                              <p:pRg st="6" end="6"/>
                                            </p:txEl>
                                          </p:spTgt>
                                        </p:tgtEl>
                                      </p:cBhvr>
                                    </p:animEffect>
                                    <p:anim calcmode="lin" valueType="num">
                                      <p:cBhvr>
                                        <p:cTn id="4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2" presetClass="entr" presetSubtype="4" fill="hold" grpId="0" nodeType="after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additive="base">
                                        <p:cTn id="48" dur="500" fill="hold"/>
                                        <p:tgtEl>
                                          <p:spTgt spid="23"/>
                                        </p:tgtEl>
                                        <p:attrNameLst>
                                          <p:attrName>ppt_x</p:attrName>
                                        </p:attrNameLst>
                                      </p:cBhvr>
                                      <p:tavLst>
                                        <p:tav tm="0">
                                          <p:val>
                                            <p:strVal val="#ppt_x"/>
                                          </p:val>
                                        </p:tav>
                                        <p:tav tm="100000">
                                          <p:val>
                                            <p:strVal val="#ppt_x"/>
                                          </p:val>
                                        </p:tav>
                                      </p:tavLst>
                                    </p:anim>
                                    <p:anim calcmode="lin" valueType="num">
                                      <p:cBhvr additive="base">
                                        <p:cTn id="49" dur="500" fill="hold"/>
                                        <p:tgtEl>
                                          <p:spTgt spid="23"/>
                                        </p:tgtEl>
                                        <p:attrNameLst>
                                          <p:attrName>ppt_y</p:attrName>
                                        </p:attrNameLst>
                                      </p:cBhvr>
                                      <p:tavLst>
                                        <p:tav tm="0">
                                          <p:val>
                                            <p:strVal val="1+#ppt_h/2"/>
                                          </p:val>
                                        </p:tav>
                                        <p:tav tm="100000">
                                          <p:val>
                                            <p:strVal val="#ppt_y"/>
                                          </p:val>
                                        </p:tav>
                                      </p:tavLst>
                                    </p:anim>
                                  </p:childTnLst>
                                </p:cTn>
                              </p:par>
                            </p:childTnLst>
                          </p:cTn>
                        </p:par>
                        <p:par>
                          <p:cTn id="50" fill="hold">
                            <p:stCondLst>
                              <p:cond delay="3000"/>
                            </p:stCondLst>
                            <p:childTnLst>
                              <p:par>
                                <p:cTn id="51" presetID="10" presetClass="entr" presetSubtype="0" fill="hold"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childTnLst>
                          </p:cTn>
                        </p:par>
                        <p:par>
                          <p:cTn id="54" fill="hold">
                            <p:stCondLst>
                              <p:cond delay="3500"/>
                            </p:stCondLst>
                            <p:childTnLst>
                              <p:par>
                                <p:cTn id="55" presetID="10" presetClass="entr" presetSubtype="0" fill="hold"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par>
                          <p:cTn id="58" fill="hold">
                            <p:stCondLst>
                              <p:cond delay="4000"/>
                            </p:stCondLst>
                            <p:childTnLst>
                              <p:par>
                                <p:cTn id="59" presetID="10" presetClass="entr" presetSubtype="0" fill="hold" nodeType="after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childTnLst>
                          </p:cTn>
                        </p:par>
                        <p:par>
                          <p:cTn id="62" fill="hold">
                            <p:stCondLst>
                              <p:cond delay="4500"/>
                            </p:stCondLst>
                            <p:childTnLst>
                              <p:par>
                                <p:cTn id="63" presetID="10" presetClass="entr" presetSubtype="0" fill="hold"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childTnLst>
                          </p:cTn>
                        </p:par>
                        <p:par>
                          <p:cTn id="66" fill="hold">
                            <p:stCondLst>
                              <p:cond delay="5000"/>
                            </p:stCondLst>
                            <p:childTnLst>
                              <p:par>
                                <p:cTn id="67" presetID="10" presetClass="entr" presetSubtype="0" fill="hold" nodeType="after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childTnLst>
                          </p:cTn>
                        </p:par>
                        <p:par>
                          <p:cTn id="70" fill="hold">
                            <p:stCondLst>
                              <p:cond delay="5500"/>
                            </p:stCondLst>
                            <p:childTnLst>
                              <p:par>
                                <p:cTn id="71" presetID="10" presetClass="entr" presetSubtype="0" fill="hold" nodeType="after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fade">
                                      <p:cBhvr>
                                        <p:cTn id="73" dur="500"/>
                                        <p:tgtEl>
                                          <p:spTgt spid="6"/>
                                        </p:tgtEl>
                                      </p:cBhvr>
                                    </p:animEffect>
                                  </p:childTnLst>
                                </p:cTn>
                              </p:par>
                            </p:childTnLst>
                          </p:cTn>
                        </p:par>
                        <p:par>
                          <p:cTn id="74" fill="hold">
                            <p:stCondLst>
                              <p:cond delay="6000"/>
                            </p:stCondLst>
                            <p:childTnLst>
                              <p:par>
                                <p:cTn id="75" presetID="10" presetClass="entr" presetSubtype="0" fill="hold"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25D87-BF70-4069-AF02-587D5FB28B29}"/>
              </a:ext>
            </a:extLst>
          </p:cNvPr>
          <p:cNvSpPr>
            <a:spLocks noGrp="1"/>
          </p:cNvSpPr>
          <p:nvPr>
            <p:ph type="title"/>
          </p:nvPr>
        </p:nvSpPr>
        <p:spPr>
          <a:xfrm>
            <a:off x="680321" y="753227"/>
            <a:ext cx="9613859" cy="1080940"/>
          </a:xfrm>
        </p:spPr>
        <p:txBody>
          <a:bodyPr/>
          <a:lstStyle/>
          <a:p>
            <a:r>
              <a:rPr lang="en-CA" dirty="0"/>
              <a:t>Text Classification &amp; Sentiment Analysis</a:t>
            </a:r>
          </a:p>
        </p:txBody>
      </p:sp>
      <p:pic>
        <p:nvPicPr>
          <p:cNvPr id="8" name="Content Placeholder 7">
            <a:extLst>
              <a:ext uri="{FF2B5EF4-FFF2-40B4-BE49-F238E27FC236}">
                <a16:creationId xmlns:a16="http://schemas.microsoft.com/office/drawing/2014/main" id="{E85CFFAB-3CDB-4751-A0B8-E45B7E9BBAC8}"/>
              </a:ext>
            </a:extLst>
          </p:cNvPr>
          <p:cNvPicPr>
            <a:picLocks noGrp="1" noChangeAspect="1"/>
          </p:cNvPicPr>
          <p:nvPr>
            <p:ph idx="1"/>
          </p:nvPr>
        </p:nvPicPr>
        <p:blipFill>
          <a:blip r:embed="rId3"/>
          <a:stretch>
            <a:fillRect/>
          </a:stretch>
        </p:blipFill>
        <p:spPr>
          <a:xfrm>
            <a:off x="5718812" y="1987055"/>
            <a:ext cx="5608638" cy="1040665"/>
          </a:xfrm>
        </p:spPr>
      </p:pic>
      <p:sp>
        <p:nvSpPr>
          <p:cNvPr id="4" name="Text Placeholder 3">
            <a:extLst>
              <a:ext uri="{FF2B5EF4-FFF2-40B4-BE49-F238E27FC236}">
                <a16:creationId xmlns:a16="http://schemas.microsoft.com/office/drawing/2014/main" id="{DED755EE-5CCF-4C61-A268-0B831144C9A1}"/>
              </a:ext>
            </a:extLst>
          </p:cNvPr>
          <p:cNvSpPr>
            <a:spLocks noGrp="1"/>
          </p:cNvSpPr>
          <p:nvPr>
            <p:ph type="body" sz="half" idx="2"/>
          </p:nvPr>
        </p:nvSpPr>
        <p:spPr>
          <a:xfrm>
            <a:off x="4716726" y="2505456"/>
            <a:ext cx="7321778" cy="3599317"/>
          </a:xfrm>
        </p:spPr>
        <p:txBody>
          <a:bodyPr>
            <a:normAutofit/>
          </a:bodyPr>
          <a:lstStyle/>
          <a:p>
            <a:r>
              <a:rPr lang="en-US" sz="2400" b="1" dirty="0"/>
              <a:t>Sentiment Analysis</a:t>
            </a:r>
            <a:r>
              <a:rPr lang="en-US" sz="2400" dirty="0"/>
              <a:t> also known as </a:t>
            </a:r>
            <a:r>
              <a:rPr lang="en-US" sz="2400" i="1" dirty="0"/>
              <a:t>Opinion Mining</a:t>
            </a:r>
            <a:r>
              <a:rPr lang="en-US" sz="2400" dirty="0"/>
              <a:t> is the process of extracting and understanding human feelings from data. Sentiment analysis is widely applied to reviews and social media for a variety of applications, ranging from marketing to customer service.</a:t>
            </a:r>
            <a:endParaRPr lang="en-CA" sz="2400" dirty="0"/>
          </a:p>
        </p:txBody>
      </p:sp>
      <p:sp>
        <p:nvSpPr>
          <p:cNvPr id="6" name="AutoShape 4" descr="Image result for google image twitter logo">
            <a:extLst>
              <a:ext uri="{FF2B5EF4-FFF2-40B4-BE49-F238E27FC236}">
                <a16:creationId xmlns:a16="http://schemas.microsoft.com/office/drawing/2014/main" id="{F8209277-21B1-4867-BD16-24E080CEA508}"/>
              </a:ext>
            </a:extLst>
          </p:cNvPr>
          <p:cNvSpPr>
            <a:spLocks noChangeAspect="1" noChangeArrowheads="1"/>
          </p:cNvSpPr>
          <p:nvPr/>
        </p:nvSpPr>
        <p:spPr bwMode="auto">
          <a:xfrm>
            <a:off x="447332" y="2333458"/>
            <a:ext cx="4069086" cy="406908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2800" b="1" dirty="0"/>
              <a:t>Text classification</a:t>
            </a:r>
            <a:r>
              <a:rPr lang="en-US" sz="2800" dirty="0"/>
              <a:t> is the task of assigning predefined categories to free-text documents. It can provide conceptual views of document collections.</a:t>
            </a:r>
            <a:endParaRPr lang="en-CA" sz="2800" dirty="0"/>
          </a:p>
        </p:txBody>
      </p:sp>
      <p:pic>
        <p:nvPicPr>
          <p:cNvPr id="11" name="Picture 10">
            <a:extLst>
              <a:ext uri="{FF2B5EF4-FFF2-40B4-BE49-F238E27FC236}">
                <a16:creationId xmlns:a16="http://schemas.microsoft.com/office/drawing/2014/main" id="{1C8B5587-C212-4FE4-8576-967A64F865BA}"/>
              </a:ext>
            </a:extLst>
          </p:cNvPr>
          <p:cNvPicPr>
            <a:picLocks noChangeAspect="1"/>
          </p:cNvPicPr>
          <p:nvPr/>
        </p:nvPicPr>
        <p:blipFill>
          <a:blip r:embed="rId4"/>
          <a:stretch>
            <a:fillRect/>
          </a:stretch>
        </p:blipFill>
        <p:spPr>
          <a:xfrm>
            <a:off x="8269038" y="684663"/>
            <a:ext cx="1837365" cy="1218067"/>
          </a:xfrm>
          <a:prstGeom prst="rect">
            <a:avLst/>
          </a:prstGeom>
        </p:spPr>
      </p:pic>
    </p:spTree>
    <p:extLst>
      <p:ext uri="{BB962C8B-B14F-4D97-AF65-F5344CB8AC3E}">
        <p14:creationId xmlns:p14="http://schemas.microsoft.com/office/powerpoint/2010/main" val="21691508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500"/>
                                        <p:tgtEl>
                                          <p:spTgt spid="4">
                                            <p:txEl>
                                              <p:pRg st="0" end="0"/>
                                            </p:txEl>
                                          </p:spTgt>
                                        </p:tgtEl>
                                      </p:cBhvr>
                                    </p:animEffect>
                                  </p:childTnLst>
                                </p:cTn>
                              </p:par>
                              <p:par>
                                <p:cTn id="15" presetID="2" presetClass="entr" presetSubtype="4"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2"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25D87-BF70-4069-AF02-587D5FB28B29}"/>
              </a:ext>
            </a:extLst>
          </p:cNvPr>
          <p:cNvSpPr>
            <a:spLocks noGrp="1"/>
          </p:cNvSpPr>
          <p:nvPr>
            <p:ph type="title"/>
          </p:nvPr>
        </p:nvSpPr>
        <p:spPr>
          <a:xfrm>
            <a:off x="680321" y="753227"/>
            <a:ext cx="9613859" cy="1080940"/>
          </a:xfrm>
        </p:spPr>
        <p:txBody>
          <a:bodyPr>
            <a:normAutofit/>
          </a:bodyPr>
          <a:lstStyle/>
          <a:p>
            <a:r>
              <a:rPr lang="en-US" sz="2800" dirty="0"/>
              <a:t>How does Text Classification &amp; Sentiment Analysis work?</a:t>
            </a:r>
          </a:p>
        </p:txBody>
      </p:sp>
      <p:pic>
        <p:nvPicPr>
          <p:cNvPr id="14" name="Picture 13" descr="A screenshot of a cell phone&#10;&#10;Description generated with very high confidence">
            <a:extLst>
              <a:ext uri="{FF2B5EF4-FFF2-40B4-BE49-F238E27FC236}">
                <a16:creationId xmlns:a16="http://schemas.microsoft.com/office/drawing/2014/main" id="{56A4E251-2434-4874-ABF2-2DD945971EDD}"/>
              </a:ext>
            </a:extLst>
          </p:cNvPr>
          <p:cNvPicPr>
            <a:picLocks noChangeAspect="1"/>
          </p:cNvPicPr>
          <p:nvPr/>
        </p:nvPicPr>
        <p:blipFill>
          <a:blip r:embed="rId3"/>
          <a:stretch>
            <a:fillRect/>
          </a:stretch>
        </p:blipFill>
        <p:spPr>
          <a:xfrm>
            <a:off x="2341633" y="2018125"/>
            <a:ext cx="7380806" cy="4811882"/>
          </a:xfrm>
          <a:prstGeom prst="rect">
            <a:avLst/>
          </a:prstGeom>
        </p:spPr>
      </p:pic>
      <p:pic>
        <p:nvPicPr>
          <p:cNvPr id="12" name="Content Placeholder 11" descr="A screenshot of a cell phone&#10;&#10;Description generated with very high confidence">
            <a:extLst>
              <a:ext uri="{FF2B5EF4-FFF2-40B4-BE49-F238E27FC236}">
                <a16:creationId xmlns:a16="http://schemas.microsoft.com/office/drawing/2014/main" id="{30E5C7CE-19F3-4496-8733-34057B7F2358}"/>
              </a:ext>
            </a:extLst>
          </p:cNvPr>
          <p:cNvPicPr>
            <a:picLocks noGrp="1" noChangeAspect="1"/>
          </p:cNvPicPr>
          <p:nvPr>
            <p:ph idx="1"/>
          </p:nvPr>
        </p:nvPicPr>
        <p:blipFill>
          <a:blip r:embed="rId4"/>
          <a:stretch>
            <a:fillRect/>
          </a:stretch>
        </p:blipFill>
        <p:spPr>
          <a:xfrm>
            <a:off x="2667429" y="3657599"/>
            <a:ext cx="3650427" cy="2324463"/>
          </a:xfrm>
        </p:spPr>
      </p:pic>
      <p:cxnSp>
        <p:nvCxnSpPr>
          <p:cNvPr id="16" name="Straight Arrow Connector 15">
            <a:extLst>
              <a:ext uri="{FF2B5EF4-FFF2-40B4-BE49-F238E27FC236}">
                <a16:creationId xmlns:a16="http://schemas.microsoft.com/office/drawing/2014/main" id="{A08C7ED5-1884-47B5-BA27-8B36172073ED}"/>
              </a:ext>
            </a:extLst>
          </p:cNvPr>
          <p:cNvCxnSpPr>
            <a:cxnSpLocks/>
          </p:cNvCxnSpPr>
          <p:nvPr/>
        </p:nvCxnSpPr>
        <p:spPr>
          <a:xfrm>
            <a:off x="5251424" y="3059430"/>
            <a:ext cx="0" cy="6248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46010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BAE3B-DDCF-4788-AA0C-0646CB526025}"/>
              </a:ext>
            </a:extLst>
          </p:cNvPr>
          <p:cNvSpPr>
            <a:spLocks noGrp="1"/>
          </p:cNvSpPr>
          <p:nvPr>
            <p:ph type="title"/>
          </p:nvPr>
        </p:nvSpPr>
        <p:spPr/>
        <p:txBody>
          <a:bodyPr/>
          <a:lstStyle/>
          <a:p>
            <a:r>
              <a:rPr lang="en-CA" dirty="0"/>
              <a:t>Data collection &amp; Preprocessing</a:t>
            </a:r>
          </a:p>
        </p:txBody>
      </p:sp>
      <p:sp>
        <p:nvSpPr>
          <p:cNvPr id="3" name="Content Placeholder 2">
            <a:extLst>
              <a:ext uri="{FF2B5EF4-FFF2-40B4-BE49-F238E27FC236}">
                <a16:creationId xmlns:a16="http://schemas.microsoft.com/office/drawing/2014/main" id="{3AFFE85A-2C39-4744-84CD-CF6AB5370C3E}"/>
              </a:ext>
            </a:extLst>
          </p:cNvPr>
          <p:cNvSpPr>
            <a:spLocks noGrp="1"/>
          </p:cNvSpPr>
          <p:nvPr>
            <p:ph idx="1"/>
          </p:nvPr>
        </p:nvSpPr>
        <p:spPr/>
        <p:txBody>
          <a:bodyPr/>
          <a:lstStyle/>
          <a:p>
            <a:endParaRPr lang="en-CA" dirty="0"/>
          </a:p>
        </p:txBody>
      </p:sp>
      <p:sp>
        <p:nvSpPr>
          <p:cNvPr id="4" name="Text Placeholder 3">
            <a:extLst>
              <a:ext uri="{FF2B5EF4-FFF2-40B4-BE49-F238E27FC236}">
                <a16:creationId xmlns:a16="http://schemas.microsoft.com/office/drawing/2014/main" id="{FDE2DF0D-18F5-4CA2-9466-A14EBFC0D84E}"/>
              </a:ext>
            </a:extLst>
          </p:cNvPr>
          <p:cNvSpPr>
            <a:spLocks noGrp="1"/>
          </p:cNvSpPr>
          <p:nvPr>
            <p:ph type="body" sz="half" idx="2"/>
          </p:nvPr>
        </p:nvSpPr>
        <p:spPr>
          <a:xfrm>
            <a:off x="278548" y="2336873"/>
            <a:ext cx="3790078" cy="3599317"/>
          </a:xfrm>
        </p:spPr>
        <p:txBody>
          <a:bodyPr/>
          <a:lstStyle/>
          <a:p>
            <a:pPr marL="285750" indent="-285750">
              <a:buFont typeface="Wingdings" panose="05000000000000000000" pitchFamily="2" charset="2"/>
              <a:buChar char="§"/>
            </a:pPr>
            <a:r>
              <a:rPr lang="en-CA" sz="2000" dirty="0"/>
              <a:t>Twitter App </a:t>
            </a:r>
            <a:r>
              <a:rPr lang="en-CA" sz="2000" dirty="0">
                <a:sym typeface="Wingdings" panose="05000000000000000000" pitchFamily="2" charset="2"/>
              </a:rPr>
              <a:t> Twitter API</a:t>
            </a:r>
          </a:p>
          <a:p>
            <a:pPr marL="742950" lvl="1" indent="-285750">
              <a:buFont typeface="Wingdings" panose="05000000000000000000" pitchFamily="2" charset="2"/>
              <a:buChar char="§"/>
            </a:pPr>
            <a:r>
              <a:rPr lang="en-CA" sz="1800" dirty="0" err="1">
                <a:sym typeface="Wingdings" panose="05000000000000000000" pitchFamily="2" charset="2"/>
              </a:rPr>
              <a:t>Consumer_key</a:t>
            </a:r>
            <a:endParaRPr lang="en-CA" sz="1800" dirty="0">
              <a:sym typeface="Wingdings" panose="05000000000000000000" pitchFamily="2" charset="2"/>
            </a:endParaRPr>
          </a:p>
          <a:p>
            <a:pPr marL="742950" lvl="1" indent="-285750">
              <a:buFont typeface="Wingdings" panose="05000000000000000000" pitchFamily="2" charset="2"/>
              <a:buChar char="§"/>
            </a:pPr>
            <a:r>
              <a:rPr lang="en-CA" sz="1800" dirty="0" err="1">
                <a:sym typeface="Wingdings" panose="05000000000000000000" pitchFamily="2" charset="2"/>
              </a:rPr>
              <a:t>Consumer_secret</a:t>
            </a:r>
            <a:endParaRPr lang="en-CA" sz="1800" dirty="0">
              <a:sym typeface="Wingdings" panose="05000000000000000000" pitchFamily="2" charset="2"/>
            </a:endParaRPr>
          </a:p>
          <a:p>
            <a:pPr marL="742950" lvl="1" indent="-285750">
              <a:buFont typeface="Wingdings" panose="05000000000000000000" pitchFamily="2" charset="2"/>
              <a:buChar char="§"/>
            </a:pPr>
            <a:r>
              <a:rPr lang="en-CA" sz="1800" dirty="0" err="1">
                <a:sym typeface="Wingdings" panose="05000000000000000000" pitchFamily="2" charset="2"/>
              </a:rPr>
              <a:t>Access_token</a:t>
            </a:r>
            <a:endParaRPr lang="en-CA" sz="1800" dirty="0">
              <a:sym typeface="Wingdings" panose="05000000000000000000" pitchFamily="2" charset="2"/>
            </a:endParaRPr>
          </a:p>
          <a:p>
            <a:pPr marL="742950" lvl="1" indent="-285750">
              <a:buFont typeface="Wingdings" panose="05000000000000000000" pitchFamily="2" charset="2"/>
              <a:buChar char="§"/>
            </a:pPr>
            <a:r>
              <a:rPr lang="en-CA" sz="1800" dirty="0" err="1">
                <a:sym typeface="Wingdings" panose="05000000000000000000" pitchFamily="2" charset="2"/>
              </a:rPr>
              <a:t>Access_token_secret</a:t>
            </a:r>
            <a:endParaRPr lang="en-CA" sz="1800" dirty="0">
              <a:sym typeface="Wingdings" panose="05000000000000000000" pitchFamily="2" charset="2"/>
            </a:endParaRPr>
          </a:p>
          <a:p>
            <a:pPr marL="742950" lvl="1" indent="-285750">
              <a:buFont typeface="Wingdings" panose="05000000000000000000" pitchFamily="2" charset="2"/>
              <a:buChar char="§"/>
            </a:pPr>
            <a:endParaRPr lang="en-CA" dirty="0">
              <a:sym typeface="Wingdings" panose="05000000000000000000" pitchFamily="2" charset="2"/>
            </a:endParaRPr>
          </a:p>
          <a:p>
            <a:pPr marL="285750" indent="-285750">
              <a:buFont typeface="Wingdings" panose="05000000000000000000" pitchFamily="2" charset="2"/>
              <a:buChar char="§"/>
            </a:pPr>
            <a:endParaRPr lang="en-CA" dirty="0"/>
          </a:p>
        </p:txBody>
      </p:sp>
      <p:pic>
        <p:nvPicPr>
          <p:cNvPr id="7" name="Picture 6">
            <a:extLst>
              <a:ext uri="{FF2B5EF4-FFF2-40B4-BE49-F238E27FC236}">
                <a16:creationId xmlns:a16="http://schemas.microsoft.com/office/drawing/2014/main" id="{FF2B8DDB-9B4C-474E-832A-50C4F8F63E37}"/>
              </a:ext>
            </a:extLst>
          </p:cNvPr>
          <p:cNvPicPr>
            <a:picLocks noChangeAspect="1"/>
          </p:cNvPicPr>
          <p:nvPr/>
        </p:nvPicPr>
        <p:blipFill>
          <a:blip r:embed="rId3"/>
          <a:stretch>
            <a:fillRect/>
          </a:stretch>
        </p:blipFill>
        <p:spPr>
          <a:xfrm>
            <a:off x="3878580" y="1944215"/>
            <a:ext cx="4992677" cy="2299466"/>
          </a:xfrm>
          <a:prstGeom prst="rect">
            <a:avLst/>
          </a:prstGeom>
        </p:spPr>
      </p:pic>
      <p:pic>
        <p:nvPicPr>
          <p:cNvPr id="8" name="Picture 7">
            <a:extLst>
              <a:ext uri="{FF2B5EF4-FFF2-40B4-BE49-F238E27FC236}">
                <a16:creationId xmlns:a16="http://schemas.microsoft.com/office/drawing/2014/main" id="{D8E39934-ABC8-49E3-9835-B611781B3D69}"/>
              </a:ext>
            </a:extLst>
          </p:cNvPr>
          <p:cNvPicPr>
            <a:picLocks noChangeAspect="1"/>
          </p:cNvPicPr>
          <p:nvPr/>
        </p:nvPicPr>
        <p:blipFill>
          <a:blip r:embed="rId4"/>
          <a:stretch>
            <a:fillRect/>
          </a:stretch>
        </p:blipFill>
        <p:spPr>
          <a:xfrm>
            <a:off x="3821430" y="4353729"/>
            <a:ext cx="8163877" cy="2299466"/>
          </a:xfrm>
          <a:prstGeom prst="rect">
            <a:avLst/>
          </a:prstGeom>
        </p:spPr>
      </p:pic>
    </p:spTree>
    <p:extLst>
      <p:ext uri="{BB962C8B-B14F-4D97-AF65-F5344CB8AC3E}">
        <p14:creationId xmlns:p14="http://schemas.microsoft.com/office/powerpoint/2010/main" val="11092207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1" dur="500"/>
                                        <p:tgtEl>
                                          <p:spTgt spid="4">
                                            <p:txEl>
                                              <p:pRg st="0" end="0"/>
                                            </p:txEl>
                                          </p:spTgt>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4" dur="500"/>
                                        <p:tgtEl>
                                          <p:spTgt spid="4">
                                            <p:txEl>
                                              <p:pRg st="1" end="1"/>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7" dur="500"/>
                                        <p:tgtEl>
                                          <p:spTgt spid="4">
                                            <p:txEl>
                                              <p:pRg st="2" end="2"/>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0" dur="500"/>
                                        <p:tgtEl>
                                          <p:spTgt spid="4">
                                            <p:txEl>
                                              <p:pRg st="3" end="3"/>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3" dur="500"/>
                                        <p:tgtEl>
                                          <p:spTgt spid="4">
                                            <p:txEl>
                                              <p:pRg st="4" end="4"/>
                                            </p:txEl>
                                          </p:spTgt>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22" presetClass="entr" presetSubtype="4"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3" name="Picture 22">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25" name="Picture 24">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7" name="Rectangle 26">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1" name="Picture 30">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33" name="Picture 32">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5" name="Rectangle 34">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4F4EC51-0F45-4820-A462-33423A9AA2F4}"/>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solidFill>
                  <a:srgbClr val="FFFFFF"/>
                </a:solidFill>
              </a:rPr>
              <a:t>Exploratory Data Analysis</a:t>
            </a:r>
          </a:p>
        </p:txBody>
      </p:sp>
      <p:pic>
        <p:nvPicPr>
          <p:cNvPr id="39" name="Picture 38">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9361D10A-F7B5-42D2-84E4-6C5DCE3499AD}"/>
              </a:ext>
            </a:extLst>
          </p:cNvPr>
          <p:cNvSpPr>
            <a:spLocks noGrp="1"/>
          </p:cNvSpPr>
          <p:nvPr>
            <p:ph type="body" sz="half" idx="2"/>
          </p:nvPr>
        </p:nvSpPr>
        <p:spPr>
          <a:xfrm>
            <a:off x="236765" y="2336872"/>
            <a:ext cx="4099846" cy="4300691"/>
          </a:xfrm>
        </p:spPr>
        <p:txBody>
          <a:bodyPr vert="horz" lIns="91440" tIns="45720" rIns="91440" bIns="45720" rtlCol="0">
            <a:normAutofit/>
          </a:bodyPr>
          <a:lstStyle/>
          <a:p>
            <a:pPr marL="285750" indent="-228600">
              <a:buFont typeface="Arial" panose="020B0604020202020204" pitchFamily="34" charset="0"/>
              <a:buChar char="•"/>
            </a:pPr>
            <a:r>
              <a:rPr lang="en-US" dirty="0">
                <a:solidFill>
                  <a:srgbClr val="FFFFFF"/>
                </a:solidFill>
              </a:rPr>
              <a:t>The tweet that has the most likes is: </a:t>
            </a:r>
          </a:p>
          <a:p>
            <a:pPr marL="742950" lvl="1" indent="-228600">
              <a:buFont typeface="Arial" panose="020B0604020202020204" pitchFamily="34" charset="0"/>
              <a:buChar char="•"/>
            </a:pPr>
            <a:r>
              <a:rPr lang="en-US" dirty="0">
                <a:solidFill>
                  <a:srgbClr val="FFFFFF"/>
                </a:solidFill>
              </a:rPr>
              <a:t>In a few months, our Edmonton team will begin moving into the Stantec Tower! Yesterday, signage from one of our off… </a:t>
            </a:r>
            <a:r>
              <a:rPr lang="en-US" dirty="0">
                <a:solidFill>
                  <a:srgbClr val="FFFFFF"/>
                </a:solidFill>
                <a:hlinkClick r:id="rId6"/>
              </a:rPr>
              <a:t>https://t.co/7zh2OytWPx</a:t>
            </a:r>
            <a:r>
              <a:rPr lang="en-US" dirty="0">
                <a:solidFill>
                  <a:srgbClr val="FFFFFF"/>
                </a:solidFill>
              </a:rPr>
              <a:t> </a:t>
            </a:r>
            <a:br>
              <a:rPr lang="en-US" dirty="0">
                <a:solidFill>
                  <a:srgbClr val="FFFFFF"/>
                </a:solidFill>
              </a:rPr>
            </a:br>
            <a:r>
              <a:rPr lang="en-US" sz="1600" dirty="0">
                <a:solidFill>
                  <a:srgbClr val="FFFFFF"/>
                </a:solidFill>
              </a:rPr>
              <a:t>Date &amp; Time: 2018-08-02 20:05:06</a:t>
            </a:r>
            <a:br>
              <a:rPr lang="en-US" sz="1600" dirty="0">
                <a:solidFill>
                  <a:srgbClr val="FFFFFF"/>
                </a:solidFill>
              </a:rPr>
            </a:br>
            <a:r>
              <a:rPr lang="en-US" sz="1600" dirty="0">
                <a:solidFill>
                  <a:srgbClr val="FFFFFF"/>
                </a:solidFill>
              </a:rPr>
              <a:t>Number of likes: 39</a:t>
            </a:r>
          </a:p>
          <a:p>
            <a:pPr marL="285750" indent="-228600">
              <a:buFont typeface="Arial" panose="020B0604020202020204" pitchFamily="34" charset="0"/>
              <a:buChar char="•"/>
            </a:pPr>
            <a:r>
              <a:rPr lang="en-US" sz="1400" dirty="0">
                <a:solidFill>
                  <a:srgbClr val="FFFFFF"/>
                </a:solidFill>
              </a:rPr>
              <a:t>The tweet that has the most </a:t>
            </a:r>
            <a:r>
              <a:rPr lang="en-US" sz="1400" b="1" dirty="0">
                <a:solidFill>
                  <a:srgbClr val="FFFFFF"/>
                </a:solidFill>
              </a:rPr>
              <a:t>retweets</a:t>
            </a:r>
            <a:r>
              <a:rPr lang="en-US" sz="1400" dirty="0">
                <a:solidFill>
                  <a:srgbClr val="FFFFFF"/>
                </a:solidFill>
              </a:rPr>
              <a:t> is: </a:t>
            </a:r>
          </a:p>
          <a:p>
            <a:pPr marL="742950" lvl="1" indent="-228600">
              <a:buFont typeface="Arial" panose="020B0604020202020204" pitchFamily="34" charset="0"/>
              <a:buChar char="•"/>
            </a:pPr>
            <a:r>
              <a:rPr lang="en-US" sz="1600" dirty="0">
                <a:solidFill>
                  <a:srgbClr val="FFFFFF"/>
                </a:solidFill>
              </a:rPr>
              <a:t>Don’t miss the new season of Project Impossible this weekend on HISTORY Canada. Stantec-designed projects are </a:t>
            </a:r>
            <a:r>
              <a:rPr lang="en-US" sz="1600" dirty="0" err="1">
                <a:solidFill>
                  <a:srgbClr val="FFFFFF"/>
                </a:solidFill>
              </a:rPr>
              <a:t>featu</a:t>
            </a:r>
            <a:r>
              <a:rPr lang="en-US" sz="1600" dirty="0">
                <a:solidFill>
                  <a:srgbClr val="FFFFFF"/>
                </a:solidFill>
              </a:rPr>
              <a:t>… </a:t>
            </a:r>
            <a:r>
              <a:rPr lang="en-US" sz="1600" dirty="0">
                <a:solidFill>
                  <a:srgbClr val="FFFFFF"/>
                </a:solidFill>
                <a:hlinkClick r:id="rId7"/>
              </a:rPr>
              <a:t>https://t.co/a6X8ls7Fu0</a:t>
            </a:r>
            <a:r>
              <a:rPr lang="en-US" sz="1600" dirty="0">
                <a:solidFill>
                  <a:srgbClr val="FFFFFF"/>
                </a:solidFill>
              </a:rPr>
              <a:t> </a:t>
            </a:r>
            <a:br>
              <a:rPr lang="en-US" sz="1600" dirty="0">
                <a:solidFill>
                  <a:srgbClr val="FFFFFF"/>
                </a:solidFill>
              </a:rPr>
            </a:br>
            <a:r>
              <a:rPr lang="en-US" sz="1600" dirty="0">
                <a:solidFill>
                  <a:srgbClr val="FFFFFF"/>
                </a:solidFill>
              </a:rPr>
              <a:t>Date &amp; Time: 2018-07-28 16:01:05</a:t>
            </a:r>
            <a:br>
              <a:rPr lang="en-US" sz="1600" dirty="0">
                <a:solidFill>
                  <a:srgbClr val="FFFFFF"/>
                </a:solidFill>
              </a:rPr>
            </a:br>
            <a:r>
              <a:rPr lang="en-US" sz="1600" dirty="0">
                <a:solidFill>
                  <a:srgbClr val="FFFFFF"/>
                </a:solidFill>
              </a:rPr>
              <a:t>Number of retweets: 10</a:t>
            </a:r>
          </a:p>
          <a:p>
            <a:pPr marL="285750" indent="-228600">
              <a:buFont typeface="Arial" panose="020B0604020202020204" pitchFamily="34" charset="0"/>
              <a:buChar char="•"/>
            </a:pPr>
            <a:r>
              <a:rPr lang="en-US" sz="1800" dirty="0">
                <a:solidFill>
                  <a:srgbClr val="FFFFFF"/>
                </a:solidFill>
              </a:rPr>
              <a:t>Tweet average length is: 138.34</a:t>
            </a:r>
          </a:p>
          <a:p>
            <a:pPr marL="742950" lvl="1" indent="-228600">
              <a:buFont typeface="Arial" panose="020B0604020202020204" pitchFamily="34" charset="0"/>
              <a:buChar char="•"/>
            </a:pPr>
            <a:endParaRPr lang="en-US" sz="1600" dirty="0">
              <a:solidFill>
                <a:srgbClr val="FFFFFF"/>
              </a:solidFill>
            </a:endParaRPr>
          </a:p>
        </p:txBody>
      </p:sp>
      <p:sp useBgFill="1">
        <p:nvSpPr>
          <p:cNvPr id="41" name="Rectangle 40">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Content Placeholder 15">
            <a:extLst>
              <a:ext uri="{FF2B5EF4-FFF2-40B4-BE49-F238E27FC236}">
                <a16:creationId xmlns:a16="http://schemas.microsoft.com/office/drawing/2014/main" id="{E5371FBF-615F-4DC1-9D08-3883DB676DCE}"/>
              </a:ext>
            </a:extLst>
          </p:cNvPr>
          <p:cNvPicPr>
            <a:picLocks noGrp="1" noChangeAspect="1"/>
          </p:cNvPicPr>
          <p:nvPr>
            <p:ph idx="1"/>
          </p:nvPr>
        </p:nvPicPr>
        <p:blipFill>
          <a:blip r:embed="rId8"/>
          <a:stretch>
            <a:fillRect/>
          </a:stretch>
        </p:blipFill>
        <p:spPr>
          <a:xfrm>
            <a:off x="5307333" y="2560103"/>
            <a:ext cx="6224149" cy="1913926"/>
          </a:xfrm>
          <a:prstGeom prst="rect">
            <a:avLst/>
          </a:prstGeom>
          <a:ln>
            <a:noFill/>
          </a:ln>
          <a:effectLst/>
        </p:spPr>
      </p:pic>
    </p:spTree>
    <p:extLst>
      <p:ext uri="{BB962C8B-B14F-4D97-AF65-F5344CB8AC3E}">
        <p14:creationId xmlns:p14="http://schemas.microsoft.com/office/powerpoint/2010/main" val="30934805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1000"/>
                                        <p:tgtEl>
                                          <p:spTgt spid="4">
                                            <p:txEl>
                                              <p:pRg st="0" end="0"/>
                                            </p:txEl>
                                          </p:spTgt>
                                        </p:tgtEl>
                                      </p:cBhvr>
                                    </p:animEffect>
                                    <p:anim calcmode="lin" valueType="num">
                                      <p:cBhvr>
                                        <p:cTn id="1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1000"/>
                                        <p:tgtEl>
                                          <p:spTgt spid="4">
                                            <p:txEl>
                                              <p:pRg st="1" end="1"/>
                                            </p:txEl>
                                          </p:spTgt>
                                        </p:tgtEl>
                                      </p:cBhvr>
                                    </p:animEffect>
                                    <p:anim calcmode="lin" valueType="num">
                                      <p:cBhvr>
                                        <p:cTn id="1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1000"/>
                                        <p:tgtEl>
                                          <p:spTgt spid="4">
                                            <p:txEl>
                                              <p:pRg st="2" end="2"/>
                                            </p:txEl>
                                          </p:spTgt>
                                        </p:tgtEl>
                                      </p:cBhvr>
                                    </p:animEffect>
                                    <p:anim calcmode="lin" valueType="num">
                                      <p:cBhvr>
                                        <p:cTn id="2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1000"/>
                                        <p:tgtEl>
                                          <p:spTgt spid="4">
                                            <p:txEl>
                                              <p:pRg st="3" end="3"/>
                                            </p:txEl>
                                          </p:spTgt>
                                        </p:tgtEl>
                                      </p:cBhvr>
                                    </p:animEffect>
                                    <p:anim calcmode="lin" valueType="num">
                                      <p:cBhvr>
                                        <p:cTn id="2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1000"/>
                                        <p:tgtEl>
                                          <p:spTgt spid="4">
                                            <p:txEl>
                                              <p:pRg st="4" end="4"/>
                                            </p:txEl>
                                          </p:spTgt>
                                        </p:tgtEl>
                                      </p:cBhvr>
                                    </p:animEffect>
                                    <p:anim calcmode="lin" valueType="num">
                                      <p:cBhvr>
                                        <p:cTn id="3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7" presetID="53" presetClass="entr" presetSubtype="16"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500" fill="hold"/>
                                        <p:tgtEl>
                                          <p:spTgt spid="16"/>
                                        </p:tgtEl>
                                        <p:attrNameLst>
                                          <p:attrName>ppt_w</p:attrName>
                                        </p:attrNameLst>
                                      </p:cBhvr>
                                      <p:tavLst>
                                        <p:tav tm="0">
                                          <p:val>
                                            <p:fltVal val="0"/>
                                          </p:val>
                                        </p:tav>
                                        <p:tav tm="100000">
                                          <p:val>
                                            <p:strVal val="#ppt_w"/>
                                          </p:val>
                                        </p:tav>
                                      </p:tavLst>
                                    </p:anim>
                                    <p:anim calcmode="lin" valueType="num">
                                      <p:cBhvr>
                                        <p:cTn id="40" dur="500" fill="hold"/>
                                        <p:tgtEl>
                                          <p:spTgt spid="16"/>
                                        </p:tgtEl>
                                        <p:attrNameLst>
                                          <p:attrName>ppt_h</p:attrName>
                                        </p:attrNameLst>
                                      </p:cBhvr>
                                      <p:tavLst>
                                        <p:tav tm="0">
                                          <p:val>
                                            <p:fltVal val="0"/>
                                          </p:val>
                                        </p:tav>
                                        <p:tav tm="100000">
                                          <p:val>
                                            <p:strVal val="#ppt_h"/>
                                          </p:val>
                                        </p:tav>
                                      </p:tavLst>
                                    </p:anim>
                                    <p:animEffect transition="in" filter="fade">
                                      <p:cBhvr>
                                        <p:cTn id="4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86" name="Picture 68">
            <a:extLst>
              <a:ext uri="{FF2B5EF4-FFF2-40B4-BE49-F238E27FC236}">
                <a16:creationId xmlns:a16="http://schemas.microsoft.com/office/drawing/2014/main" id="{ABA4DBE4-1206-49FA-BFA9-E64DE7D02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8" name="Picture 70">
            <a:extLst>
              <a:ext uri="{FF2B5EF4-FFF2-40B4-BE49-F238E27FC236}">
                <a16:creationId xmlns:a16="http://schemas.microsoft.com/office/drawing/2014/main" id="{097E67BC-DF70-4A32-9A94-406C2B75B9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90" name="Picture 72">
            <a:extLst>
              <a:ext uri="{FF2B5EF4-FFF2-40B4-BE49-F238E27FC236}">
                <a16:creationId xmlns:a16="http://schemas.microsoft.com/office/drawing/2014/main" id="{8AFC076D-B646-49D8-B844-05D50F8171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2" name="Rectangle 74">
            <a:extLst>
              <a:ext uri="{FF2B5EF4-FFF2-40B4-BE49-F238E27FC236}">
                <a16:creationId xmlns:a16="http://schemas.microsoft.com/office/drawing/2014/main" id="{E231163E-FAB9-41B6-A305-64857CFC1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3" name="Rectangle 76">
            <a:extLst>
              <a:ext uri="{FF2B5EF4-FFF2-40B4-BE49-F238E27FC236}">
                <a16:creationId xmlns:a16="http://schemas.microsoft.com/office/drawing/2014/main" id="{D6572995-9997-4BF8-A992-BC8ECB762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94" name="Rectangle 78">
            <a:extLst>
              <a:ext uri="{FF2B5EF4-FFF2-40B4-BE49-F238E27FC236}">
                <a16:creationId xmlns:a16="http://schemas.microsoft.com/office/drawing/2014/main" id="{E920DA64-982C-429A-A493-0869348DA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Picture 80">
            <a:extLst>
              <a:ext uri="{FF2B5EF4-FFF2-40B4-BE49-F238E27FC236}">
                <a16:creationId xmlns:a16="http://schemas.microsoft.com/office/drawing/2014/main" id="{9A26534F-2726-4557-843C-0E11DF39351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10586" y="0"/>
            <a:ext cx="12192000" cy="6858000"/>
          </a:xfrm>
          <a:prstGeom prst="rect">
            <a:avLst/>
          </a:prstGeom>
        </p:spPr>
      </p:pic>
      <p:sp>
        <p:nvSpPr>
          <p:cNvPr id="96" name="Rectangle 82">
            <a:extLst>
              <a:ext uri="{FF2B5EF4-FFF2-40B4-BE49-F238E27FC236}">
                <a16:creationId xmlns:a16="http://schemas.microsoft.com/office/drawing/2014/main" id="{90F9FBE7-F3B9-43F8-9EBE-34DCDB2E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45570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31080D84-69AD-4416-9730-B4226960EB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4F4EC51-0F45-4820-A462-33423A9AA2F4}"/>
              </a:ext>
            </a:extLst>
          </p:cNvPr>
          <p:cNvSpPr>
            <a:spLocks noGrp="1"/>
          </p:cNvSpPr>
          <p:nvPr>
            <p:ph type="title"/>
          </p:nvPr>
        </p:nvSpPr>
        <p:spPr>
          <a:xfrm>
            <a:off x="641922" y="4122012"/>
            <a:ext cx="8133478" cy="940240"/>
          </a:xfrm>
        </p:spPr>
        <p:txBody>
          <a:bodyPr vert="horz" lIns="91440" tIns="45720" rIns="91440" bIns="45720" rtlCol="0" anchor="b">
            <a:normAutofit/>
          </a:bodyPr>
          <a:lstStyle/>
          <a:p>
            <a:pPr algn="r"/>
            <a:r>
              <a:rPr lang="en-US" dirty="0"/>
              <a:t>Exploratory Data Analysis</a:t>
            </a:r>
          </a:p>
        </p:txBody>
      </p:sp>
      <p:pic>
        <p:nvPicPr>
          <p:cNvPr id="14" name="Picture 13" descr="A picture containing newspaper, text&#10;&#10;Description generated with high confidence">
            <a:extLst>
              <a:ext uri="{FF2B5EF4-FFF2-40B4-BE49-F238E27FC236}">
                <a16:creationId xmlns:a16="http://schemas.microsoft.com/office/drawing/2014/main" id="{5158B0CA-2939-44BF-8119-6C5EA8CE0BEF}"/>
              </a:ext>
            </a:extLst>
          </p:cNvPr>
          <p:cNvPicPr>
            <a:picLocks noChangeAspect="1"/>
          </p:cNvPicPr>
          <p:nvPr/>
        </p:nvPicPr>
        <p:blipFill>
          <a:blip r:embed="rId6"/>
          <a:stretch>
            <a:fillRect/>
          </a:stretch>
        </p:blipFill>
        <p:spPr>
          <a:xfrm>
            <a:off x="40818" y="295155"/>
            <a:ext cx="12131253" cy="4063966"/>
          </a:xfrm>
          <a:prstGeom prst="rect">
            <a:avLst/>
          </a:prstGeom>
          <a:ln>
            <a:noFill/>
          </a:ln>
          <a:effectLst/>
        </p:spPr>
      </p:pic>
      <p:sp>
        <p:nvSpPr>
          <p:cNvPr id="87" name="Rectangle 86">
            <a:extLst>
              <a:ext uri="{FF2B5EF4-FFF2-40B4-BE49-F238E27FC236}">
                <a16:creationId xmlns:a16="http://schemas.microsoft.com/office/drawing/2014/main" id="{D2333671-B41F-40EC-936B-FFE1D1332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Rectangle 88">
            <a:extLst>
              <a:ext uri="{FF2B5EF4-FFF2-40B4-BE49-F238E27FC236}">
                <a16:creationId xmlns:a16="http://schemas.microsoft.com/office/drawing/2014/main" id="{9686AD6A-A667-4618-8AA8-DC98189A5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99D96E24-241F-4087-ABC5-A1F69D3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5D2421F-F812-40A8-BFA8-799A3B039672}"/>
              </a:ext>
            </a:extLst>
          </p:cNvPr>
          <p:cNvPicPr>
            <a:picLocks noChangeAspect="1"/>
          </p:cNvPicPr>
          <p:nvPr/>
        </p:nvPicPr>
        <p:blipFill>
          <a:blip r:embed="rId9"/>
          <a:stretch>
            <a:fillRect/>
          </a:stretch>
        </p:blipFill>
        <p:spPr>
          <a:xfrm>
            <a:off x="6669650" y="5098824"/>
            <a:ext cx="5232949" cy="1674543"/>
          </a:xfrm>
          <a:prstGeom prst="rect">
            <a:avLst/>
          </a:prstGeom>
        </p:spPr>
      </p:pic>
      <p:pic>
        <p:nvPicPr>
          <p:cNvPr id="12" name="Content Placeholder 9">
            <a:extLst>
              <a:ext uri="{FF2B5EF4-FFF2-40B4-BE49-F238E27FC236}">
                <a16:creationId xmlns:a16="http://schemas.microsoft.com/office/drawing/2014/main" id="{A195DAC2-CCCC-40DF-8C13-C194A580D090}"/>
              </a:ext>
            </a:extLst>
          </p:cNvPr>
          <p:cNvPicPr>
            <a:picLocks noChangeAspect="1"/>
          </p:cNvPicPr>
          <p:nvPr/>
        </p:nvPicPr>
        <p:blipFill>
          <a:blip r:embed="rId10"/>
          <a:stretch>
            <a:fillRect/>
          </a:stretch>
        </p:blipFill>
        <p:spPr>
          <a:xfrm>
            <a:off x="587713" y="5062252"/>
            <a:ext cx="5793976" cy="1723706"/>
          </a:xfrm>
          <a:prstGeom prst="rect">
            <a:avLst/>
          </a:prstGeom>
          <a:ln>
            <a:noFill/>
          </a:ln>
          <a:effectLst/>
        </p:spPr>
      </p:pic>
    </p:spTree>
    <p:extLst>
      <p:ext uri="{BB962C8B-B14F-4D97-AF65-F5344CB8AC3E}">
        <p14:creationId xmlns:p14="http://schemas.microsoft.com/office/powerpoint/2010/main" val="4349200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74C9-C3E8-42E3-92DE-4F247724447B}"/>
              </a:ext>
            </a:extLst>
          </p:cNvPr>
          <p:cNvSpPr>
            <a:spLocks noGrp="1"/>
          </p:cNvSpPr>
          <p:nvPr>
            <p:ph type="title"/>
          </p:nvPr>
        </p:nvSpPr>
        <p:spPr/>
        <p:txBody>
          <a:bodyPr/>
          <a:lstStyle/>
          <a:p>
            <a:r>
              <a:rPr lang="en-CA" dirty="0"/>
              <a:t>Exploratory Data Analysis</a:t>
            </a:r>
          </a:p>
        </p:txBody>
      </p:sp>
      <p:sp>
        <p:nvSpPr>
          <p:cNvPr id="3" name="Content Placeholder 2">
            <a:extLst>
              <a:ext uri="{FF2B5EF4-FFF2-40B4-BE49-F238E27FC236}">
                <a16:creationId xmlns:a16="http://schemas.microsoft.com/office/drawing/2014/main" id="{6348B670-6ADE-493A-9D57-8F9AE1A03F2F}"/>
              </a:ext>
            </a:extLst>
          </p:cNvPr>
          <p:cNvSpPr>
            <a:spLocks noGrp="1"/>
          </p:cNvSpPr>
          <p:nvPr>
            <p:ph idx="1"/>
          </p:nvPr>
        </p:nvSpPr>
        <p:spPr/>
        <p:txBody>
          <a:bodyPr/>
          <a:lstStyle/>
          <a:p>
            <a:endParaRPr lang="en-CA"/>
          </a:p>
        </p:txBody>
      </p:sp>
      <p:sp>
        <p:nvSpPr>
          <p:cNvPr id="4" name="Text Placeholder 3">
            <a:extLst>
              <a:ext uri="{FF2B5EF4-FFF2-40B4-BE49-F238E27FC236}">
                <a16:creationId xmlns:a16="http://schemas.microsoft.com/office/drawing/2014/main" id="{13A1D7F1-54B3-4CC2-8463-CAA9BE872C56}"/>
              </a:ext>
            </a:extLst>
          </p:cNvPr>
          <p:cNvSpPr>
            <a:spLocks noGrp="1"/>
          </p:cNvSpPr>
          <p:nvPr>
            <p:ph type="body" sz="half" idx="2"/>
          </p:nvPr>
        </p:nvSpPr>
        <p:spPr/>
        <p:txBody>
          <a:bodyPr/>
          <a:lstStyle/>
          <a:p>
            <a:r>
              <a:rPr lang="en-CA" dirty="0"/>
              <a:t>N-Grams</a:t>
            </a:r>
          </a:p>
          <a:p>
            <a:endParaRPr lang="en-CA" dirty="0"/>
          </a:p>
        </p:txBody>
      </p:sp>
      <p:pic>
        <p:nvPicPr>
          <p:cNvPr id="8" name="Picture 7">
            <a:extLst>
              <a:ext uri="{FF2B5EF4-FFF2-40B4-BE49-F238E27FC236}">
                <a16:creationId xmlns:a16="http://schemas.microsoft.com/office/drawing/2014/main" id="{52CA00E6-8DC3-4C74-95E7-5C5119BB6293}"/>
              </a:ext>
            </a:extLst>
          </p:cNvPr>
          <p:cNvPicPr>
            <a:picLocks noChangeAspect="1"/>
          </p:cNvPicPr>
          <p:nvPr/>
        </p:nvPicPr>
        <p:blipFill>
          <a:blip r:embed="rId2"/>
          <a:stretch>
            <a:fillRect/>
          </a:stretch>
        </p:blipFill>
        <p:spPr>
          <a:xfrm>
            <a:off x="224971" y="1657192"/>
            <a:ext cx="4940300" cy="3151571"/>
          </a:xfrm>
          <a:prstGeom prst="rect">
            <a:avLst/>
          </a:prstGeom>
        </p:spPr>
      </p:pic>
      <p:pic>
        <p:nvPicPr>
          <p:cNvPr id="9" name="Picture 8">
            <a:extLst>
              <a:ext uri="{FF2B5EF4-FFF2-40B4-BE49-F238E27FC236}">
                <a16:creationId xmlns:a16="http://schemas.microsoft.com/office/drawing/2014/main" id="{15FC2AA3-2219-4F21-B26F-F31A07613B9B}"/>
              </a:ext>
            </a:extLst>
          </p:cNvPr>
          <p:cNvPicPr>
            <a:picLocks noChangeAspect="1"/>
          </p:cNvPicPr>
          <p:nvPr/>
        </p:nvPicPr>
        <p:blipFill>
          <a:blip r:embed="rId3"/>
          <a:stretch>
            <a:fillRect/>
          </a:stretch>
        </p:blipFill>
        <p:spPr>
          <a:xfrm>
            <a:off x="2651975" y="2859995"/>
            <a:ext cx="5017920" cy="3244778"/>
          </a:xfrm>
          <a:prstGeom prst="rect">
            <a:avLst/>
          </a:prstGeom>
        </p:spPr>
      </p:pic>
      <p:pic>
        <p:nvPicPr>
          <p:cNvPr id="10" name="Picture 9">
            <a:extLst>
              <a:ext uri="{FF2B5EF4-FFF2-40B4-BE49-F238E27FC236}">
                <a16:creationId xmlns:a16="http://schemas.microsoft.com/office/drawing/2014/main" id="{853563CE-00FD-4196-B7C3-183133D59578}"/>
              </a:ext>
            </a:extLst>
          </p:cNvPr>
          <p:cNvPicPr>
            <a:picLocks noChangeAspect="1"/>
          </p:cNvPicPr>
          <p:nvPr/>
        </p:nvPicPr>
        <p:blipFill>
          <a:blip r:embed="rId4"/>
          <a:stretch>
            <a:fillRect/>
          </a:stretch>
        </p:blipFill>
        <p:spPr>
          <a:xfrm>
            <a:off x="7026731" y="1536772"/>
            <a:ext cx="5054107" cy="3173340"/>
          </a:xfrm>
          <a:prstGeom prst="rect">
            <a:avLst/>
          </a:prstGeom>
        </p:spPr>
      </p:pic>
    </p:spTree>
    <p:extLst>
      <p:ext uri="{BB962C8B-B14F-4D97-AF65-F5344CB8AC3E}">
        <p14:creationId xmlns:p14="http://schemas.microsoft.com/office/powerpoint/2010/main" val="42157154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1355</TotalTime>
  <Words>919</Words>
  <Application>Microsoft Office PowerPoint</Application>
  <PresentationFormat>Widescreen</PresentationFormat>
  <Paragraphs>138</Paragraphs>
  <Slides>18</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Trebuchet MS</vt:lpstr>
      <vt:lpstr>Wingdings</vt:lpstr>
      <vt:lpstr>Berlin</vt:lpstr>
      <vt:lpstr>Twitter Text Classification  &amp; Sentiment Analysis</vt:lpstr>
      <vt:lpstr>Outline</vt:lpstr>
      <vt:lpstr>Methodology</vt:lpstr>
      <vt:lpstr>Text Classification &amp; Sentiment Analysis</vt:lpstr>
      <vt:lpstr>How does Text Classification &amp; Sentiment Analysis work?</vt:lpstr>
      <vt:lpstr>Data collection &amp; Preprocessing</vt:lpstr>
      <vt:lpstr>Exploratory Data Analysis</vt:lpstr>
      <vt:lpstr>Exploratory Data Analysis</vt:lpstr>
      <vt:lpstr>Exploratory Data Analysis</vt:lpstr>
      <vt:lpstr>Exploratory Data Analysis</vt:lpstr>
      <vt:lpstr>Sentiment Analysis</vt:lpstr>
      <vt:lpstr>Sentiment Analysis</vt:lpstr>
      <vt:lpstr>Topic Modeling</vt:lpstr>
      <vt:lpstr>Topic Modeling</vt:lpstr>
      <vt:lpstr>Topic Modeling</vt:lpstr>
      <vt:lpstr>Conclusion</vt:lpstr>
      <vt:lpstr>Future Work &amp; 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Text Classification  &amp; Sentiment Analysis</dc:title>
  <dc:creator>siopow sisig</dc:creator>
  <cp:lastModifiedBy>siopow sisig</cp:lastModifiedBy>
  <cp:revision>64</cp:revision>
  <dcterms:created xsi:type="dcterms:W3CDTF">2018-08-04T18:48:09Z</dcterms:created>
  <dcterms:modified xsi:type="dcterms:W3CDTF">2018-08-09T13:12:55Z</dcterms:modified>
</cp:coreProperties>
</file>