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7"/>
  </p:notesMasterIdLst>
  <p:handoutMasterIdLst>
    <p:handoutMasterId r:id="rId18"/>
  </p:handoutMasterIdLst>
  <p:sldIdLst>
    <p:sldId id="256" r:id="rId2"/>
    <p:sldId id="289" r:id="rId3"/>
    <p:sldId id="279" r:id="rId4"/>
    <p:sldId id="260" r:id="rId5"/>
    <p:sldId id="263" r:id="rId6"/>
    <p:sldId id="261" r:id="rId7"/>
    <p:sldId id="283" r:id="rId8"/>
    <p:sldId id="281" r:id="rId9"/>
    <p:sldId id="265" r:id="rId10"/>
    <p:sldId id="284" r:id="rId11"/>
    <p:sldId id="285" r:id="rId12"/>
    <p:sldId id="287" r:id="rId13"/>
    <p:sldId id="288" r:id="rId14"/>
    <p:sldId id="276" r:id="rId15"/>
    <p:sldId id="277"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0" autoAdjust="0"/>
    <p:restoredTop sz="86077" autoAdjust="0"/>
  </p:normalViewPr>
  <p:slideViewPr>
    <p:cSldViewPr snapToGrid="0" showGuides="1">
      <p:cViewPr>
        <p:scale>
          <a:sx n="75" d="100"/>
          <a:sy n="75" d="100"/>
        </p:scale>
        <p:origin x="137" y="-14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30.08.2018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30.08.2018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357342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Top 3</a:t>
            </a:r>
          </a:p>
          <a:p>
            <a:pPr marL="171450" indent="-171450">
              <a:buFontTx/>
              <a:buChar char="-"/>
            </a:pPr>
            <a:r>
              <a:rPr lang="en-CA" dirty="0"/>
              <a:t>Church &amp; Yonge</a:t>
            </a:r>
          </a:p>
          <a:p>
            <a:pPr marL="171450" indent="-171450">
              <a:buFontTx/>
              <a:buChar char="-"/>
            </a:pPr>
            <a:r>
              <a:rPr lang="en-CA" dirty="0"/>
              <a:t>Waterfront communities – The Island</a:t>
            </a:r>
          </a:p>
          <a:p>
            <a:pPr marL="171450" indent="-171450">
              <a:buFontTx/>
              <a:buChar char="-"/>
            </a:pPr>
            <a:r>
              <a:rPr lang="en-CA" dirty="0" err="1"/>
              <a:t>WestHumber</a:t>
            </a:r>
            <a:r>
              <a:rPr lang="en-CA" dirty="0"/>
              <a:t> - </a:t>
            </a:r>
            <a:r>
              <a:rPr lang="en-CA" dirty="0" err="1"/>
              <a:t>Clairville</a:t>
            </a:r>
            <a:endParaRPr lang="en-CA" dirty="0"/>
          </a:p>
        </p:txBody>
      </p:sp>
      <p:sp>
        <p:nvSpPr>
          <p:cNvPr id="4" name="Slide Number Placeholder 3"/>
          <p:cNvSpPr>
            <a:spLocks noGrp="1"/>
          </p:cNvSpPr>
          <p:nvPr>
            <p:ph type="sldNum" sz="quarter" idx="5"/>
          </p:nvPr>
        </p:nvSpPr>
        <p:spPr/>
        <p:txBody>
          <a:bodyPr/>
          <a:lstStyle/>
          <a:p>
            <a:fld id="{6FC40A10-6036-4879-816D-55C01FC94846}" type="slidenum">
              <a:rPr lang="ru-RU" smtClean="0"/>
              <a:t>8</a:t>
            </a:fld>
            <a:endParaRPr lang="ru-RU" dirty="0"/>
          </a:p>
        </p:txBody>
      </p:sp>
    </p:spTree>
    <p:extLst>
      <p:ext uri="{BB962C8B-B14F-4D97-AF65-F5344CB8AC3E}">
        <p14:creationId xmlns:p14="http://schemas.microsoft.com/office/powerpoint/2010/main" val="10810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FC40A10-6036-4879-816D-55C01FC94846}" type="slidenum">
              <a:rPr lang="ru-RU" smtClean="0"/>
              <a:t>10</a:t>
            </a:fld>
            <a:endParaRPr lang="ru-RU" dirty="0"/>
          </a:p>
        </p:txBody>
      </p:sp>
    </p:spTree>
    <p:extLst>
      <p:ext uri="{BB962C8B-B14F-4D97-AF65-F5344CB8AC3E}">
        <p14:creationId xmlns:p14="http://schemas.microsoft.com/office/powerpoint/2010/main" val="2055102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0167947318301609?via%3Dihub" TargetMode="External"/><Relationship Id="rId2" Type="http://schemas.openxmlformats.org/officeDocument/2006/relationships/image" Target="../media/image27.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torontops.maps.arcgis.com/apps/webappviewer/index.html?id=300d35778c114ef49d59454225043681" TargetMode="External"/><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14.svg"/><Relationship Id="rId9" Type="http://schemas.openxmlformats.org/officeDocument/2006/relationships/hyperlink" Target="http://data.torontopolice.on.ca/pages/open-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yellow wall&#10;&#10;Description generated with high confidence">
            <a:extLst>
              <a:ext uri="{FF2B5EF4-FFF2-40B4-BE49-F238E27FC236}">
                <a16:creationId xmlns:a16="http://schemas.microsoft.com/office/drawing/2014/main" id="{5B006391-F7E1-4386-82A8-009820364866}"/>
              </a:ext>
            </a:extLst>
          </p:cNvPr>
          <p:cNvPicPr>
            <a:picLocks noChangeAspect="1"/>
          </p:cNvPicPr>
          <p:nvPr/>
        </p:nvPicPr>
        <p:blipFill rotWithShape="1">
          <a:blip r:embed="rId2"/>
          <a:srcRect r="11111"/>
          <a:stretch/>
        </p:blipFill>
        <p:spPr>
          <a:xfrm>
            <a:off x="20" y="10"/>
            <a:ext cx="12191980" cy="6857990"/>
          </a:xfrm>
          <a:prstGeom prst="rect">
            <a:avLst/>
          </a:prstGeom>
        </p:spPr>
      </p:pic>
      <p:sp>
        <p:nvSpPr>
          <p:cNvPr id="2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a:xfrm>
            <a:off x="8022021" y="3231931"/>
            <a:ext cx="3852041" cy="1834056"/>
          </a:xfrm>
        </p:spPr>
        <p:txBody>
          <a:bodyPr vert="horz" lIns="91440" tIns="45720" rIns="91440" bIns="45720" rtlCol="0" anchor="b">
            <a:normAutofit/>
          </a:bodyPr>
          <a:lstStyle/>
          <a:p>
            <a:r>
              <a:rPr lang="en-US" sz="4000">
                <a:solidFill>
                  <a:schemeClr val="tx1"/>
                </a:solidFill>
              </a:rPr>
              <a:t>Toronto Crime Data Analysis</a:t>
            </a: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a:xfrm>
            <a:off x="7782910" y="5242675"/>
            <a:ext cx="4330262" cy="683284"/>
          </a:xfrm>
        </p:spPr>
        <p:txBody>
          <a:bodyPr vert="horz" lIns="91440" tIns="45720" rIns="91440" bIns="45720" rtlCol="0">
            <a:normAutofit/>
          </a:bodyPr>
          <a:lstStyle/>
          <a:p>
            <a:pPr>
              <a:lnSpc>
                <a:spcPct val="90000"/>
              </a:lnSpc>
              <a:spcBef>
                <a:spcPts val="1000"/>
              </a:spcBef>
            </a:pPr>
            <a:r>
              <a:rPr lang="en-US" sz="2000" b="0" dirty="0">
                <a:cs typeface="+mn-cs"/>
              </a:rPr>
              <a:t>Predictive Policing - Ian Santillan</a:t>
            </a:r>
            <a:endParaRPr lang="en-US" sz="2000" dirty="0">
              <a:cs typeface="+mn-cs"/>
            </a:endParaRPr>
          </a:p>
        </p:txBody>
      </p:sp>
      <p:cxnSp>
        <p:nvCxnSpPr>
          <p:cNvPr id="31" name="Straight Connector 3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5D5E-AB94-40F2-AD11-FDFE2AB19334}"/>
              </a:ext>
            </a:extLst>
          </p:cNvPr>
          <p:cNvSpPr>
            <a:spLocks noGrp="1"/>
          </p:cNvSpPr>
          <p:nvPr>
            <p:ph type="title"/>
          </p:nvPr>
        </p:nvSpPr>
        <p:spPr/>
        <p:txBody>
          <a:bodyPr/>
          <a:lstStyle/>
          <a:p>
            <a:r>
              <a:rPr lang="en-US" dirty="0"/>
              <a:t>ANALYSIS &amp; INSIGHTS</a:t>
            </a:r>
            <a:endParaRPr lang="en-CA" dirty="0"/>
          </a:p>
        </p:txBody>
      </p:sp>
      <p:sp>
        <p:nvSpPr>
          <p:cNvPr id="3" name="Date Placeholder 2">
            <a:extLst>
              <a:ext uri="{FF2B5EF4-FFF2-40B4-BE49-F238E27FC236}">
                <a16:creationId xmlns:a16="http://schemas.microsoft.com/office/drawing/2014/main" id="{E4930ED5-D328-4DB3-8104-138EA68A83BB}"/>
              </a:ext>
            </a:extLst>
          </p:cNvPr>
          <p:cNvSpPr>
            <a:spLocks noGrp="1"/>
          </p:cNvSpPr>
          <p:nvPr>
            <p:ph type="dt" sz="half" idx="10"/>
          </p:nvPr>
        </p:nvSpPr>
        <p:spPr/>
        <p:txBody>
          <a:bodyPr/>
          <a:lstStyle/>
          <a:p>
            <a:r>
              <a:rPr lang="en-US"/>
              <a:t>MM.DD.20XX</a:t>
            </a:r>
            <a:endParaRPr lang="ru-RU" dirty="0"/>
          </a:p>
        </p:txBody>
      </p:sp>
      <p:sp>
        <p:nvSpPr>
          <p:cNvPr id="4" name="Footer Placeholder 3">
            <a:extLst>
              <a:ext uri="{FF2B5EF4-FFF2-40B4-BE49-F238E27FC236}">
                <a16:creationId xmlns:a16="http://schemas.microsoft.com/office/drawing/2014/main" id="{C7F889F0-E7FE-4A72-9F59-D9049BEB4A98}"/>
              </a:ext>
            </a:extLst>
          </p:cNvPr>
          <p:cNvSpPr>
            <a:spLocks noGrp="1"/>
          </p:cNvSpPr>
          <p:nvPr>
            <p:ph type="ftr" sz="quarter" idx="11"/>
          </p:nvPr>
        </p:nvSpPr>
        <p:spPr/>
        <p:txBody>
          <a:bodyPr/>
          <a:lstStyle/>
          <a:p>
            <a:endParaRPr lang="ru-RU" dirty="0"/>
          </a:p>
        </p:txBody>
      </p:sp>
      <p:sp>
        <p:nvSpPr>
          <p:cNvPr id="5" name="Slide Number Placeholder 4">
            <a:extLst>
              <a:ext uri="{FF2B5EF4-FFF2-40B4-BE49-F238E27FC236}">
                <a16:creationId xmlns:a16="http://schemas.microsoft.com/office/drawing/2014/main" id="{10D47C5C-6451-449A-A01A-D18364476FF5}"/>
              </a:ext>
            </a:extLst>
          </p:cNvPr>
          <p:cNvSpPr>
            <a:spLocks noGrp="1"/>
          </p:cNvSpPr>
          <p:nvPr>
            <p:ph type="sldNum" sz="quarter" idx="12"/>
          </p:nvPr>
        </p:nvSpPr>
        <p:spPr/>
        <p:txBody>
          <a:bodyPr/>
          <a:lstStyle/>
          <a:p>
            <a:fld id="{8D581BC7-E183-40DB-AC97-C19EA4EB8894}" type="slidenum">
              <a:rPr lang="ru-RU" smtClean="0"/>
              <a:pPr/>
              <a:t>10</a:t>
            </a:fld>
            <a:endParaRPr lang="ru-RU" dirty="0"/>
          </a:p>
        </p:txBody>
      </p:sp>
      <p:sp>
        <p:nvSpPr>
          <p:cNvPr id="6" name="Text Placeholder 5">
            <a:extLst>
              <a:ext uri="{FF2B5EF4-FFF2-40B4-BE49-F238E27FC236}">
                <a16:creationId xmlns:a16="http://schemas.microsoft.com/office/drawing/2014/main" id="{71878AD4-857B-4D70-B16F-E308F7419221}"/>
              </a:ext>
            </a:extLst>
          </p:cNvPr>
          <p:cNvSpPr>
            <a:spLocks noGrp="1"/>
          </p:cNvSpPr>
          <p:nvPr>
            <p:ph type="body" idx="1"/>
          </p:nvPr>
        </p:nvSpPr>
        <p:spPr/>
        <p:txBody>
          <a:bodyPr/>
          <a:lstStyle/>
          <a:p>
            <a:r>
              <a:rPr lang="en-CA" dirty="0"/>
              <a:t>Gaussian Naïve Bayes</a:t>
            </a:r>
          </a:p>
        </p:txBody>
      </p:sp>
      <p:graphicFrame>
        <p:nvGraphicFramePr>
          <p:cNvPr id="10" name="Content Placeholder 9">
            <a:extLst>
              <a:ext uri="{FF2B5EF4-FFF2-40B4-BE49-F238E27FC236}">
                <a16:creationId xmlns:a16="http://schemas.microsoft.com/office/drawing/2014/main" id="{B826D11D-139D-49DD-8AEF-3E709630CAB1}"/>
              </a:ext>
            </a:extLst>
          </p:cNvPr>
          <p:cNvGraphicFramePr>
            <a:graphicFrameLocks noGrp="1"/>
          </p:cNvGraphicFramePr>
          <p:nvPr>
            <p:ph sz="half" idx="2"/>
            <p:extLst>
              <p:ext uri="{D42A27DB-BD31-4B8C-83A1-F6EECF244321}">
                <p14:modId xmlns:p14="http://schemas.microsoft.com/office/powerpoint/2010/main" val="2250180942"/>
              </p:ext>
            </p:extLst>
          </p:nvPr>
        </p:nvGraphicFramePr>
        <p:xfrm>
          <a:off x="839788" y="2203450"/>
          <a:ext cx="4427538" cy="1198070"/>
        </p:xfrm>
        <a:graphic>
          <a:graphicData uri="http://schemas.openxmlformats.org/drawingml/2006/table">
            <a:tbl>
              <a:tblPr firstRow="1" bandRow="1">
                <a:tableStyleId>{B301B821-A1FF-4177-AEE7-76D212191A09}</a:tableStyleId>
              </a:tblPr>
              <a:tblGrid>
                <a:gridCol w="1944052">
                  <a:extLst>
                    <a:ext uri="{9D8B030D-6E8A-4147-A177-3AD203B41FA5}">
                      <a16:colId xmlns:a16="http://schemas.microsoft.com/office/drawing/2014/main" val="3727549386"/>
                    </a:ext>
                  </a:extLst>
                </a:gridCol>
                <a:gridCol w="1305560">
                  <a:extLst>
                    <a:ext uri="{9D8B030D-6E8A-4147-A177-3AD203B41FA5}">
                      <a16:colId xmlns:a16="http://schemas.microsoft.com/office/drawing/2014/main" val="2042341214"/>
                    </a:ext>
                  </a:extLst>
                </a:gridCol>
                <a:gridCol w="1177926">
                  <a:extLst>
                    <a:ext uri="{9D8B030D-6E8A-4147-A177-3AD203B41FA5}">
                      <a16:colId xmlns:a16="http://schemas.microsoft.com/office/drawing/2014/main" val="1941181044"/>
                    </a:ext>
                  </a:extLst>
                </a:gridCol>
              </a:tblGrid>
              <a:tr h="377190">
                <a:tc>
                  <a:txBody>
                    <a:bodyPr/>
                    <a:lstStyle/>
                    <a:p>
                      <a:r>
                        <a:rPr lang="en-CA" dirty="0">
                          <a:solidFill>
                            <a:schemeClr val="bg2"/>
                          </a:solidFill>
                        </a:rPr>
                        <a:t>Features</a:t>
                      </a:r>
                    </a:p>
                  </a:txBody>
                  <a:tcPr/>
                </a:tc>
                <a:tc>
                  <a:txBody>
                    <a:bodyPr/>
                    <a:lstStyle/>
                    <a:p>
                      <a:r>
                        <a:rPr lang="en-CA" dirty="0">
                          <a:solidFill>
                            <a:schemeClr val="bg2"/>
                          </a:solidFill>
                        </a:rPr>
                        <a:t>Accuracy</a:t>
                      </a:r>
                    </a:p>
                  </a:txBody>
                  <a:tcPr/>
                </a:tc>
                <a:tc>
                  <a:txBody>
                    <a:bodyPr/>
                    <a:lstStyle/>
                    <a:p>
                      <a:r>
                        <a:rPr lang="en-CA" dirty="0">
                          <a:solidFill>
                            <a:schemeClr val="bg2"/>
                          </a:solidFill>
                        </a:rPr>
                        <a:t>Log-Loss</a:t>
                      </a:r>
                    </a:p>
                  </a:txBody>
                  <a:tcPr/>
                </a:tc>
                <a:extLst>
                  <a:ext uri="{0D108BD9-81ED-4DB2-BD59-A6C34878D82A}">
                    <a16:rowId xmlns:a16="http://schemas.microsoft.com/office/drawing/2014/main" val="3835199662"/>
                  </a:ext>
                </a:extLst>
              </a:tr>
              <a:tr h="410440">
                <a:tc>
                  <a:txBody>
                    <a:bodyPr/>
                    <a:lstStyle/>
                    <a:p>
                      <a:r>
                        <a:rPr lang="en-CA" sz="1600" dirty="0"/>
                        <a:t>n-components=5</a:t>
                      </a:r>
                    </a:p>
                  </a:txBody>
                  <a:tcPr/>
                </a:tc>
                <a:tc>
                  <a:txBody>
                    <a:bodyPr/>
                    <a:lstStyle/>
                    <a:p>
                      <a:r>
                        <a:rPr lang="en-CA" dirty="0"/>
                        <a:t>32.46%</a:t>
                      </a:r>
                    </a:p>
                  </a:txBody>
                  <a:tcPr/>
                </a:tc>
                <a:tc>
                  <a:txBody>
                    <a:bodyPr/>
                    <a:lstStyle/>
                    <a:p>
                      <a:r>
                        <a:rPr lang="en-CA" dirty="0"/>
                        <a:t>1.51</a:t>
                      </a:r>
                    </a:p>
                  </a:txBody>
                  <a:tcPr/>
                </a:tc>
                <a:extLst>
                  <a:ext uri="{0D108BD9-81ED-4DB2-BD59-A6C34878D82A}">
                    <a16:rowId xmlns:a16="http://schemas.microsoft.com/office/drawing/2014/main" val="3344299430"/>
                  </a:ext>
                </a:extLst>
              </a:tr>
              <a:tr h="410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n-components=3</a:t>
                      </a:r>
                    </a:p>
                  </a:txBody>
                  <a:tcPr/>
                </a:tc>
                <a:tc>
                  <a:txBody>
                    <a:bodyPr/>
                    <a:lstStyle/>
                    <a:p>
                      <a:r>
                        <a:rPr lang="en-CA" dirty="0"/>
                        <a:t>31.39%</a:t>
                      </a:r>
                    </a:p>
                  </a:txBody>
                  <a:tcPr/>
                </a:tc>
                <a:tc>
                  <a:txBody>
                    <a:bodyPr/>
                    <a:lstStyle/>
                    <a:p>
                      <a:r>
                        <a:rPr lang="en-CA" dirty="0"/>
                        <a:t>1.51</a:t>
                      </a:r>
                    </a:p>
                  </a:txBody>
                  <a:tcPr/>
                </a:tc>
                <a:extLst>
                  <a:ext uri="{0D108BD9-81ED-4DB2-BD59-A6C34878D82A}">
                    <a16:rowId xmlns:a16="http://schemas.microsoft.com/office/drawing/2014/main" val="1123828704"/>
                  </a:ext>
                </a:extLst>
              </a:tr>
            </a:tbl>
          </a:graphicData>
        </a:graphic>
      </p:graphicFrame>
      <p:sp>
        <p:nvSpPr>
          <p:cNvPr id="8" name="Text Placeholder 7">
            <a:extLst>
              <a:ext uri="{FF2B5EF4-FFF2-40B4-BE49-F238E27FC236}">
                <a16:creationId xmlns:a16="http://schemas.microsoft.com/office/drawing/2014/main" id="{E81673F3-EDB5-445B-8582-A90437C84333}"/>
              </a:ext>
            </a:extLst>
          </p:cNvPr>
          <p:cNvSpPr>
            <a:spLocks noGrp="1"/>
          </p:cNvSpPr>
          <p:nvPr>
            <p:ph type="body" sz="quarter" idx="3"/>
          </p:nvPr>
        </p:nvSpPr>
        <p:spPr/>
        <p:txBody>
          <a:bodyPr/>
          <a:lstStyle/>
          <a:p>
            <a:r>
              <a:rPr lang="en-CA" dirty="0"/>
              <a:t>K-Nearest Neighbor</a:t>
            </a:r>
          </a:p>
        </p:txBody>
      </p:sp>
      <p:graphicFrame>
        <p:nvGraphicFramePr>
          <p:cNvPr id="11" name="Content Placeholder 10">
            <a:extLst>
              <a:ext uri="{FF2B5EF4-FFF2-40B4-BE49-F238E27FC236}">
                <a16:creationId xmlns:a16="http://schemas.microsoft.com/office/drawing/2014/main" id="{F386B0BC-F128-4100-9CBF-CAFFDB41CE41}"/>
              </a:ext>
            </a:extLst>
          </p:cNvPr>
          <p:cNvGraphicFramePr>
            <a:graphicFrameLocks noGrp="1"/>
          </p:cNvGraphicFramePr>
          <p:nvPr>
            <p:ph sz="quarter" idx="4"/>
            <p:extLst>
              <p:ext uri="{D42A27DB-BD31-4B8C-83A1-F6EECF244321}">
                <p14:modId xmlns:p14="http://schemas.microsoft.com/office/powerpoint/2010/main" val="3382688823"/>
              </p:ext>
            </p:extLst>
          </p:nvPr>
        </p:nvGraphicFramePr>
        <p:xfrm>
          <a:off x="6172200" y="2203450"/>
          <a:ext cx="5183188" cy="1854200"/>
        </p:xfrm>
        <a:graphic>
          <a:graphicData uri="http://schemas.openxmlformats.org/drawingml/2006/table">
            <a:tbl>
              <a:tblPr firstRow="1" bandRow="1">
                <a:tableStyleId>{B301B821-A1FF-4177-AEE7-76D212191A09}</a:tableStyleId>
              </a:tblPr>
              <a:tblGrid>
                <a:gridCol w="1554480">
                  <a:extLst>
                    <a:ext uri="{9D8B030D-6E8A-4147-A177-3AD203B41FA5}">
                      <a16:colId xmlns:a16="http://schemas.microsoft.com/office/drawing/2014/main" val="476313595"/>
                    </a:ext>
                  </a:extLst>
                </a:gridCol>
                <a:gridCol w="1295400">
                  <a:extLst>
                    <a:ext uri="{9D8B030D-6E8A-4147-A177-3AD203B41FA5}">
                      <a16:colId xmlns:a16="http://schemas.microsoft.com/office/drawing/2014/main" val="3376145782"/>
                    </a:ext>
                  </a:extLst>
                </a:gridCol>
                <a:gridCol w="1249680">
                  <a:extLst>
                    <a:ext uri="{9D8B030D-6E8A-4147-A177-3AD203B41FA5}">
                      <a16:colId xmlns:a16="http://schemas.microsoft.com/office/drawing/2014/main" val="3596551779"/>
                    </a:ext>
                  </a:extLst>
                </a:gridCol>
                <a:gridCol w="1083628">
                  <a:extLst>
                    <a:ext uri="{9D8B030D-6E8A-4147-A177-3AD203B41FA5}">
                      <a16:colId xmlns:a16="http://schemas.microsoft.com/office/drawing/2014/main" val="3989487265"/>
                    </a:ext>
                  </a:extLst>
                </a:gridCol>
              </a:tblGrid>
              <a:tr h="370840">
                <a:tc>
                  <a:txBody>
                    <a:bodyPr/>
                    <a:lstStyle/>
                    <a:p>
                      <a:r>
                        <a:rPr lang="en-CA" dirty="0">
                          <a:solidFill>
                            <a:schemeClr val="bg2"/>
                          </a:solidFill>
                        </a:rPr>
                        <a:t>Features</a:t>
                      </a:r>
                    </a:p>
                  </a:txBody>
                  <a:tcPr/>
                </a:tc>
                <a:tc>
                  <a:txBody>
                    <a:bodyPr/>
                    <a:lstStyle/>
                    <a:p>
                      <a:r>
                        <a:rPr lang="en-CA" dirty="0" err="1">
                          <a:solidFill>
                            <a:schemeClr val="bg2"/>
                          </a:solidFill>
                        </a:rPr>
                        <a:t>n_neighbor</a:t>
                      </a:r>
                      <a:endParaRPr lang="en-CA" dirty="0">
                        <a:solidFill>
                          <a:schemeClr val="bg2"/>
                        </a:solidFill>
                      </a:endParaRPr>
                    </a:p>
                  </a:txBody>
                  <a:tcPr/>
                </a:tc>
                <a:tc>
                  <a:txBody>
                    <a:bodyPr/>
                    <a:lstStyle/>
                    <a:p>
                      <a:r>
                        <a:rPr lang="en-CA" dirty="0">
                          <a:solidFill>
                            <a:schemeClr val="bg2"/>
                          </a:solidFill>
                        </a:rPr>
                        <a:t>Accuracy</a:t>
                      </a:r>
                    </a:p>
                  </a:txBody>
                  <a:tcPr/>
                </a:tc>
                <a:tc>
                  <a:txBody>
                    <a:bodyPr/>
                    <a:lstStyle/>
                    <a:p>
                      <a:r>
                        <a:rPr lang="en-CA" dirty="0">
                          <a:solidFill>
                            <a:schemeClr val="bg2"/>
                          </a:solidFill>
                        </a:rPr>
                        <a:t>Log-Loss</a:t>
                      </a:r>
                    </a:p>
                  </a:txBody>
                  <a:tcPr/>
                </a:tc>
                <a:extLst>
                  <a:ext uri="{0D108BD9-81ED-4DB2-BD59-A6C34878D82A}">
                    <a16:rowId xmlns:a16="http://schemas.microsoft.com/office/drawing/2014/main" val="4181635792"/>
                  </a:ext>
                </a:extLst>
              </a:tr>
              <a:tr h="370840">
                <a:tc>
                  <a:txBody>
                    <a:bodyPr/>
                    <a:lstStyle/>
                    <a:p>
                      <a:r>
                        <a:rPr lang="en-CA" sz="1600" dirty="0"/>
                        <a:t>All</a:t>
                      </a:r>
                    </a:p>
                  </a:txBody>
                  <a:tcPr/>
                </a:tc>
                <a:tc>
                  <a:txBody>
                    <a:bodyPr/>
                    <a:lstStyle/>
                    <a:p>
                      <a:r>
                        <a:rPr lang="en-CA" dirty="0"/>
                        <a:t>30</a:t>
                      </a:r>
                    </a:p>
                  </a:txBody>
                  <a:tcPr/>
                </a:tc>
                <a:tc>
                  <a:txBody>
                    <a:bodyPr/>
                    <a:lstStyle/>
                    <a:p>
                      <a:r>
                        <a:rPr lang="en-CA" dirty="0"/>
                        <a:t>0.52</a:t>
                      </a:r>
                    </a:p>
                  </a:txBody>
                  <a:tcPr/>
                </a:tc>
                <a:tc>
                  <a:txBody>
                    <a:bodyPr/>
                    <a:lstStyle/>
                    <a:p>
                      <a:r>
                        <a:rPr lang="en-CA" dirty="0"/>
                        <a:t>1.27</a:t>
                      </a:r>
                    </a:p>
                  </a:txBody>
                  <a:tcPr/>
                </a:tc>
                <a:extLst>
                  <a:ext uri="{0D108BD9-81ED-4DB2-BD59-A6C34878D82A}">
                    <a16:rowId xmlns:a16="http://schemas.microsoft.com/office/drawing/2014/main" val="2249409495"/>
                  </a:ext>
                </a:extLst>
              </a:tr>
              <a:tr h="370840">
                <a:tc>
                  <a:txBody>
                    <a:bodyPr/>
                    <a:lstStyle/>
                    <a:p>
                      <a:r>
                        <a:rPr lang="en-CA" sz="1600" dirty="0"/>
                        <a:t>All</a:t>
                      </a:r>
                    </a:p>
                  </a:txBody>
                  <a:tcPr/>
                </a:tc>
                <a:tc>
                  <a:txBody>
                    <a:bodyPr/>
                    <a:lstStyle/>
                    <a:p>
                      <a:r>
                        <a:rPr lang="en-CA" dirty="0"/>
                        <a:t>60</a:t>
                      </a:r>
                    </a:p>
                  </a:txBody>
                  <a:tcPr/>
                </a:tc>
                <a:tc>
                  <a:txBody>
                    <a:bodyPr/>
                    <a:lstStyle/>
                    <a:p>
                      <a:r>
                        <a:rPr lang="en-CA" dirty="0"/>
                        <a:t>0.46</a:t>
                      </a:r>
                    </a:p>
                  </a:txBody>
                  <a:tcPr/>
                </a:tc>
                <a:tc>
                  <a:txBody>
                    <a:bodyPr/>
                    <a:lstStyle/>
                    <a:p>
                      <a:r>
                        <a:rPr lang="en-CA" dirty="0"/>
                        <a:t>1.29</a:t>
                      </a:r>
                    </a:p>
                  </a:txBody>
                  <a:tcPr/>
                </a:tc>
                <a:extLst>
                  <a:ext uri="{0D108BD9-81ED-4DB2-BD59-A6C34878D82A}">
                    <a16:rowId xmlns:a16="http://schemas.microsoft.com/office/drawing/2014/main" val="1135689152"/>
                  </a:ext>
                </a:extLst>
              </a:tr>
              <a:tr h="370840">
                <a:tc>
                  <a:txBody>
                    <a:bodyPr/>
                    <a:lstStyle/>
                    <a:p>
                      <a:r>
                        <a:rPr lang="en-CA" sz="1600" dirty="0"/>
                        <a:t>All</a:t>
                      </a:r>
                    </a:p>
                  </a:txBody>
                  <a:tcPr/>
                </a:tc>
                <a:tc>
                  <a:txBody>
                    <a:bodyPr/>
                    <a:lstStyle/>
                    <a:p>
                      <a:r>
                        <a:rPr lang="en-CA" dirty="0"/>
                        <a:t>100</a:t>
                      </a:r>
                    </a:p>
                  </a:txBody>
                  <a:tcPr/>
                </a:tc>
                <a:tc>
                  <a:txBody>
                    <a:bodyPr/>
                    <a:lstStyle/>
                    <a:p>
                      <a:r>
                        <a:rPr lang="en-CA" dirty="0"/>
                        <a:t>0.41</a:t>
                      </a:r>
                    </a:p>
                  </a:txBody>
                  <a:tcPr/>
                </a:tc>
                <a:tc>
                  <a:txBody>
                    <a:bodyPr/>
                    <a:lstStyle/>
                    <a:p>
                      <a:r>
                        <a:rPr lang="en-CA" dirty="0"/>
                        <a:t>1.36</a:t>
                      </a:r>
                    </a:p>
                  </a:txBody>
                  <a:tcPr/>
                </a:tc>
                <a:extLst>
                  <a:ext uri="{0D108BD9-81ED-4DB2-BD59-A6C34878D82A}">
                    <a16:rowId xmlns:a16="http://schemas.microsoft.com/office/drawing/2014/main" val="3616357699"/>
                  </a:ext>
                </a:extLst>
              </a:tr>
              <a:tr h="370840">
                <a:tc>
                  <a:txBody>
                    <a:bodyPr/>
                    <a:lstStyle/>
                    <a:p>
                      <a:r>
                        <a:rPr lang="en-CA" sz="1600" dirty="0"/>
                        <a:t>All</a:t>
                      </a:r>
                    </a:p>
                  </a:txBody>
                  <a:tcPr/>
                </a:tc>
                <a:tc>
                  <a:txBody>
                    <a:bodyPr/>
                    <a:lstStyle/>
                    <a:p>
                      <a:r>
                        <a:rPr lang="en-CA" dirty="0"/>
                        <a:t>300</a:t>
                      </a:r>
                    </a:p>
                  </a:txBody>
                  <a:tcPr/>
                </a:tc>
                <a:tc>
                  <a:txBody>
                    <a:bodyPr/>
                    <a:lstStyle/>
                    <a:p>
                      <a:r>
                        <a:rPr lang="en-CA" dirty="0"/>
                        <a:t>0.34</a:t>
                      </a:r>
                    </a:p>
                  </a:txBody>
                  <a:tcPr/>
                </a:tc>
                <a:tc>
                  <a:txBody>
                    <a:bodyPr/>
                    <a:lstStyle/>
                    <a:p>
                      <a:r>
                        <a:rPr lang="en-CA" dirty="0"/>
                        <a:t>1.49</a:t>
                      </a:r>
                    </a:p>
                  </a:txBody>
                  <a:tcPr/>
                </a:tc>
                <a:extLst>
                  <a:ext uri="{0D108BD9-81ED-4DB2-BD59-A6C34878D82A}">
                    <a16:rowId xmlns:a16="http://schemas.microsoft.com/office/drawing/2014/main" val="692219064"/>
                  </a:ext>
                </a:extLst>
              </a:tr>
            </a:tbl>
          </a:graphicData>
        </a:graphic>
      </p:graphicFrame>
    </p:spTree>
    <p:extLst>
      <p:ext uri="{BB962C8B-B14F-4D97-AF65-F5344CB8AC3E}">
        <p14:creationId xmlns:p14="http://schemas.microsoft.com/office/powerpoint/2010/main" val="158448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A5D5E-AB94-40F2-AD11-FDFE2AB1933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ANALYSIS &amp; INSIGHTS</a:t>
            </a:r>
          </a:p>
        </p:txBody>
      </p:sp>
      <p:sp>
        <p:nvSpPr>
          <p:cNvPr id="6" name="Text Placeholder 5">
            <a:extLst>
              <a:ext uri="{FF2B5EF4-FFF2-40B4-BE49-F238E27FC236}">
                <a16:creationId xmlns:a16="http://schemas.microsoft.com/office/drawing/2014/main" id="{71878AD4-857B-4D70-B16F-E308F7419221}"/>
              </a:ext>
            </a:extLst>
          </p:cNvPr>
          <p:cNvSpPr>
            <a:spLocks noGrp="1"/>
          </p:cNvSpPr>
          <p:nvPr>
            <p:ph type="body" idx="1"/>
          </p:nvPr>
        </p:nvSpPr>
        <p:spPr>
          <a:xfrm>
            <a:off x="1339362" y="5815698"/>
            <a:ext cx="9144000" cy="420001"/>
          </a:xfrm>
        </p:spPr>
        <p:txBody>
          <a:bodyPr vert="horz" lIns="91440" tIns="45720" rIns="91440" bIns="45720" rtlCol="0">
            <a:normAutofit/>
          </a:bodyPr>
          <a:lstStyle/>
          <a:p>
            <a:pPr algn="ctr"/>
            <a:r>
              <a:rPr lang="en-US" sz="2000" dirty="0">
                <a:solidFill>
                  <a:srgbClr val="497CDE"/>
                </a:solidFill>
                <a:latin typeface="+mn-lt"/>
              </a:rPr>
              <a:t>Logistic Regression</a:t>
            </a:r>
          </a:p>
        </p:txBody>
      </p:sp>
      <p:pic>
        <p:nvPicPr>
          <p:cNvPr id="24" name="Content Placeholder 23" descr="A close up of a person&#10;&#10;Description generated with high confidence">
            <a:extLst>
              <a:ext uri="{FF2B5EF4-FFF2-40B4-BE49-F238E27FC236}">
                <a16:creationId xmlns:a16="http://schemas.microsoft.com/office/drawing/2014/main" id="{F4767C47-94CA-47B5-ABC0-E4BF460532D8}"/>
              </a:ext>
            </a:extLst>
          </p:cNvPr>
          <p:cNvPicPr>
            <a:picLocks noGrp="1" noChangeAspect="1"/>
          </p:cNvPicPr>
          <p:nvPr>
            <p:ph sz="quarter" idx="4"/>
          </p:nvPr>
        </p:nvPicPr>
        <p:blipFill>
          <a:blip r:embed="rId2"/>
          <a:stretch>
            <a:fillRect/>
          </a:stretch>
        </p:blipFill>
        <p:spPr>
          <a:xfrm>
            <a:off x="320040" y="619762"/>
            <a:ext cx="5455917" cy="3373575"/>
          </a:xfrm>
          <a:prstGeom prst="rect">
            <a:avLst/>
          </a:prstGeom>
        </p:spPr>
      </p:pic>
      <p:cxnSp>
        <p:nvCxnSpPr>
          <p:cNvPr id="37"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E4930ED5-D328-4DB3-8104-138EA68A83BB}"/>
              </a:ext>
            </a:extLst>
          </p:cNvPr>
          <p:cNvSpPr>
            <a:spLocks noGrp="1"/>
          </p:cNvSpPr>
          <p:nvPr>
            <p:ph type="dt" sz="half" idx="10"/>
          </p:nvPr>
        </p:nvSpPr>
        <p:spPr>
          <a:xfrm>
            <a:off x="838200" y="6522430"/>
            <a:ext cx="2743200" cy="347472"/>
          </a:xfrm>
        </p:spPr>
        <p:txBody>
          <a:bodyPr vert="horz" lIns="91440" tIns="45720" rIns="91440" bIns="45720" rtlCol="0" anchor="ctr">
            <a:normAutofit/>
          </a:bodyPr>
          <a:lstStyle/>
          <a:p>
            <a:pPr algn="l">
              <a:spcAft>
                <a:spcPts val="600"/>
              </a:spcAft>
            </a:pPr>
            <a:r>
              <a:rPr lang="en-US" sz="1200">
                <a:solidFill>
                  <a:srgbClr val="898989"/>
                </a:solidFill>
              </a:rPr>
              <a:t>MM.DD.20XX</a:t>
            </a:r>
          </a:p>
        </p:txBody>
      </p:sp>
      <p:sp>
        <p:nvSpPr>
          <p:cNvPr id="4" name="Footer Placeholder 3">
            <a:extLst>
              <a:ext uri="{FF2B5EF4-FFF2-40B4-BE49-F238E27FC236}">
                <a16:creationId xmlns:a16="http://schemas.microsoft.com/office/drawing/2014/main" id="{C7F889F0-E7FE-4A72-9F59-D9049BEB4A9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lgn="ctr"/>
            <a:endParaRPr lang="en-US" sz="1200" kern="1200" dirty="0">
              <a:solidFill>
                <a:srgbClr val="898989"/>
              </a:solidFill>
              <a:latin typeface="+mn-lt"/>
              <a:ea typeface="+mn-ea"/>
              <a:cs typeface="+mn-cs"/>
            </a:endParaRPr>
          </a:p>
        </p:txBody>
      </p:sp>
      <p:sp>
        <p:nvSpPr>
          <p:cNvPr id="5" name="Slide Number Placeholder 4">
            <a:extLst>
              <a:ext uri="{FF2B5EF4-FFF2-40B4-BE49-F238E27FC236}">
                <a16:creationId xmlns:a16="http://schemas.microsoft.com/office/drawing/2014/main" id="{10D47C5C-6451-449A-A01A-D18364476FF5}"/>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lgn="r">
              <a:spcAft>
                <a:spcPts val="600"/>
              </a:spcAft>
            </a:pPr>
            <a:fld id="{8D581BC7-E183-40DB-AC97-C19EA4EB8894}" type="slidenum">
              <a:rPr lang="en-US" sz="1200">
                <a:solidFill>
                  <a:srgbClr val="898989"/>
                </a:solidFill>
              </a:rPr>
              <a:pPr algn="r">
                <a:spcAft>
                  <a:spcPts val="600"/>
                </a:spcAft>
              </a:pPr>
              <a:t>11</a:t>
            </a:fld>
            <a:endParaRPr lang="en-US" sz="1200">
              <a:solidFill>
                <a:srgbClr val="898989"/>
              </a:solidFill>
            </a:endParaRPr>
          </a:p>
        </p:txBody>
      </p:sp>
      <p:graphicFrame>
        <p:nvGraphicFramePr>
          <p:cNvPr id="18" name="Content Placeholder 17">
            <a:extLst>
              <a:ext uri="{FF2B5EF4-FFF2-40B4-BE49-F238E27FC236}">
                <a16:creationId xmlns:a16="http://schemas.microsoft.com/office/drawing/2014/main" id="{F18C506A-E057-4C1C-9F37-0EB22FCB5CB3}"/>
              </a:ext>
            </a:extLst>
          </p:cNvPr>
          <p:cNvGraphicFramePr>
            <a:graphicFrameLocks noGrp="1"/>
          </p:cNvGraphicFramePr>
          <p:nvPr>
            <p:ph sz="half" idx="2"/>
            <p:extLst>
              <p:ext uri="{D42A27DB-BD31-4B8C-83A1-F6EECF244321}">
                <p14:modId xmlns:p14="http://schemas.microsoft.com/office/powerpoint/2010/main" val="2707798933"/>
              </p:ext>
            </p:extLst>
          </p:nvPr>
        </p:nvGraphicFramePr>
        <p:xfrm>
          <a:off x="6416043" y="791952"/>
          <a:ext cx="5455919" cy="3029198"/>
        </p:xfrm>
        <a:graphic>
          <a:graphicData uri="http://schemas.openxmlformats.org/drawingml/2006/table">
            <a:tbl>
              <a:tblPr firstRow="1" bandRow="1">
                <a:tableStyleId>{B301B821-A1FF-4177-AEE7-76D212191A09}</a:tableStyleId>
              </a:tblPr>
              <a:tblGrid>
                <a:gridCol w="1326115">
                  <a:extLst>
                    <a:ext uri="{9D8B030D-6E8A-4147-A177-3AD203B41FA5}">
                      <a16:colId xmlns:a16="http://schemas.microsoft.com/office/drawing/2014/main" val="889938768"/>
                    </a:ext>
                  </a:extLst>
                </a:gridCol>
                <a:gridCol w="1662692">
                  <a:extLst>
                    <a:ext uri="{9D8B030D-6E8A-4147-A177-3AD203B41FA5}">
                      <a16:colId xmlns:a16="http://schemas.microsoft.com/office/drawing/2014/main" val="2183386897"/>
                    </a:ext>
                  </a:extLst>
                </a:gridCol>
                <a:gridCol w="1258799">
                  <a:extLst>
                    <a:ext uri="{9D8B030D-6E8A-4147-A177-3AD203B41FA5}">
                      <a16:colId xmlns:a16="http://schemas.microsoft.com/office/drawing/2014/main" val="2721413767"/>
                    </a:ext>
                  </a:extLst>
                </a:gridCol>
                <a:gridCol w="1208313">
                  <a:extLst>
                    <a:ext uri="{9D8B030D-6E8A-4147-A177-3AD203B41FA5}">
                      <a16:colId xmlns:a16="http://schemas.microsoft.com/office/drawing/2014/main" val="574860359"/>
                    </a:ext>
                  </a:extLst>
                </a:gridCol>
              </a:tblGrid>
              <a:tr h="896642">
                <a:tc>
                  <a:txBody>
                    <a:bodyPr/>
                    <a:lstStyle/>
                    <a:p>
                      <a:r>
                        <a:rPr lang="en-CA" sz="2400">
                          <a:solidFill>
                            <a:schemeClr val="bg2"/>
                          </a:solidFill>
                        </a:rPr>
                        <a:t>Classs</a:t>
                      </a:r>
                    </a:p>
                  </a:txBody>
                  <a:tcPr marL="121168" marR="121168" marT="60584" marB="60584"/>
                </a:tc>
                <a:tc>
                  <a:txBody>
                    <a:bodyPr/>
                    <a:lstStyle/>
                    <a:p>
                      <a:r>
                        <a:rPr lang="en-CA" sz="2400">
                          <a:solidFill>
                            <a:schemeClr val="bg2"/>
                          </a:solidFill>
                        </a:rPr>
                        <a:t>Precision</a:t>
                      </a:r>
                    </a:p>
                  </a:txBody>
                  <a:tcPr marL="121168" marR="121168" marT="60584" marB="60584"/>
                </a:tc>
                <a:tc>
                  <a:txBody>
                    <a:bodyPr/>
                    <a:lstStyle/>
                    <a:p>
                      <a:r>
                        <a:rPr lang="en-CA" sz="2400">
                          <a:solidFill>
                            <a:schemeClr val="bg2"/>
                          </a:solidFill>
                        </a:rPr>
                        <a:t>Recall</a:t>
                      </a:r>
                    </a:p>
                  </a:txBody>
                  <a:tcPr marL="121168" marR="121168" marT="60584" marB="60584"/>
                </a:tc>
                <a:tc>
                  <a:txBody>
                    <a:bodyPr/>
                    <a:lstStyle/>
                    <a:p>
                      <a:r>
                        <a:rPr lang="en-CA" sz="2400">
                          <a:solidFill>
                            <a:schemeClr val="bg2"/>
                          </a:solidFill>
                        </a:rPr>
                        <a:t>F1-Score</a:t>
                      </a:r>
                    </a:p>
                  </a:txBody>
                  <a:tcPr marL="121168" marR="121168" marT="60584" marB="60584"/>
                </a:tc>
                <a:extLst>
                  <a:ext uri="{0D108BD9-81ED-4DB2-BD59-A6C34878D82A}">
                    <a16:rowId xmlns:a16="http://schemas.microsoft.com/office/drawing/2014/main" val="836369463"/>
                  </a:ext>
                </a:extLst>
              </a:tr>
              <a:tr h="533139">
                <a:tc>
                  <a:txBody>
                    <a:bodyPr/>
                    <a:lstStyle/>
                    <a:p>
                      <a:r>
                        <a:rPr lang="en-CA" sz="2400"/>
                        <a:t>0</a:t>
                      </a:r>
                    </a:p>
                  </a:txBody>
                  <a:tcPr marL="121168" marR="121168" marT="60584" marB="60584"/>
                </a:tc>
                <a:tc>
                  <a:txBody>
                    <a:bodyPr/>
                    <a:lstStyle/>
                    <a:p>
                      <a:r>
                        <a:rPr lang="en-CA" sz="2400"/>
                        <a:t>0.17</a:t>
                      </a:r>
                    </a:p>
                  </a:txBody>
                  <a:tcPr marL="121168" marR="121168" marT="60584" marB="60584"/>
                </a:tc>
                <a:tc>
                  <a:txBody>
                    <a:bodyPr/>
                    <a:lstStyle/>
                    <a:p>
                      <a:r>
                        <a:rPr lang="en-CA" sz="2400"/>
                        <a:t>0.09</a:t>
                      </a:r>
                    </a:p>
                  </a:txBody>
                  <a:tcPr marL="121168" marR="121168" marT="60584" marB="60584"/>
                </a:tc>
                <a:tc>
                  <a:txBody>
                    <a:bodyPr/>
                    <a:lstStyle/>
                    <a:p>
                      <a:r>
                        <a:rPr lang="en-CA" sz="2400"/>
                        <a:t>0.11</a:t>
                      </a:r>
                    </a:p>
                  </a:txBody>
                  <a:tcPr marL="121168" marR="121168" marT="60584" marB="60584"/>
                </a:tc>
                <a:extLst>
                  <a:ext uri="{0D108BD9-81ED-4DB2-BD59-A6C34878D82A}">
                    <a16:rowId xmlns:a16="http://schemas.microsoft.com/office/drawing/2014/main" val="401126930"/>
                  </a:ext>
                </a:extLst>
              </a:tr>
              <a:tr h="533139">
                <a:tc>
                  <a:txBody>
                    <a:bodyPr/>
                    <a:lstStyle/>
                    <a:p>
                      <a:r>
                        <a:rPr lang="en-CA" sz="2400"/>
                        <a:t>1</a:t>
                      </a:r>
                    </a:p>
                  </a:txBody>
                  <a:tcPr marL="121168" marR="121168" marT="60584" marB="60584"/>
                </a:tc>
                <a:tc>
                  <a:txBody>
                    <a:bodyPr/>
                    <a:lstStyle/>
                    <a:p>
                      <a:r>
                        <a:rPr lang="en-CA" sz="2400"/>
                        <a:t>0.40</a:t>
                      </a:r>
                    </a:p>
                  </a:txBody>
                  <a:tcPr marL="121168" marR="121168" marT="60584" marB="60584"/>
                </a:tc>
                <a:tc>
                  <a:txBody>
                    <a:bodyPr/>
                    <a:lstStyle/>
                    <a:p>
                      <a:r>
                        <a:rPr lang="en-CA" sz="2400"/>
                        <a:t>0.52</a:t>
                      </a:r>
                    </a:p>
                  </a:txBody>
                  <a:tcPr marL="121168" marR="121168" marT="60584" marB="60584"/>
                </a:tc>
                <a:tc>
                  <a:txBody>
                    <a:bodyPr/>
                    <a:lstStyle/>
                    <a:p>
                      <a:r>
                        <a:rPr lang="en-CA" sz="2400"/>
                        <a:t>0.45</a:t>
                      </a:r>
                    </a:p>
                  </a:txBody>
                  <a:tcPr marL="121168" marR="121168" marT="60584" marB="60584"/>
                </a:tc>
                <a:extLst>
                  <a:ext uri="{0D108BD9-81ED-4DB2-BD59-A6C34878D82A}">
                    <a16:rowId xmlns:a16="http://schemas.microsoft.com/office/drawing/2014/main" val="3354072944"/>
                  </a:ext>
                </a:extLst>
              </a:tr>
              <a:tr h="533139">
                <a:tc>
                  <a:txBody>
                    <a:bodyPr/>
                    <a:lstStyle/>
                    <a:p>
                      <a:r>
                        <a:rPr lang="en-CA" sz="2400"/>
                        <a:t>3</a:t>
                      </a:r>
                    </a:p>
                  </a:txBody>
                  <a:tcPr marL="121168" marR="121168" marT="60584" marB="60584"/>
                </a:tc>
                <a:tc>
                  <a:txBody>
                    <a:bodyPr/>
                    <a:lstStyle/>
                    <a:p>
                      <a:r>
                        <a:rPr lang="en-CA" sz="2400"/>
                        <a:t>0.33</a:t>
                      </a:r>
                    </a:p>
                  </a:txBody>
                  <a:tcPr marL="121168" marR="121168" marT="60584" marB="60584"/>
                </a:tc>
                <a:tc>
                  <a:txBody>
                    <a:bodyPr/>
                    <a:lstStyle/>
                    <a:p>
                      <a:r>
                        <a:rPr lang="en-CA" sz="2400"/>
                        <a:t>0.57</a:t>
                      </a:r>
                    </a:p>
                  </a:txBody>
                  <a:tcPr marL="121168" marR="121168" marT="60584" marB="60584"/>
                </a:tc>
                <a:tc>
                  <a:txBody>
                    <a:bodyPr/>
                    <a:lstStyle/>
                    <a:p>
                      <a:r>
                        <a:rPr lang="en-CA" sz="2400"/>
                        <a:t>0.42</a:t>
                      </a:r>
                    </a:p>
                  </a:txBody>
                  <a:tcPr marL="121168" marR="121168" marT="60584" marB="60584"/>
                </a:tc>
                <a:extLst>
                  <a:ext uri="{0D108BD9-81ED-4DB2-BD59-A6C34878D82A}">
                    <a16:rowId xmlns:a16="http://schemas.microsoft.com/office/drawing/2014/main" val="3603358479"/>
                  </a:ext>
                </a:extLst>
              </a:tr>
              <a:tr h="533139">
                <a:tc>
                  <a:txBody>
                    <a:bodyPr/>
                    <a:lstStyle/>
                    <a:p>
                      <a:r>
                        <a:rPr lang="en-CA" sz="2400"/>
                        <a:t>4</a:t>
                      </a:r>
                    </a:p>
                  </a:txBody>
                  <a:tcPr marL="121168" marR="121168" marT="60584" marB="60584"/>
                </a:tc>
                <a:tc>
                  <a:txBody>
                    <a:bodyPr/>
                    <a:lstStyle/>
                    <a:p>
                      <a:r>
                        <a:rPr lang="en-CA" sz="2400"/>
                        <a:t>0.28</a:t>
                      </a:r>
                    </a:p>
                  </a:txBody>
                  <a:tcPr marL="121168" marR="121168" marT="60584" marB="60584"/>
                </a:tc>
                <a:tc>
                  <a:txBody>
                    <a:bodyPr/>
                    <a:lstStyle/>
                    <a:p>
                      <a:r>
                        <a:rPr lang="en-CA" sz="2400"/>
                        <a:t>0.33</a:t>
                      </a:r>
                    </a:p>
                  </a:txBody>
                  <a:tcPr marL="121168" marR="121168" marT="60584" marB="60584"/>
                </a:tc>
                <a:tc>
                  <a:txBody>
                    <a:bodyPr/>
                    <a:lstStyle/>
                    <a:p>
                      <a:r>
                        <a:rPr lang="en-CA" sz="2400"/>
                        <a:t>0.33</a:t>
                      </a:r>
                    </a:p>
                  </a:txBody>
                  <a:tcPr marL="121168" marR="121168" marT="60584" marB="60584"/>
                </a:tc>
                <a:extLst>
                  <a:ext uri="{0D108BD9-81ED-4DB2-BD59-A6C34878D82A}">
                    <a16:rowId xmlns:a16="http://schemas.microsoft.com/office/drawing/2014/main" val="1248352603"/>
                  </a:ext>
                </a:extLst>
              </a:tr>
            </a:tbl>
          </a:graphicData>
        </a:graphic>
      </p:graphicFrame>
    </p:spTree>
    <p:extLst>
      <p:ext uri="{BB962C8B-B14F-4D97-AF65-F5344CB8AC3E}">
        <p14:creationId xmlns:p14="http://schemas.microsoft.com/office/powerpoint/2010/main" val="376740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ANALYSIS &amp; INSIGHTS</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a:xfrm>
            <a:off x="1339362" y="5815698"/>
            <a:ext cx="9144000" cy="420001"/>
          </a:xfrm>
        </p:spPr>
        <p:txBody>
          <a:bodyPr vert="horz" lIns="91440" tIns="45720" rIns="91440" bIns="45720" rtlCol="0">
            <a:normAutofit/>
          </a:bodyPr>
          <a:lstStyle/>
          <a:p>
            <a:pPr algn="ctr">
              <a:lnSpc>
                <a:spcPct val="90000"/>
              </a:lnSpc>
            </a:pPr>
            <a:r>
              <a:rPr lang="en-US" sz="2000">
                <a:solidFill>
                  <a:srgbClr val="80831C"/>
                </a:solidFill>
                <a:cs typeface="+mn-cs"/>
              </a:rPr>
              <a:t>Random Forest</a:t>
            </a:r>
          </a:p>
        </p:txBody>
      </p:sp>
      <p:pic>
        <p:nvPicPr>
          <p:cNvPr id="10" name="Picture Placeholder 9" descr="A tree in a forest&#10;&#10;Description generated with very high confidence">
            <a:extLst>
              <a:ext uri="{FF2B5EF4-FFF2-40B4-BE49-F238E27FC236}">
                <a16:creationId xmlns:a16="http://schemas.microsoft.com/office/drawing/2014/main" id="{75462A31-90D9-43CF-AD87-F8634BD98D3C}"/>
              </a:ext>
            </a:extLst>
          </p:cNvPr>
          <p:cNvPicPr>
            <a:picLocks noGrp="1" noChangeAspect="1"/>
          </p:cNvPicPr>
          <p:nvPr>
            <p:ph type="pic" sz="quarter" idx="15"/>
          </p:nvPr>
        </p:nvPicPr>
        <p:blipFill>
          <a:blip r:embed="rId2"/>
          <a:srcRect t="1120" b="1120"/>
          <a:stretch>
            <a:fillRect/>
          </a:stretch>
        </p:blipFill>
        <p:spPr>
          <a:xfrm>
            <a:off x="320040" y="539760"/>
            <a:ext cx="5455917" cy="3533578"/>
          </a:xfrm>
          <a:prstGeom prst="rect">
            <a:avLst/>
          </a:prstGeom>
        </p:spPr>
      </p:pic>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a:xfrm>
            <a:off x="838200" y="6522430"/>
            <a:ext cx="2743200" cy="347472"/>
          </a:xfrm>
        </p:spPr>
        <p:txBody>
          <a:bodyPr vert="horz" lIns="91440" tIns="45720" rIns="91440" bIns="45720" rtlCol="0" anchor="ctr">
            <a:normAutofit/>
          </a:bodyPr>
          <a:lstStyle/>
          <a:p>
            <a:pPr algn="l">
              <a:spcAft>
                <a:spcPts val="600"/>
              </a:spcAft>
            </a:pPr>
            <a:r>
              <a:rPr lang="en-US" sz="1200">
                <a:solidFill>
                  <a:srgbClr val="898989"/>
                </a:solidFill>
              </a:rPr>
              <a:t>MM.DD.20XX</a:t>
            </a:r>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lgn="ctr">
              <a:spcAft>
                <a:spcPts val="600"/>
              </a:spcAft>
            </a:pPr>
            <a:endParaRPr lang="en-US" sz="1200" kern="1200" dirty="0">
              <a:solidFill>
                <a:srgbClr val="898989"/>
              </a:solidFill>
              <a:latin typeface="+mn-lt"/>
              <a:ea typeface="+mn-ea"/>
              <a:cs typeface="+mn-cs"/>
            </a:endParaRPr>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lgn="r">
              <a:spcAft>
                <a:spcPts val="600"/>
              </a:spcAft>
            </a:pPr>
            <a:fld id="{8D581BC7-E183-40DB-AC97-C19EA4EB8894}" type="slidenum">
              <a:rPr lang="en-US" sz="1200">
                <a:solidFill>
                  <a:srgbClr val="898989"/>
                </a:solidFill>
              </a:rPr>
              <a:pPr algn="r">
                <a:spcAft>
                  <a:spcPts val="600"/>
                </a:spcAft>
              </a:pPr>
              <a:t>12</a:t>
            </a:fld>
            <a:endParaRPr lang="en-US" sz="1200">
              <a:solidFill>
                <a:srgbClr val="898989"/>
              </a:solidFill>
            </a:endParaRPr>
          </a:p>
        </p:txBody>
      </p:sp>
      <p:graphicFrame>
        <p:nvGraphicFramePr>
          <p:cNvPr id="21" name="Table 20">
            <a:extLst>
              <a:ext uri="{FF2B5EF4-FFF2-40B4-BE49-F238E27FC236}">
                <a16:creationId xmlns:a16="http://schemas.microsoft.com/office/drawing/2014/main" id="{B5ED6479-0B81-48FA-A1F9-9135A03A83F5}"/>
              </a:ext>
            </a:extLst>
          </p:cNvPr>
          <p:cNvGraphicFramePr>
            <a:graphicFrameLocks noGrp="1"/>
          </p:cNvGraphicFramePr>
          <p:nvPr>
            <p:extLst>
              <p:ext uri="{D42A27DB-BD31-4B8C-83A1-F6EECF244321}">
                <p14:modId xmlns:p14="http://schemas.microsoft.com/office/powerpoint/2010/main" val="695696322"/>
              </p:ext>
            </p:extLst>
          </p:nvPr>
        </p:nvGraphicFramePr>
        <p:xfrm>
          <a:off x="6416043" y="449798"/>
          <a:ext cx="5455919" cy="3713506"/>
        </p:xfrm>
        <a:graphic>
          <a:graphicData uri="http://schemas.openxmlformats.org/drawingml/2006/table">
            <a:tbl>
              <a:tblPr firstRow="1" bandRow="1">
                <a:tableStyleId>{B301B821-A1FF-4177-AEE7-76D212191A09}</a:tableStyleId>
              </a:tblPr>
              <a:tblGrid>
                <a:gridCol w="1293562">
                  <a:extLst>
                    <a:ext uri="{9D8B030D-6E8A-4147-A177-3AD203B41FA5}">
                      <a16:colId xmlns:a16="http://schemas.microsoft.com/office/drawing/2014/main" val="1658507036"/>
                    </a:ext>
                  </a:extLst>
                </a:gridCol>
                <a:gridCol w="1362656">
                  <a:extLst>
                    <a:ext uri="{9D8B030D-6E8A-4147-A177-3AD203B41FA5}">
                      <a16:colId xmlns:a16="http://schemas.microsoft.com/office/drawing/2014/main" val="4233817101"/>
                    </a:ext>
                  </a:extLst>
                </a:gridCol>
                <a:gridCol w="1416063">
                  <a:extLst>
                    <a:ext uri="{9D8B030D-6E8A-4147-A177-3AD203B41FA5}">
                      <a16:colId xmlns:a16="http://schemas.microsoft.com/office/drawing/2014/main" val="1465751870"/>
                    </a:ext>
                  </a:extLst>
                </a:gridCol>
                <a:gridCol w="1383638">
                  <a:extLst>
                    <a:ext uri="{9D8B030D-6E8A-4147-A177-3AD203B41FA5}">
                      <a16:colId xmlns:a16="http://schemas.microsoft.com/office/drawing/2014/main" val="1334907338"/>
                    </a:ext>
                  </a:extLst>
                </a:gridCol>
              </a:tblGrid>
              <a:tr h="813016">
                <a:tc>
                  <a:txBody>
                    <a:bodyPr/>
                    <a:lstStyle/>
                    <a:p>
                      <a:r>
                        <a:rPr lang="en-CA" sz="2200" b="1">
                          <a:solidFill>
                            <a:schemeClr val="bg2"/>
                          </a:solidFill>
                        </a:rPr>
                        <a:t>Split</a:t>
                      </a:r>
                    </a:p>
                  </a:txBody>
                  <a:tcPr marL="109867" marR="109867" marT="54933" marB="54933"/>
                </a:tc>
                <a:tc>
                  <a:txBody>
                    <a:bodyPr/>
                    <a:lstStyle/>
                    <a:p>
                      <a:r>
                        <a:rPr lang="en-CA" sz="2200" b="1">
                          <a:solidFill>
                            <a:schemeClr val="bg2"/>
                          </a:solidFill>
                        </a:rPr>
                        <a:t>Function</a:t>
                      </a:r>
                    </a:p>
                  </a:txBody>
                  <a:tcPr marL="109867" marR="109867" marT="54933" marB="54933"/>
                </a:tc>
                <a:tc>
                  <a:txBody>
                    <a:bodyPr/>
                    <a:lstStyle/>
                    <a:p>
                      <a:r>
                        <a:rPr lang="en-CA" sz="2200" b="1">
                          <a:solidFill>
                            <a:schemeClr val="bg2"/>
                          </a:solidFill>
                        </a:rPr>
                        <a:t>Accuracy</a:t>
                      </a:r>
                    </a:p>
                  </a:txBody>
                  <a:tcPr marL="109867" marR="109867" marT="54933" marB="54933"/>
                </a:tc>
                <a:tc>
                  <a:txBody>
                    <a:bodyPr/>
                    <a:lstStyle/>
                    <a:p>
                      <a:r>
                        <a:rPr lang="en-CA" sz="2200">
                          <a:solidFill>
                            <a:schemeClr val="bg2"/>
                          </a:solidFill>
                        </a:rPr>
                        <a:t>Log Loss</a:t>
                      </a:r>
                    </a:p>
                  </a:txBody>
                  <a:tcPr marL="109867" marR="109867" marT="54933" marB="54933"/>
                </a:tc>
                <a:extLst>
                  <a:ext uri="{0D108BD9-81ED-4DB2-BD59-A6C34878D82A}">
                    <a16:rowId xmlns:a16="http://schemas.microsoft.com/office/drawing/2014/main" val="3073504140"/>
                  </a:ext>
                </a:extLst>
              </a:tr>
              <a:tr h="483415">
                <a:tc>
                  <a:txBody>
                    <a:bodyPr/>
                    <a:lstStyle/>
                    <a:p>
                      <a:r>
                        <a:rPr lang="en-CA" sz="2200"/>
                        <a:t>50</a:t>
                      </a:r>
                    </a:p>
                  </a:txBody>
                  <a:tcPr marL="109867" marR="109867" marT="54933" marB="54933"/>
                </a:tc>
                <a:tc>
                  <a:txBody>
                    <a:bodyPr/>
                    <a:lstStyle/>
                    <a:p>
                      <a:r>
                        <a:rPr lang="en-CA" sz="2200"/>
                        <a:t>Entropy</a:t>
                      </a:r>
                    </a:p>
                  </a:txBody>
                  <a:tcPr marL="109867" marR="109867" marT="54933" marB="54933"/>
                </a:tc>
                <a:tc>
                  <a:txBody>
                    <a:bodyPr/>
                    <a:lstStyle/>
                    <a:p>
                      <a:r>
                        <a:rPr lang="en-CA" sz="2200"/>
                        <a:t>0.78</a:t>
                      </a:r>
                    </a:p>
                  </a:txBody>
                  <a:tcPr marL="109867" marR="109867" marT="54933" marB="54933"/>
                </a:tc>
                <a:tc>
                  <a:txBody>
                    <a:bodyPr/>
                    <a:lstStyle/>
                    <a:p>
                      <a:r>
                        <a:rPr lang="en-CA" sz="2200"/>
                        <a:t>1.39</a:t>
                      </a:r>
                    </a:p>
                  </a:txBody>
                  <a:tcPr marL="109867" marR="109867" marT="54933" marB="54933"/>
                </a:tc>
                <a:extLst>
                  <a:ext uri="{0D108BD9-81ED-4DB2-BD59-A6C34878D82A}">
                    <a16:rowId xmlns:a16="http://schemas.microsoft.com/office/drawing/2014/main" val="2272066435"/>
                  </a:ext>
                </a:extLst>
              </a:tr>
              <a:tr h="483415">
                <a:tc>
                  <a:txBody>
                    <a:bodyPr/>
                    <a:lstStyle/>
                    <a:p>
                      <a:r>
                        <a:rPr lang="en-CA" sz="2200"/>
                        <a:t>300</a:t>
                      </a:r>
                    </a:p>
                  </a:txBody>
                  <a:tcPr marL="109867" marR="109867" marT="54933" marB="54933"/>
                </a:tc>
                <a:tc>
                  <a:txBody>
                    <a:bodyPr/>
                    <a:lstStyle/>
                    <a:p>
                      <a:r>
                        <a:rPr lang="en-CA" sz="2200"/>
                        <a:t>Entropy</a:t>
                      </a:r>
                    </a:p>
                  </a:txBody>
                  <a:tcPr marL="109867" marR="109867" marT="54933" marB="54933"/>
                </a:tc>
                <a:tc>
                  <a:txBody>
                    <a:bodyPr/>
                    <a:lstStyle/>
                    <a:p>
                      <a:r>
                        <a:rPr lang="en-CA" sz="2200"/>
                        <a:t>0.59</a:t>
                      </a:r>
                    </a:p>
                  </a:txBody>
                  <a:tcPr marL="109867" marR="109867" marT="54933" marB="54933"/>
                </a:tc>
                <a:tc>
                  <a:txBody>
                    <a:bodyPr/>
                    <a:lstStyle/>
                    <a:p>
                      <a:r>
                        <a:rPr lang="en-CA" sz="2200"/>
                        <a:t>1.02</a:t>
                      </a:r>
                    </a:p>
                  </a:txBody>
                  <a:tcPr marL="109867" marR="109867" marT="54933" marB="54933"/>
                </a:tc>
                <a:extLst>
                  <a:ext uri="{0D108BD9-81ED-4DB2-BD59-A6C34878D82A}">
                    <a16:rowId xmlns:a16="http://schemas.microsoft.com/office/drawing/2014/main" val="1911206579"/>
                  </a:ext>
                </a:extLst>
              </a:tr>
              <a:tr h="483415">
                <a:tc>
                  <a:txBody>
                    <a:bodyPr/>
                    <a:lstStyle/>
                    <a:p>
                      <a:r>
                        <a:rPr lang="en-CA" sz="2200"/>
                        <a:t>500</a:t>
                      </a:r>
                    </a:p>
                  </a:txBody>
                  <a:tcPr marL="109867" marR="109867" marT="54933" marB="54933"/>
                </a:tc>
                <a:tc>
                  <a:txBody>
                    <a:bodyPr/>
                    <a:lstStyle/>
                    <a:p>
                      <a:r>
                        <a:rPr lang="en-CA" sz="2200"/>
                        <a:t>Entropy</a:t>
                      </a:r>
                    </a:p>
                  </a:txBody>
                  <a:tcPr marL="109867" marR="109867" marT="54933" marB="54933"/>
                </a:tc>
                <a:tc>
                  <a:txBody>
                    <a:bodyPr/>
                    <a:lstStyle/>
                    <a:p>
                      <a:r>
                        <a:rPr lang="en-CA" sz="2200"/>
                        <a:t>0.57</a:t>
                      </a:r>
                    </a:p>
                  </a:txBody>
                  <a:tcPr marL="109867" marR="109867" marT="54933" marB="54933"/>
                </a:tc>
                <a:tc>
                  <a:txBody>
                    <a:bodyPr/>
                    <a:lstStyle/>
                    <a:p>
                      <a:r>
                        <a:rPr lang="en-CA" sz="2200"/>
                        <a:t>1.05</a:t>
                      </a:r>
                    </a:p>
                  </a:txBody>
                  <a:tcPr marL="109867" marR="109867" marT="54933" marB="54933"/>
                </a:tc>
                <a:extLst>
                  <a:ext uri="{0D108BD9-81ED-4DB2-BD59-A6C34878D82A}">
                    <a16:rowId xmlns:a16="http://schemas.microsoft.com/office/drawing/2014/main" val="1155866086"/>
                  </a:ext>
                </a:extLst>
              </a:tr>
              <a:tr h="483415">
                <a:tc>
                  <a:txBody>
                    <a:bodyPr/>
                    <a:lstStyle/>
                    <a:p>
                      <a:r>
                        <a:rPr lang="en-CA" sz="2200"/>
                        <a:t>50</a:t>
                      </a:r>
                    </a:p>
                  </a:txBody>
                  <a:tcPr marL="109867" marR="109867" marT="54933" marB="54933"/>
                </a:tc>
                <a:tc>
                  <a:txBody>
                    <a:bodyPr/>
                    <a:lstStyle/>
                    <a:p>
                      <a:r>
                        <a:rPr lang="en-CA" sz="2200"/>
                        <a:t>Gini</a:t>
                      </a:r>
                    </a:p>
                  </a:txBody>
                  <a:tcPr marL="109867" marR="109867" marT="54933" marB="54933"/>
                </a:tc>
                <a:tc>
                  <a:txBody>
                    <a:bodyPr/>
                    <a:lstStyle/>
                    <a:p>
                      <a:r>
                        <a:rPr lang="en-CA" sz="2200"/>
                        <a:t>0.66</a:t>
                      </a:r>
                    </a:p>
                  </a:txBody>
                  <a:tcPr marL="109867" marR="109867" marT="54933" marB="54933"/>
                </a:tc>
                <a:tc>
                  <a:txBody>
                    <a:bodyPr/>
                    <a:lstStyle/>
                    <a:p>
                      <a:r>
                        <a:rPr lang="en-CA" sz="2200"/>
                        <a:t>0.87</a:t>
                      </a:r>
                    </a:p>
                  </a:txBody>
                  <a:tcPr marL="109867" marR="109867" marT="54933" marB="54933"/>
                </a:tc>
                <a:extLst>
                  <a:ext uri="{0D108BD9-81ED-4DB2-BD59-A6C34878D82A}">
                    <a16:rowId xmlns:a16="http://schemas.microsoft.com/office/drawing/2014/main" val="1966711911"/>
                  </a:ext>
                </a:extLst>
              </a:tr>
              <a:tr h="483415">
                <a:tc>
                  <a:txBody>
                    <a:bodyPr/>
                    <a:lstStyle/>
                    <a:p>
                      <a:r>
                        <a:rPr lang="en-CA" sz="2200"/>
                        <a:t>300</a:t>
                      </a:r>
                    </a:p>
                  </a:txBody>
                  <a:tcPr marL="109867" marR="109867" marT="54933" marB="54933"/>
                </a:tc>
                <a:tc>
                  <a:txBody>
                    <a:bodyPr/>
                    <a:lstStyle/>
                    <a:p>
                      <a:r>
                        <a:rPr lang="en-CA" sz="2200"/>
                        <a:t>Gini</a:t>
                      </a:r>
                    </a:p>
                  </a:txBody>
                  <a:tcPr marL="109867" marR="109867" marT="54933" marB="54933"/>
                </a:tc>
                <a:tc>
                  <a:txBody>
                    <a:bodyPr/>
                    <a:lstStyle/>
                    <a:p>
                      <a:r>
                        <a:rPr lang="en-CA" sz="2200"/>
                        <a:t>0.59</a:t>
                      </a:r>
                    </a:p>
                  </a:txBody>
                  <a:tcPr marL="109867" marR="109867" marT="54933" marB="54933"/>
                </a:tc>
                <a:tc>
                  <a:txBody>
                    <a:bodyPr/>
                    <a:lstStyle/>
                    <a:p>
                      <a:r>
                        <a:rPr lang="en-CA" sz="2200"/>
                        <a:t>1.01</a:t>
                      </a:r>
                    </a:p>
                  </a:txBody>
                  <a:tcPr marL="109867" marR="109867" marT="54933" marB="54933"/>
                </a:tc>
                <a:extLst>
                  <a:ext uri="{0D108BD9-81ED-4DB2-BD59-A6C34878D82A}">
                    <a16:rowId xmlns:a16="http://schemas.microsoft.com/office/drawing/2014/main" val="2495832333"/>
                  </a:ext>
                </a:extLst>
              </a:tr>
              <a:tr h="483415">
                <a:tc>
                  <a:txBody>
                    <a:bodyPr/>
                    <a:lstStyle/>
                    <a:p>
                      <a:r>
                        <a:rPr lang="en-CA" sz="2200"/>
                        <a:t>500</a:t>
                      </a:r>
                    </a:p>
                  </a:txBody>
                  <a:tcPr marL="109867" marR="109867" marT="54933" marB="54933"/>
                </a:tc>
                <a:tc>
                  <a:txBody>
                    <a:bodyPr/>
                    <a:lstStyle/>
                    <a:p>
                      <a:r>
                        <a:rPr lang="en-CA" sz="2200"/>
                        <a:t>Gini</a:t>
                      </a:r>
                    </a:p>
                  </a:txBody>
                  <a:tcPr marL="109867" marR="109867" marT="54933" marB="54933"/>
                </a:tc>
                <a:tc>
                  <a:txBody>
                    <a:bodyPr/>
                    <a:lstStyle/>
                    <a:p>
                      <a:r>
                        <a:rPr lang="en-CA" sz="2200"/>
                        <a:t>0.57</a:t>
                      </a:r>
                    </a:p>
                  </a:txBody>
                  <a:tcPr marL="109867" marR="109867" marT="54933" marB="54933"/>
                </a:tc>
                <a:tc>
                  <a:txBody>
                    <a:bodyPr/>
                    <a:lstStyle/>
                    <a:p>
                      <a:r>
                        <a:rPr lang="en-CA" sz="2200"/>
                        <a:t>1.05</a:t>
                      </a:r>
                    </a:p>
                  </a:txBody>
                  <a:tcPr marL="109867" marR="109867" marT="54933" marB="54933"/>
                </a:tc>
                <a:extLst>
                  <a:ext uri="{0D108BD9-81ED-4DB2-BD59-A6C34878D82A}">
                    <a16:rowId xmlns:a16="http://schemas.microsoft.com/office/drawing/2014/main" val="3619881932"/>
                  </a:ext>
                </a:extLst>
              </a:tr>
            </a:tbl>
          </a:graphicData>
        </a:graphic>
      </p:graphicFrame>
    </p:spTree>
    <p:extLst>
      <p:ext uri="{BB962C8B-B14F-4D97-AF65-F5344CB8AC3E}">
        <p14:creationId xmlns:p14="http://schemas.microsoft.com/office/powerpoint/2010/main" val="83580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787D-F1C0-4578-AE23-91AB434F57D3}"/>
              </a:ext>
            </a:extLst>
          </p:cNvPr>
          <p:cNvSpPr>
            <a:spLocks noGrp="1"/>
          </p:cNvSpPr>
          <p:nvPr>
            <p:ph type="title"/>
          </p:nvPr>
        </p:nvSpPr>
        <p:spPr/>
        <p:txBody>
          <a:bodyPr/>
          <a:lstStyle/>
          <a:p>
            <a:r>
              <a:rPr lang="en-US" dirty="0"/>
              <a:t>SUMMARY</a:t>
            </a:r>
            <a:endParaRPr lang="en-CA" dirty="0"/>
          </a:p>
        </p:txBody>
      </p:sp>
      <p:sp>
        <p:nvSpPr>
          <p:cNvPr id="3" name="Text Placeholder 2">
            <a:extLst>
              <a:ext uri="{FF2B5EF4-FFF2-40B4-BE49-F238E27FC236}">
                <a16:creationId xmlns:a16="http://schemas.microsoft.com/office/drawing/2014/main" id="{C3387A27-050C-4BC1-BBF9-9AA9D126EE99}"/>
              </a:ext>
            </a:extLst>
          </p:cNvPr>
          <p:cNvSpPr>
            <a:spLocks noGrp="1"/>
          </p:cNvSpPr>
          <p:nvPr>
            <p:ph type="body" idx="1"/>
          </p:nvPr>
        </p:nvSpPr>
        <p:spPr/>
        <p:txBody>
          <a:bodyPr/>
          <a:lstStyle/>
          <a:p>
            <a:r>
              <a:rPr lang="en-US" dirty="0"/>
              <a:t>Toronto Crime Analysis</a:t>
            </a:r>
          </a:p>
        </p:txBody>
      </p:sp>
      <p:sp>
        <p:nvSpPr>
          <p:cNvPr id="4" name="Date Placeholder 3">
            <a:extLst>
              <a:ext uri="{FF2B5EF4-FFF2-40B4-BE49-F238E27FC236}">
                <a16:creationId xmlns:a16="http://schemas.microsoft.com/office/drawing/2014/main" id="{6F33967B-5399-48D5-8009-92A1DE16EC93}"/>
              </a:ext>
            </a:extLst>
          </p:cNvPr>
          <p:cNvSpPr>
            <a:spLocks noGrp="1"/>
          </p:cNvSpPr>
          <p:nvPr>
            <p:ph type="dt" sz="half" idx="10"/>
          </p:nvPr>
        </p:nvSpPr>
        <p:spPr/>
        <p:txBody>
          <a:bodyPr/>
          <a:lstStyle/>
          <a:p>
            <a:r>
              <a:rPr lang="en-US"/>
              <a:t>MM.DD.20XX</a:t>
            </a:r>
            <a:endParaRPr lang="ru-RU" dirty="0"/>
          </a:p>
        </p:txBody>
      </p:sp>
      <p:sp>
        <p:nvSpPr>
          <p:cNvPr id="5" name="Footer Placeholder 4">
            <a:extLst>
              <a:ext uri="{FF2B5EF4-FFF2-40B4-BE49-F238E27FC236}">
                <a16:creationId xmlns:a16="http://schemas.microsoft.com/office/drawing/2014/main" id="{7ABECFAA-7477-49BF-82EA-6DEFC07F893B}"/>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5CA25BEC-9989-40C5-B187-8F0E0D630F25}"/>
              </a:ext>
            </a:extLst>
          </p:cNvPr>
          <p:cNvSpPr>
            <a:spLocks noGrp="1"/>
          </p:cNvSpPr>
          <p:nvPr>
            <p:ph type="sldNum" sz="quarter" idx="12"/>
          </p:nvPr>
        </p:nvSpPr>
        <p:spPr/>
        <p:txBody>
          <a:bodyPr/>
          <a:lstStyle/>
          <a:p>
            <a:fld id="{8D581BC7-E183-40DB-AC97-C19EA4EB8894}" type="slidenum">
              <a:rPr lang="ru-RU" smtClean="0"/>
              <a:t>13</a:t>
            </a:fld>
            <a:endParaRPr lang="ru-RU" dirty="0"/>
          </a:p>
        </p:txBody>
      </p:sp>
      <p:sp>
        <p:nvSpPr>
          <p:cNvPr id="8" name="Text Placeholder 7">
            <a:extLst>
              <a:ext uri="{FF2B5EF4-FFF2-40B4-BE49-F238E27FC236}">
                <a16:creationId xmlns:a16="http://schemas.microsoft.com/office/drawing/2014/main" id="{7245BB82-116D-4A8A-B76A-D8AC5C80CCE0}"/>
              </a:ext>
            </a:extLst>
          </p:cNvPr>
          <p:cNvSpPr>
            <a:spLocks noGrp="1"/>
          </p:cNvSpPr>
          <p:nvPr>
            <p:ph type="body" idx="14"/>
          </p:nvPr>
        </p:nvSpPr>
        <p:spPr>
          <a:xfrm>
            <a:off x="815720" y="3869348"/>
            <a:ext cx="4451605" cy="1850731"/>
          </a:xfrm>
        </p:spPr>
        <p:txBody>
          <a:bodyPr>
            <a:normAutofit fontScale="92500" lnSpcReduction="10000"/>
          </a:bodyPr>
          <a:lstStyle/>
          <a:p>
            <a:pPr marL="285750" indent="-285750">
              <a:buFont typeface="Wingdings" panose="05000000000000000000" pitchFamily="2" charset="2"/>
              <a:buChar char="§"/>
            </a:pPr>
            <a:r>
              <a:rPr lang="en-US" dirty="0"/>
              <a:t>For this project we used machine learning techniques to classify a criminal incident by type, depending on its occurrent at a given time and location. We used Toronto’s Open Crime Dataset recorded from 2014-2017.</a:t>
            </a:r>
          </a:p>
          <a:p>
            <a:pPr marL="285750" indent="-285750">
              <a:buFont typeface="Wingdings" panose="05000000000000000000" pitchFamily="2" charset="2"/>
              <a:buChar char="§"/>
            </a:pPr>
            <a:r>
              <a:rPr lang="en-US" dirty="0"/>
              <a:t>For this supervised classification problem, we used </a:t>
            </a:r>
            <a:r>
              <a:rPr lang="en-US" b="1" dirty="0">
                <a:solidFill>
                  <a:schemeClr val="tx1"/>
                </a:solidFill>
              </a:rPr>
              <a:t>Decision Tree, Gaussian Naïve Bayes, k-NN, Logistic Regression, Random Forest</a:t>
            </a:r>
            <a:r>
              <a:rPr lang="en-US" dirty="0"/>
              <a:t> classification models. </a:t>
            </a:r>
          </a:p>
          <a:p>
            <a:pPr marL="285750" indent="-285750">
              <a:buFont typeface="Wingdings" panose="05000000000000000000" pitchFamily="2" charset="2"/>
              <a:buChar char="§"/>
            </a:pPr>
            <a:r>
              <a:rPr lang="en-US" dirty="0"/>
              <a:t>As crime categories in the dataset are imbalanced, we used oversampling methods, such as </a:t>
            </a:r>
            <a:r>
              <a:rPr lang="en-US" b="1" dirty="0">
                <a:solidFill>
                  <a:schemeClr val="tx1"/>
                </a:solidFill>
              </a:rPr>
              <a:t>SMOTE</a:t>
            </a:r>
            <a:r>
              <a:rPr lang="en-US" dirty="0"/>
              <a:t>.</a:t>
            </a:r>
          </a:p>
        </p:txBody>
      </p:sp>
      <p:pic>
        <p:nvPicPr>
          <p:cNvPr id="10" name="Picture Placeholder 19" descr="Abstract background">
            <a:extLst>
              <a:ext uri="{FF2B5EF4-FFF2-40B4-BE49-F238E27FC236}">
                <a16:creationId xmlns:a16="http://schemas.microsoft.com/office/drawing/2014/main" id="{4012B842-3185-44E5-B383-4F8C6D24DB20}"/>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5273" b="15273"/>
          <a:stretch>
            <a:fillRect/>
          </a:stretch>
        </p:blipFill>
        <p:spPr>
          <a:xfrm>
            <a:off x="6102350" y="2490788"/>
            <a:ext cx="6083300" cy="2587625"/>
          </a:xfrm>
        </p:spPr>
      </p:pic>
    </p:spTree>
    <p:extLst>
      <p:ext uri="{BB962C8B-B14F-4D97-AF65-F5344CB8AC3E}">
        <p14:creationId xmlns:p14="http://schemas.microsoft.com/office/powerpoint/2010/main" val="215782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a:xfrm>
            <a:off x="6894591" y="879230"/>
            <a:ext cx="4494133" cy="804338"/>
          </a:xfrm>
        </p:spPr>
        <p:txBody>
          <a:bodyPr>
            <a:normAutofit fontScale="90000"/>
          </a:bodyPr>
          <a:lstStyle/>
          <a:p>
            <a:r>
              <a:rPr lang="en-US" dirty="0"/>
              <a:t>FUTURE WORK &amp; NEXT STEPS</a:t>
            </a:r>
            <a:endParaRPr lang="ru-RU" dirty="0"/>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a:xfrm>
            <a:off x="6894591" y="1691946"/>
            <a:ext cx="4473108" cy="368232"/>
          </a:xfrm>
        </p:spPr>
        <p:txBody>
          <a:bodyPr>
            <a:normAutofit fontScale="92500"/>
          </a:bodyPr>
          <a:lstStyle/>
          <a:p>
            <a:r>
              <a:rPr lang="en-CA" sz="1600" b="0" dirty="0"/>
              <a:t>Ensemble Poisson Kalman Filter (</a:t>
            </a:r>
            <a:r>
              <a:rPr lang="en-CA" sz="1600" b="0" dirty="0" err="1"/>
              <a:t>EnPKF</a:t>
            </a:r>
            <a:r>
              <a:rPr lang="en-CA" sz="1600" b="0" dirty="0"/>
              <a:t>) – 2018-07-25</a:t>
            </a:r>
            <a:endParaRPr lang="en-US" sz="1600" dirty="0"/>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6894591" y="2086494"/>
            <a:ext cx="4482996" cy="4101148"/>
          </a:xfrm>
        </p:spPr>
        <p:txBody>
          <a:bodyPr>
            <a:normAutofit/>
          </a:bodyPr>
          <a:lstStyle/>
          <a:p>
            <a:r>
              <a:rPr lang="en-US" sz="1600" dirty="0"/>
              <a:t>In a paper published by </a:t>
            </a:r>
            <a:r>
              <a:rPr lang="en-US" sz="1600" b="1" i="1" dirty="0">
                <a:hlinkClick r:id="rId3"/>
              </a:rPr>
              <a:t>Computational Statistics and Data Analysis</a:t>
            </a:r>
            <a:r>
              <a:rPr lang="en-US" sz="1600" dirty="0"/>
              <a:t>, researchers from Surrey and Georgia, Atlanta, detail a new approach similar to that used in weather forecasting and the Apollo space missions, which supplements ETAS(</a:t>
            </a:r>
            <a:r>
              <a:rPr lang="en-CA" i="1" dirty="0"/>
              <a:t>Epidemic Type Aftershock Sequence</a:t>
            </a:r>
            <a:r>
              <a:rPr lang="en-CA" dirty="0"/>
              <a:t>) </a:t>
            </a:r>
            <a:r>
              <a:rPr lang="en-US" sz="1600" dirty="0"/>
              <a:t>. Researchers were able to use this approach to develop a novel algorithm - the </a:t>
            </a:r>
            <a:r>
              <a:rPr lang="en-US" sz="1600" b="1" dirty="0">
                <a:solidFill>
                  <a:schemeClr val="tx1"/>
                </a:solidFill>
              </a:rPr>
              <a:t>Ensemble Poisson Kalman Filter (</a:t>
            </a:r>
            <a:r>
              <a:rPr lang="en-US" sz="1600" b="1" dirty="0" err="1">
                <a:solidFill>
                  <a:schemeClr val="tx1"/>
                </a:solidFill>
              </a:rPr>
              <a:t>EnPKF</a:t>
            </a:r>
            <a:r>
              <a:rPr lang="en-US" sz="1600" b="1" dirty="0">
                <a:solidFill>
                  <a:schemeClr val="tx1"/>
                </a:solidFill>
              </a:rPr>
              <a:t>)</a:t>
            </a:r>
            <a:r>
              <a:rPr lang="en-US" sz="1600" dirty="0"/>
              <a:t> - that is able to combine, in real-time, urban crime data and the ETAS model. </a:t>
            </a:r>
            <a:r>
              <a:rPr lang="en-US" sz="1600" dirty="0" err="1"/>
              <a:t>EnPKF</a:t>
            </a:r>
            <a:r>
              <a:rPr lang="en-US" sz="1600" dirty="0"/>
              <a:t> is able to provide real-time forecasts for the crime rate and give an indication to how likely crime could repeat in a certain area. The algorithm can also give police departments suggestions as to where short-term crime hotspots could arise, and what additional resources are needed to address such a rise.</a:t>
            </a:r>
            <a:endParaRPr lang="ru-RU" sz="1600"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ru-RU" smtClean="0"/>
              <a:pPr/>
              <a:t>14</a:t>
            </a:fld>
            <a:endParaRPr lang="ru-RU"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https://www.surrey.ac.uk/news/surrey-develops-new-crime-fighting-algorithm-could-predict-reoccurring-illegal-activity</a:t>
            </a:r>
            <a:endParaRPr lang="ru-RU" dirty="0"/>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0223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Ian Santillan</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780-901-1909</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ievsantillan@gmail.com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sz="1400" dirty="0"/>
              <a:t>https://www.linkedin.com/in/ian-santillan/</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B0016-CF65-4E09-A48C-9C66CECEF5DF}"/>
              </a:ext>
            </a:extLst>
          </p:cNvPr>
          <p:cNvSpPr>
            <a:spLocks noGrp="1"/>
          </p:cNvSpPr>
          <p:nvPr>
            <p:ph type="dt" sz="half" idx="10"/>
          </p:nvPr>
        </p:nvSpPr>
        <p:spPr/>
        <p:txBody>
          <a:bodyPr/>
          <a:lstStyle/>
          <a:p>
            <a:r>
              <a:rPr lang="en-US"/>
              <a:t>MM.DD.20XX</a:t>
            </a:r>
            <a:endParaRPr lang="ru-RU" dirty="0"/>
          </a:p>
        </p:txBody>
      </p:sp>
      <p:sp>
        <p:nvSpPr>
          <p:cNvPr id="3" name="Footer Placeholder 2">
            <a:extLst>
              <a:ext uri="{FF2B5EF4-FFF2-40B4-BE49-F238E27FC236}">
                <a16:creationId xmlns:a16="http://schemas.microsoft.com/office/drawing/2014/main" id="{EB636E08-6217-40BA-A526-3E88E5248B24}"/>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a16="http://schemas.microsoft.com/office/drawing/2014/main" id="{C992830A-0BF6-4623-BA00-41F74DFB6040}"/>
              </a:ext>
            </a:extLst>
          </p:cNvPr>
          <p:cNvSpPr>
            <a:spLocks noGrp="1"/>
          </p:cNvSpPr>
          <p:nvPr>
            <p:ph type="sldNum" sz="quarter" idx="12"/>
          </p:nvPr>
        </p:nvSpPr>
        <p:spPr/>
        <p:txBody>
          <a:bodyPr/>
          <a:lstStyle/>
          <a:p>
            <a:fld id="{8D581BC7-E183-40DB-AC97-C19EA4EB8894}" type="slidenum">
              <a:rPr lang="ru-RU" smtClean="0"/>
              <a:t>2</a:t>
            </a:fld>
            <a:endParaRPr lang="ru-RU" dirty="0"/>
          </a:p>
        </p:txBody>
      </p:sp>
      <p:sp>
        <p:nvSpPr>
          <p:cNvPr id="5" name="Title 4">
            <a:extLst>
              <a:ext uri="{FF2B5EF4-FFF2-40B4-BE49-F238E27FC236}">
                <a16:creationId xmlns:a16="http://schemas.microsoft.com/office/drawing/2014/main" id="{5223BA07-828C-44C4-BAAE-C71B076A9203}"/>
              </a:ext>
            </a:extLst>
          </p:cNvPr>
          <p:cNvSpPr>
            <a:spLocks noGrp="1"/>
          </p:cNvSpPr>
          <p:nvPr>
            <p:ph type="title"/>
          </p:nvPr>
        </p:nvSpPr>
        <p:spPr/>
        <p:txBody>
          <a:bodyPr/>
          <a:lstStyle/>
          <a:p>
            <a:r>
              <a:rPr lang="en-CA" dirty="0"/>
              <a:t>OUTLINE</a:t>
            </a:r>
          </a:p>
        </p:txBody>
      </p:sp>
      <p:sp>
        <p:nvSpPr>
          <p:cNvPr id="6" name="Text Placeholder 5">
            <a:extLst>
              <a:ext uri="{FF2B5EF4-FFF2-40B4-BE49-F238E27FC236}">
                <a16:creationId xmlns:a16="http://schemas.microsoft.com/office/drawing/2014/main" id="{611EFDF6-122A-4FA2-859C-00EA8BC54E2F}"/>
              </a:ext>
            </a:extLst>
          </p:cNvPr>
          <p:cNvSpPr>
            <a:spLocks noGrp="1"/>
          </p:cNvSpPr>
          <p:nvPr>
            <p:ph type="body" idx="1"/>
          </p:nvPr>
        </p:nvSpPr>
        <p:spPr/>
        <p:txBody>
          <a:bodyPr/>
          <a:lstStyle/>
          <a:p>
            <a:r>
              <a:rPr lang="en-CA" dirty="0"/>
              <a:t>TORONTO CRIME DATA ANALYSIS</a:t>
            </a:r>
          </a:p>
        </p:txBody>
      </p:sp>
      <p:sp>
        <p:nvSpPr>
          <p:cNvPr id="8" name="Text Placeholder 7">
            <a:extLst>
              <a:ext uri="{FF2B5EF4-FFF2-40B4-BE49-F238E27FC236}">
                <a16:creationId xmlns:a16="http://schemas.microsoft.com/office/drawing/2014/main" id="{D3898098-D107-4BEA-95E7-B316D9556ACB}"/>
              </a:ext>
            </a:extLst>
          </p:cNvPr>
          <p:cNvSpPr>
            <a:spLocks noGrp="1"/>
          </p:cNvSpPr>
          <p:nvPr>
            <p:ph type="body" idx="14"/>
          </p:nvPr>
        </p:nvSpPr>
        <p:spPr/>
        <p:txBody>
          <a:bodyPr/>
          <a:lstStyle/>
          <a:p>
            <a:endParaRPr lang="en-CA"/>
          </a:p>
        </p:txBody>
      </p:sp>
      <p:sp>
        <p:nvSpPr>
          <p:cNvPr id="9" name="Text Placeholder 8">
            <a:extLst>
              <a:ext uri="{FF2B5EF4-FFF2-40B4-BE49-F238E27FC236}">
                <a16:creationId xmlns:a16="http://schemas.microsoft.com/office/drawing/2014/main" id="{64030501-75A8-465B-86E1-94F96C081A2C}"/>
              </a:ext>
            </a:extLst>
          </p:cNvPr>
          <p:cNvSpPr>
            <a:spLocks noGrp="1"/>
          </p:cNvSpPr>
          <p:nvPr>
            <p:ph type="body" idx="16"/>
          </p:nvPr>
        </p:nvSpPr>
        <p:spPr/>
        <p:txBody>
          <a:bodyPr/>
          <a:lstStyle/>
          <a:p>
            <a:r>
              <a:rPr lang="en-CA" dirty="0"/>
              <a:t>MOTIVATION</a:t>
            </a:r>
          </a:p>
        </p:txBody>
      </p:sp>
      <p:sp>
        <p:nvSpPr>
          <p:cNvPr id="10" name="Picture Placeholder 9">
            <a:extLst>
              <a:ext uri="{FF2B5EF4-FFF2-40B4-BE49-F238E27FC236}">
                <a16:creationId xmlns:a16="http://schemas.microsoft.com/office/drawing/2014/main" id="{811B1F2B-E4BB-43F3-838F-BA4DFA42DA05}"/>
              </a:ext>
            </a:extLst>
          </p:cNvPr>
          <p:cNvSpPr>
            <a:spLocks noGrp="1"/>
          </p:cNvSpPr>
          <p:nvPr>
            <p:ph type="pic" sz="quarter" idx="33"/>
          </p:nvPr>
        </p:nvSpPr>
        <p:spPr/>
      </p:sp>
      <p:sp>
        <p:nvSpPr>
          <p:cNvPr id="11" name="Text Placeholder 10">
            <a:extLst>
              <a:ext uri="{FF2B5EF4-FFF2-40B4-BE49-F238E27FC236}">
                <a16:creationId xmlns:a16="http://schemas.microsoft.com/office/drawing/2014/main" id="{66BD1C96-9740-4C95-801F-B0E7750F815C}"/>
              </a:ext>
            </a:extLst>
          </p:cNvPr>
          <p:cNvSpPr>
            <a:spLocks noGrp="1"/>
          </p:cNvSpPr>
          <p:nvPr>
            <p:ph type="body" idx="34"/>
          </p:nvPr>
        </p:nvSpPr>
        <p:spPr/>
        <p:txBody>
          <a:bodyPr/>
          <a:lstStyle/>
          <a:p>
            <a:endParaRPr lang="en-CA"/>
          </a:p>
        </p:txBody>
      </p:sp>
      <p:sp>
        <p:nvSpPr>
          <p:cNvPr id="12" name="Text Placeholder 11">
            <a:extLst>
              <a:ext uri="{FF2B5EF4-FFF2-40B4-BE49-F238E27FC236}">
                <a16:creationId xmlns:a16="http://schemas.microsoft.com/office/drawing/2014/main" id="{425F2C16-3053-413B-8B7E-886989D91785}"/>
              </a:ext>
            </a:extLst>
          </p:cNvPr>
          <p:cNvSpPr>
            <a:spLocks noGrp="1"/>
          </p:cNvSpPr>
          <p:nvPr>
            <p:ph type="body" idx="35"/>
          </p:nvPr>
        </p:nvSpPr>
        <p:spPr/>
        <p:txBody>
          <a:bodyPr>
            <a:normAutofit fontScale="70000" lnSpcReduction="20000"/>
          </a:bodyPr>
          <a:lstStyle/>
          <a:p>
            <a:r>
              <a:rPr lang="en-CA" dirty="0"/>
              <a:t>EXPLORATORY DATA ANALYSIS</a:t>
            </a:r>
          </a:p>
        </p:txBody>
      </p:sp>
      <p:sp>
        <p:nvSpPr>
          <p:cNvPr id="13" name="Picture Placeholder 12">
            <a:extLst>
              <a:ext uri="{FF2B5EF4-FFF2-40B4-BE49-F238E27FC236}">
                <a16:creationId xmlns:a16="http://schemas.microsoft.com/office/drawing/2014/main" id="{69ABFB2E-765C-4E32-ACCB-C7DD5357CE2E}"/>
              </a:ext>
            </a:extLst>
          </p:cNvPr>
          <p:cNvSpPr>
            <a:spLocks noGrp="1"/>
          </p:cNvSpPr>
          <p:nvPr>
            <p:ph type="pic" sz="quarter" idx="36"/>
          </p:nvPr>
        </p:nvSpPr>
        <p:spPr/>
      </p:sp>
      <p:sp>
        <p:nvSpPr>
          <p:cNvPr id="14" name="Text Placeholder 13">
            <a:extLst>
              <a:ext uri="{FF2B5EF4-FFF2-40B4-BE49-F238E27FC236}">
                <a16:creationId xmlns:a16="http://schemas.microsoft.com/office/drawing/2014/main" id="{0137ED98-7039-40CB-8655-590AC33199FA}"/>
              </a:ext>
            </a:extLst>
          </p:cNvPr>
          <p:cNvSpPr>
            <a:spLocks noGrp="1"/>
          </p:cNvSpPr>
          <p:nvPr>
            <p:ph type="body" idx="37"/>
          </p:nvPr>
        </p:nvSpPr>
        <p:spPr/>
        <p:txBody>
          <a:bodyPr/>
          <a:lstStyle/>
          <a:p>
            <a:endParaRPr lang="en-CA"/>
          </a:p>
        </p:txBody>
      </p:sp>
      <p:sp>
        <p:nvSpPr>
          <p:cNvPr id="15" name="Text Placeholder 14">
            <a:extLst>
              <a:ext uri="{FF2B5EF4-FFF2-40B4-BE49-F238E27FC236}">
                <a16:creationId xmlns:a16="http://schemas.microsoft.com/office/drawing/2014/main" id="{4A7BD2A3-2A83-4639-8500-0F2E092FF4C7}"/>
              </a:ext>
            </a:extLst>
          </p:cNvPr>
          <p:cNvSpPr>
            <a:spLocks noGrp="1"/>
          </p:cNvSpPr>
          <p:nvPr>
            <p:ph type="body" idx="38"/>
          </p:nvPr>
        </p:nvSpPr>
        <p:spPr/>
        <p:txBody>
          <a:bodyPr/>
          <a:lstStyle/>
          <a:p>
            <a:r>
              <a:rPr lang="en-CA" dirty="0"/>
              <a:t>SOLUTIONS</a:t>
            </a:r>
          </a:p>
        </p:txBody>
      </p:sp>
      <p:sp>
        <p:nvSpPr>
          <p:cNvPr id="16" name="Text Placeholder 15">
            <a:extLst>
              <a:ext uri="{FF2B5EF4-FFF2-40B4-BE49-F238E27FC236}">
                <a16:creationId xmlns:a16="http://schemas.microsoft.com/office/drawing/2014/main" id="{2BE23077-B579-430A-A8C1-1D64FB0FF9B9}"/>
              </a:ext>
            </a:extLst>
          </p:cNvPr>
          <p:cNvSpPr>
            <a:spLocks noGrp="1"/>
          </p:cNvSpPr>
          <p:nvPr>
            <p:ph type="body" idx="40"/>
          </p:nvPr>
        </p:nvSpPr>
        <p:spPr/>
        <p:txBody>
          <a:bodyPr/>
          <a:lstStyle/>
          <a:p>
            <a:endParaRPr lang="en-CA"/>
          </a:p>
        </p:txBody>
      </p:sp>
      <p:sp>
        <p:nvSpPr>
          <p:cNvPr id="17" name="Text Placeholder 16">
            <a:extLst>
              <a:ext uri="{FF2B5EF4-FFF2-40B4-BE49-F238E27FC236}">
                <a16:creationId xmlns:a16="http://schemas.microsoft.com/office/drawing/2014/main" id="{102A706A-42C0-49F4-A708-53E292AC57FA}"/>
              </a:ext>
            </a:extLst>
          </p:cNvPr>
          <p:cNvSpPr>
            <a:spLocks noGrp="1"/>
          </p:cNvSpPr>
          <p:nvPr>
            <p:ph type="body" idx="41"/>
          </p:nvPr>
        </p:nvSpPr>
        <p:spPr/>
        <p:txBody>
          <a:bodyPr>
            <a:normAutofit fontScale="70000" lnSpcReduction="20000"/>
          </a:bodyPr>
          <a:lstStyle/>
          <a:p>
            <a:r>
              <a:rPr lang="en-CA" dirty="0"/>
              <a:t>ANALYSIS &amp; INSIGHTS</a:t>
            </a:r>
          </a:p>
        </p:txBody>
      </p:sp>
      <p:sp>
        <p:nvSpPr>
          <p:cNvPr id="18" name="Text Placeholder 17">
            <a:extLst>
              <a:ext uri="{FF2B5EF4-FFF2-40B4-BE49-F238E27FC236}">
                <a16:creationId xmlns:a16="http://schemas.microsoft.com/office/drawing/2014/main" id="{4FD2A2A0-2974-49FE-8446-4E833DD3EC3B}"/>
              </a:ext>
            </a:extLst>
          </p:cNvPr>
          <p:cNvSpPr>
            <a:spLocks noGrp="1"/>
          </p:cNvSpPr>
          <p:nvPr>
            <p:ph type="body" idx="43"/>
          </p:nvPr>
        </p:nvSpPr>
        <p:spPr/>
        <p:txBody>
          <a:bodyPr/>
          <a:lstStyle/>
          <a:p>
            <a:endParaRPr lang="en-CA"/>
          </a:p>
        </p:txBody>
      </p:sp>
      <p:sp>
        <p:nvSpPr>
          <p:cNvPr id="19" name="Text Placeholder 18">
            <a:extLst>
              <a:ext uri="{FF2B5EF4-FFF2-40B4-BE49-F238E27FC236}">
                <a16:creationId xmlns:a16="http://schemas.microsoft.com/office/drawing/2014/main" id="{0B5FF5E5-42D8-4ACA-A459-EE5BE7509295}"/>
              </a:ext>
            </a:extLst>
          </p:cNvPr>
          <p:cNvSpPr>
            <a:spLocks noGrp="1"/>
          </p:cNvSpPr>
          <p:nvPr>
            <p:ph type="body" idx="44"/>
          </p:nvPr>
        </p:nvSpPr>
        <p:spPr>
          <a:xfrm>
            <a:off x="9452029" y="2946323"/>
            <a:ext cx="2297722" cy="328343"/>
          </a:xfrm>
        </p:spPr>
        <p:txBody>
          <a:bodyPr>
            <a:normAutofit fontScale="85000" lnSpcReduction="10000"/>
          </a:bodyPr>
          <a:lstStyle/>
          <a:p>
            <a:r>
              <a:rPr lang="en-CA" dirty="0"/>
              <a:t>DATA COLLECTION</a:t>
            </a:r>
          </a:p>
        </p:txBody>
      </p:sp>
      <p:sp>
        <p:nvSpPr>
          <p:cNvPr id="20" name="Text Placeholder 19">
            <a:extLst>
              <a:ext uri="{FF2B5EF4-FFF2-40B4-BE49-F238E27FC236}">
                <a16:creationId xmlns:a16="http://schemas.microsoft.com/office/drawing/2014/main" id="{7211F121-A0A3-48FB-9681-5EC806DFF552}"/>
              </a:ext>
            </a:extLst>
          </p:cNvPr>
          <p:cNvSpPr>
            <a:spLocks noGrp="1"/>
          </p:cNvSpPr>
          <p:nvPr>
            <p:ph type="body" idx="46"/>
          </p:nvPr>
        </p:nvSpPr>
        <p:spPr/>
        <p:txBody>
          <a:bodyPr/>
          <a:lstStyle/>
          <a:p>
            <a:endParaRPr lang="en-CA"/>
          </a:p>
        </p:txBody>
      </p:sp>
      <p:sp>
        <p:nvSpPr>
          <p:cNvPr id="21" name="Text Placeholder 20">
            <a:extLst>
              <a:ext uri="{FF2B5EF4-FFF2-40B4-BE49-F238E27FC236}">
                <a16:creationId xmlns:a16="http://schemas.microsoft.com/office/drawing/2014/main" id="{F72279E6-33A1-4E47-9ABC-7D3AABE89686}"/>
              </a:ext>
            </a:extLst>
          </p:cNvPr>
          <p:cNvSpPr>
            <a:spLocks noGrp="1"/>
          </p:cNvSpPr>
          <p:nvPr>
            <p:ph type="body" idx="47"/>
          </p:nvPr>
        </p:nvSpPr>
        <p:spPr/>
        <p:txBody>
          <a:bodyPr>
            <a:normAutofit fontScale="70000" lnSpcReduction="20000"/>
          </a:bodyPr>
          <a:lstStyle/>
          <a:p>
            <a:r>
              <a:rPr lang="en-CA" dirty="0"/>
              <a:t>FUTURE WORK &amp; NEXT STEPS</a:t>
            </a:r>
          </a:p>
        </p:txBody>
      </p:sp>
      <p:sp>
        <p:nvSpPr>
          <p:cNvPr id="22" name="Picture Placeholder 21">
            <a:extLst>
              <a:ext uri="{FF2B5EF4-FFF2-40B4-BE49-F238E27FC236}">
                <a16:creationId xmlns:a16="http://schemas.microsoft.com/office/drawing/2014/main" id="{01C3580E-9604-43A8-A5AF-2B3FF7A80112}"/>
              </a:ext>
            </a:extLst>
          </p:cNvPr>
          <p:cNvSpPr>
            <a:spLocks noGrp="1"/>
          </p:cNvSpPr>
          <p:nvPr>
            <p:ph type="pic" sz="quarter" idx="42"/>
          </p:nvPr>
        </p:nvSpPr>
        <p:spPr/>
      </p:sp>
      <p:sp>
        <p:nvSpPr>
          <p:cNvPr id="23" name="Picture Placeholder 22">
            <a:extLst>
              <a:ext uri="{FF2B5EF4-FFF2-40B4-BE49-F238E27FC236}">
                <a16:creationId xmlns:a16="http://schemas.microsoft.com/office/drawing/2014/main" id="{71F83189-8134-4763-9787-3EA5DB0FAF93}"/>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B867FB8A-6DBC-4A3C-9833-93FB1814AF16}"/>
              </a:ext>
            </a:extLst>
          </p:cNvPr>
          <p:cNvSpPr>
            <a:spLocks noGrp="1"/>
          </p:cNvSpPr>
          <p:nvPr>
            <p:ph type="pic" sz="quarter" idx="39"/>
          </p:nvPr>
        </p:nvSpPr>
        <p:spPr/>
      </p:sp>
      <p:sp>
        <p:nvSpPr>
          <p:cNvPr id="25" name="Picture Placeholder 24">
            <a:extLst>
              <a:ext uri="{FF2B5EF4-FFF2-40B4-BE49-F238E27FC236}">
                <a16:creationId xmlns:a16="http://schemas.microsoft.com/office/drawing/2014/main" id="{55DC7F33-AB45-4B1E-899F-6AC825D8E28A}"/>
              </a:ext>
            </a:extLst>
          </p:cNvPr>
          <p:cNvSpPr>
            <a:spLocks noGrp="1"/>
          </p:cNvSpPr>
          <p:nvPr>
            <p:ph type="pic" sz="quarter" idx="45"/>
          </p:nvPr>
        </p:nvSpPr>
        <p:spPr/>
      </p:sp>
    </p:spTree>
    <p:extLst>
      <p:ext uri="{BB962C8B-B14F-4D97-AF65-F5344CB8AC3E}">
        <p14:creationId xmlns:p14="http://schemas.microsoft.com/office/powerpoint/2010/main" val="329272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MOTIVATION</a:t>
            </a:r>
            <a:endParaRPr lang="ru-RU" dirty="0"/>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894591" y="2077405"/>
            <a:ext cx="4473108" cy="300035"/>
          </a:xfrm>
        </p:spPr>
        <p:txBody>
          <a:bodyPr/>
          <a:lstStyle/>
          <a:p>
            <a:r>
              <a:rPr lang="en-US" dirty="0"/>
              <a:t>TORONTO GUN VIOLENCE</a:t>
            </a:r>
            <a:endParaRPr lang="ru-RU"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894591" y="2494369"/>
            <a:ext cx="4482996" cy="2432603"/>
          </a:xfrm>
        </p:spPr>
        <p:txBody>
          <a:bodyPr/>
          <a:lstStyle/>
          <a:p>
            <a:r>
              <a:rPr lang="en-US" dirty="0"/>
              <a:t>There has been </a:t>
            </a:r>
            <a:r>
              <a:rPr lang="en-US" b="1" dirty="0">
                <a:solidFill>
                  <a:schemeClr val="tx1"/>
                </a:solidFill>
              </a:rPr>
              <a:t>225 shootings</a:t>
            </a:r>
            <a:r>
              <a:rPr lang="en-US" dirty="0"/>
              <a:t> since </a:t>
            </a:r>
            <a:r>
              <a:rPr lang="en-US" b="1" dirty="0">
                <a:solidFill>
                  <a:schemeClr val="tx1"/>
                </a:solidFill>
              </a:rPr>
              <a:t>January 1, 2018</a:t>
            </a:r>
            <a:r>
              <a:rPr lang="en-US" dirty="0"/>
              <a:t>.</a:t>
            </a:r>
          </a:p>
          <a:p>
            <a:r>
              <a:rPr lang="en-US" dirty="0"/>
              <a:t>Last year, there were a total of </a:t>
            </a:r>
            <a:r>
              <a:rPr lang="en-US" b="1" dirty="0">
                <a:solidFill>
                  <a:schemeClr val="tx1"/>
                </a:solidFill>
              </a:rPr>
              <a:t>196 shootings</a:t>
            </a:r>
            <a:r>
              <a:rPr lang="en-US" dirty="0"/>
              <a:t>.</a:t>
            </a:r>
          </a:p>
          <a:p>
            <a:r>
              <a:rPr lang="en-US" dirty="0"/>
              <a:t>Toronto has see</a:t>
            </a:r>
            <a:r>
              <a:rPr lang="en-CA" dirty="0"/>
              <a:t>n about a </a:t>
            </a:r>
            <a:r>
              <a:rPr lang="en-CA" b="1" dirty="0">
                <a:solidFill>
                  <a:schemeClr val="tx1"/>
                </a:solidFill>
              </a:rPr>
              <a:t>60% increase in fatal shootings</a:t>
            </a:r>
            <a:r>
              <a:rPr lang="en-CA" dirty="0"/>
              <a:t> which results in </a:t>
            </a:r>
            <a:r>
              <a:rPr lang="en-CA" b="1" dirty="0">
                <a:solidFill>
                  <a:schemeClr val="tx1"/>
                </a:solidFill>
              </a:rPr>
              <a:t>38% increase in death</a:t>
            </a:r>
            <a:r>
              <a:rPr lang="en-CA" dirty="0"/>
              <a:t> since last year.</a:t>
            </a:r>
            <a:endParaRPr lang="ru-RU"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3</a:t>
            </a:fld>
            <a:endParaRPr lang="ru-RU"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CA" dirty="0">
                <a:hlinkClick r:id="rId3"/>
              </a:rPr>
              <a:t>http://torontops.maps.arcgis.com/apps/webappviewer/index.html?id=300d35778c114ef49d59454225043681</a:t>
            </a:r>
            <a:r>
              <a:rPr lang="en-CA" dirty="0"/>
              <a:t> </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endParaRPr lang="ru-RU" dirty="0"/>
          </a:p>
        </p:txBody>
      </p:sp>
      <p:pic>
        <p:nvPicPr>
          <p:cNvPr id="1026" name="Picture 2" descr="https://toronto.citynews.ca/wp-content/blogs.dir/sites/10/2018/07/27/homicidemap-july27.jpg">
            <a:extLst>
              <a:ext uri="{FF2B5EF4-FFF2-40B4-BE49-F238E27FC236}">
                <a16:creationId xmlns:a16="http://schemas.microsoft.com/office/drawing/2014/main" id="{2350198A-99FF-4A18-A6D3-D7FC18E1F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01" y="1947138"/>
            <a:ext cx="5271699" cy="29637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E64066E-F4DD-48C3-B0BC-1B6E7F8FC9F6}"/>
              </a:ext>
            </a:extLst>
          </p:cNvPr>
          <p:cNvSpPr txBox="1"/>
          <p:nvPr/>
        </p:nvSpPr>
        <p:spPr>
          <a:xfrm>
            <a:off x="814648" y="4972143"/>
            <a:ext cx="5660967" cy="276999"/>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200" i="1" dirty="0"/>
              <a:t>A map of the homicides in Toronto as of July 27, 2018.</a:t>
            </a:r>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37645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SOLUTIONS</a:t>
            </a:r>
            <a:endParaRPr lang="ru-RU"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normAutofit/>
          </a:bodyPr>
          <a:lstStyle/>
          <a:p>
            <a:r>
              <a:rPr lang="en-US" sz="2000" dirty="0"/>
              <a:t>City officials announced a </a:t>
            </a:r>
            <a:r>
              <a:rPr lang="en-US" sz="2000" b="1" dirty="0">
                <a:solidFill>
                  <a:schemeClr val="tx1"/>
                </a:solidFill>
              </a:rPr>
              <a:t>$15-million plan</a:t>
            </a:r>
            <a:r>
              <a:rPr lang="en-US" sz="2000" dirty="0"/>
              <a:t> to combat gun violence in the city.</a:t>
            </a:r>
          </a:p>
          <a:p>
            <a:r>
              <a:rPr lang="en-US" sz="2000" dirty="0"/>
              <a:t>Council also committed </a:t>
            </a:r>
            <a:r>
              <a:rPr lang="en-US" sz="2000" b="1" dirty="0">
                <a:solidFill>
                  <a:schemeClr val="tx1"/>
                </a:solidFill>
              </a:rPr>
              <a:t>$4 million over two years</a:t>
            </a:r>
            <a:r>
              <a:rPr lang="en-US" sz="2000" dirty="0"/>
              <a:t> to purchase highly controversial </a:t>
            </a:r>
            <a:r>
              <a:rPr lang="en-US" sz="2000" b="1" dirty="0">
                <a:solidFill>
                  <a:schemeClr val="tx1"/>
                </a:solidFill>
              </a:rPr>
              <a:t>ShotSpotter</a:t>
            </a:r>
            <a:r>
              <a:rPr lang="en-US" sz="2000" dirty="0"/>
              <a:t> technology</a:t>
            </a:r>
          </a:p>
          <a:p>
            <a:r>
              <a:rPr lang="en-US" sz="2000" b="1" dirty="0">
                <a:solidFill>
                  <a:schemeClr val="tx1"/>
                </a:solidFill>
              </a:rPr>
              <a:t>170 new police officers</a:t>
            </a:r>
            <a:r>
              <a:rPr lang="en-US" sz="2000" dirty="0"/>
              <a:t> to be hired.</a:t>
            </a:r>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pic>
        <p:nvPicPr>
          <p:cNvPr id="13" name="Picture 12" descr="A close up of a sign&#10;&#10;Description generated with very high confidence">
            <a:extLst>
              <a:ext uri="{FF2B5EF4-FFF2-40B4-BE49-F238E27FC236}">
                <a16:creationId xmlns:a16="http://schemas.microsoft.com/office/drawing/2014/main" id="{EAC688AA-877A-4188-A2F3-C055AE076A5A}"/>
              </a:ext>
            </a:extLst>
          </p:cNvPr>
          <p:cNvPicPr>
            <a:picLocks noChangeAspect="1"/>
          </p:cNvPicPr>
          <p:nvPr/>
        </p:nvPicPr>
        <p:blipFill>
          <a:blip r:embed="rId3"/>
          <a:stretch>
            <a:fillRect/>
          </a:stretch>
        </p:blipFill>
        <p:spPr>
          <a:xfrm>
            <a:off x="831851" y="860583"/>
            <a:ext cx="1078992" cy="1222176"/>
          </a:xfrm>
          <a:prstGeom prst="rect">
            <a:avLst/>
          </a:prstGeom>
        </p:spPr>
      </p:pic>
      <p:sp>
        <p:nvSpPr>
          <p:cNvPr id="15" name="Picture Placeholder 14">
            <a:extLst>
              <a:ext uri="{FF2B5EF4-FFF2-40B4-BE49-F238E27FC236}">
                <a16:creationId xmlns:a16="http://schemas.microsoft.com/office/drawing/2014/main" id="{22C48A3F-E09E-4474-B9F5-3D8F3E78D06A}"/>
              </a:ext>
            </a:extLst>
          </p:cNvPr>
          <p:cNvSpPr>
            <a:spLocks noGrp="1"/>
          </p:cNvSpPr>
          <p:nvPr>
            <p:ph type="pic" sz="quarter" idx="13"/>
          </p:nvPr>
        </p:nvSpPr>
        <p:spPr/>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normAutofit fontScale="90000"/>
          </a:bodyPr>
          <a:lstStyle/>
          <a:p>
            <a:r>
              <a:rPr lang="en-US" dirty="0"/>
              <a:t>CRIME SYSTEMS IN THE U.S.</a:t>
            </a:r>
            <a:endParaRPr lang="ru-RU" dirty="0"/>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normAutofit/>
          </a:bodyPr>
          <a:lstStyle/>
          <a:p>
            <a:r>
              <a:rPr lang="en-US" sz="1600" dirty="0"/>
              <a:t>DIFFERENT TOOLS THAT ARE CURRENTLY IN-USE IN THE UNITED STATES</a:t>
            </a:r>
            <a:endParaRPr lang="ru-RU" sz="1600" dirty="0"/>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ShotSpotter</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fontScale="77500" lnSpcReduction="20000"/>
          </a:bodyPr>
          <a:lstStyle/>
          <a:p>
            <a:r>
              <a:rPr lang="en-US" dirty="0"/>
              <a:t>detects 90% of gunfire incidents with a precise location in less than 60 seconds to significantly improve response times. Acoustic sensors are strategically placed in a coverage area. When a gun is fired, the sensors detect shots fired. Audio triangulation pinpoints gunfire location and machine-learning algorithms analyze the sound. If the sound and visual audio signature match gunfire it is passed along to the Incident Review Center (IRC).</a:t>
            </a:r>
            <a:endParaRPr lang="ru-RU" dirty="0"/>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err="1"/>
              <a:t>PredPol</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fontScale="85000" lnSpcReduction="20000"/>
          </a:bodyPr>
          <a:lstStyle/>
          <a:p>
            <a:r>
              <a:rPr lang="en-US" dirty="0"/>
              <a:t>was created in 2012 by UCLA scientist working with the Los Angeles Police Department, with the goal of seeing how scientific analysis of come data could help spot patterns of criminal behavior. It is now used by more than 60 police departments around the US. It identifies areas in a neighborhood where serious crimes are more likely to occur during a particular period.</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endParaRPr lang="ru-RU"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err="1"/>
              <a:t>Compas</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fontScale="92500"/>
          </a:bodyPr>
          <a:lstStyle/>
          <a:p>
            <a:r>
              <a:rPr lang="en-US" dirty="0"/>
              <a:t>COMPAS—or the Correctional Offender Management Profiling for Alternative Sanctions**—purports to predict a defendant’s risk of committing another crime. It works through a proprietary algorithm that considers some of the answers to a 137-item questionnaire.</a:t>
            </a:r>
            <a:endParaRPr lang="ru-RU"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5</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pic>
        <p:nvPicPr>
          <p:cNvPr id="20" name="Picture Placeholder 19">
            <a:extLst>
              <a:ext uri="{FF2B5EF4-FFF2-40B4-BE49-F238E27FC236}">
                <a16:creationId xmlns:a16="http://schemas.microsoft.com/office/drawing/2014/main" id="{1B3AA96B-7C82-46E1-85D4-0DD62471E5B7}"/>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t="9470" b="9470"/>
          <a:stretch>
            <a:fillRect/>
          </a:stretch>
        </p:blipFill>
        <p:spPr/>
      </p:pic>
    </p:spTree>
    <p:extLst>
      <p:ext uri="{BB962C8B-B14F-4D97-AF65-F5344CB8AC3E}">
        <p14:creationId xmlns:p14="http://schemas.microsoft.com/office/powerpoint/2010/main" val="331017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US" dirty="0"/>
              <a:t>DATA COLLECTION</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TORONTO’S OPEN CRIME DATA</a:t>
            </a:r>
            <a:endParaRPr lang="ru-RU"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normAutofit fontScale="92500" lnSpcReduction="20000"/>
          </a:bodyPr>
          <a:lstStyle/>
          <a:p>
            <a:r>
              <a:rPr lang="en-US" dirty="0"/>
              <a:t>Major Crime Indicators</a:t>
            </a:r>
            <a:endParaRPr lang="ru-RU" dirty="0"/>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normAutofit/>
          </a:bodyPr>
          <a:lstStyle/>
          <a:p>
            <a:r>
              <a:rPr lang="en-US" dirty="0"/>
              <a:t>Assault, Auto Theft, Break&amp; Enter, Homicide, Robbery, Theft Over</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12 features</a:t>
            </a:r>
            <a:endParaRPr lang="ru-RU"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a:xfrm>
            <a:off x="7770630" y="1959245"/>
            <a:ext cx="3589520" cy="4068875"/>
          </a:xfrm>
        </p:spPr>
        <p:txBody>
          <a:bodyPr>
            <a:normAutofit/>
          </a:bodyPr>
          <a:lstStyle/>
          <a:p>
            <a:r>
              <a:rPr lang="en-US" sz="2000" dirty="0"/>
              <a:t>	</a:t>
            </a:r>
            <a:r>
              <a:rPr lang="en-US" sz="2200" dirty="0" err="1"/>
              <a:t>premisetype</a:t>
            </a:r>
            <a:r>
              <a:rPr lang="en-US" sz="2200" dirty="0"/>
              <a:t>,	</a:t>
            </a:r>
            <a:r>
              <a:rPr lang="en-US" sz="2200" dirty="0" err="1"/>
              <a:t>occurrenceyear</a:t>
            </a:r>
            <a:r>
              <a:rPr lang="en-US" sz="2200" dirty="0"/>
              <a:t>,	</a:t>
            </a:r>
            <a:r>
              <a:rPr lang="en-US" sz="2200" dirty="0" err="1"/>
              <a:t>occurrencemonth</a:t>
            </a:r>
            <a:r>
              <a:rPr lang="en-US" sz="2200" dirty="0"/>
              <a:t>,	</a:t>
            </a:r>
            <a:r>
              <a:rPr lang="en-US" sz="2200" dirty="0" err="1"/>
              <a:t>occurrenceday</a:t>
            </a:r>
            <a:r>
              <a:rPr lang="en-US" sz="2200" dirty="0"/>
              <a:t>,	</a:t>
            </a:r>
            <a:r>
              <a:rPr lang="en-US" sz="2200" dirty="0" err="1"/>
              <a:t>occurrencedayofyear</a:t>
            </a:r>
            <a:r>
              <a:rPr lang="en-US" sz="2200" dirty="0"/>
              <a:t>,	</a:t>
            </a:r>
            <a:r>
              <a:rPr lang="en-US" sz="2200" dirty="0" err="1"/>
              <a:t>occurrencedayofweek</a:t>
            </a:r>
            <a:r>
              <a:rPr lang="en-US" sz="2200" dirty="0"/>
              <a:t>,	</a:t>
            </a:r>
            <a:r>
              <a:rPr lang="en-US" sz="2200" dirty="0" err="1"/>
              <a:t>occurrencehour</a:t>
            </a:r>
            <a:r>
              <a:rPr lang="en-US" sz="2200" dirty="0"/>
              <a:t>,	MCI, 	Division, 	</a:t>
            </a:r>
            <a:r>
              <a:rPr lang="en-US" sz="2200" dirty="0" err="1"/>
              <a:t>Neighbourhood</a:t>
            </a:r>
            <a:r>
              <a:rPr lang="en-US" sz="2200" dirty="0"/>
              <a:t>,</a:t>
            </a:r>
          </a:p>
          <a:p>
            <a:r>
              <a:rPr lang="en-US" sz="2200" dirty="0"/>
              <a:t>	Lat, Long</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2014 - 2017</a:t>
            </a:r>
            <a:endParaRPr lang="ru-RU" dirty="0"/>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Data collected from 2014 - 2017</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6</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CA" dirty="0">
                <a:hlinkClick r:id="rId9"/>
              </a:rPr>
              <a:t>http://data.torontopolice.on.ca/pages/open-data</a:t>
            </a:r>
            <a:r>
              <a:rPr lang="en-CA" dirty="0"/>
              <a:t> </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26" name="Picture 25" descr="A close up of a sign&#10;&#10;Description generated with very high confidence">
            <a:extLst>
              <a:ext uri="{FF2B5EF4-FFF2-40B4-BE49-F238E27FC236}">
                <a16:creationId xmlns:a16="http://schemas.microsoft.com/office/drawing/2014/main" id="{7B7650B2-945F-4A8F-BAE0-153AE8E2D345}"/>
              </a:ext>
            </a:extLst>
          </p:cNvPr>
          <p:cNvPicPr>
            <a:picLocks noChangeAspect="1"/>
          </p:cNvPicPr>
          <p:nvPr/>
        </p:nvPicPr>
        <p:blipFill>
          <a:blip r:embed="rId10"/>
          <a:stretch>
            <a:fillRect/>
          </a:stretch>
        </p:blipFill>
        <p:spPr>
          <a:xfrm>
            <a:off x="831850" y="854806"/>
            <a:ext cx="1078993" cy="1222177"/>
          </a:xfrm>
          <a:prstGeom prst="rect">
            <a:avLst/>
          </a:prstGeom>
        </p:spPr>
      </p:pic>
      <p:sp>
        <p:nvSpPr>
          <p:cNvPr id="28" name="Picture Placeholder 27">
            <a:extLst>
              <a:ext uri="{FF2B5EF4-FFF2-40B4-BE49-F238E27FC236}">
                <a16:creationId xmlns:a16="http://schemas.microsoft.com/office/drawing/2014/main" id="{5F0A6358-23CD-4F9F-B452-772D5E6EC864}"/>
              </a:ext>
            </a:extLst>
          </p:cNvPr>
          <p:cNvSpPr>
            <a:spLocks noGrp="1"/>
          </p:cNvSpPr>
          <p:nvPr>
            <p:ph type="pic" sz="quarter" idx="13"/>
          </p:nvPr>
        </p:nvSpPr>
        <p:spPr/>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36293-45A7-4E88-8B78-7EEDB9205FA9}"/>
              </a:ext>
            </a:extLst>
          </p:cNvPr>
          <p:cNvSpPr>
            <a:spLocks noGrp="1"/>
          </p:cNvSpPr>
          <p:nvPr>
            <p:ph type="title"/>
          </p:nvPr>
        </p:nvSpPr>
        <p:spPr/>
        <p:txBody>
          <a:bodyPr/>
          <a:lstStyle/>
          <a:p>
            <a:r>
              <a:rPr lang="en-CA" sz="5400" dirty="0"/>
              <a:t>MAJOR CRIME INDICATORS</a:t>
            </a:r>
          </a:p>
        </p:txBody>
      </p:sp>
      <p:sp>
        <p:nvSpPr>
          <p:cNvPr id="4" name="Date Placeholder 3">
            <a:extLst>
              <a:ext uri="{FF2B5EF4-FFF2-40B4-BE49-F238E27FC236}">
                <a16:creationId xmlns:a16="http://schemas.microsoft.com/office/drawing/2014/main" id="{9B0FDFEE-0D80-43D0-B5A9-E849B24A4999}"/>
              </a:ext>
            </a:extLst>
          </p:cNvPr>
          <p:cNvSpPr>
            <a:spLocks noGrp="1"/>
          </p:cNvSpPr>
          <p:nvPr>
            <p:ph type="dt" sz="half" idx="10"/>
          </p:nvPr>
        </p:nvSpPr>
        <p:spPr/>
        <p:txBody>
          <a:bodyPr/>
          <a:lstStyle/>
          <a:p>
            <a:r>
              <a:rPr lang="en-US"/>
              <a:t>MM.DD.20XX</a:t>
            </a:r>
            <a:endParaRPr lang="ru-RU" dirty="0"/>
          </a:p>
        </p:txBody>
      </p:sp>
      <p:sp>
        <p:nvSpPr>
          <p:cNvPr id="5" name="Footer Placeholder 4">
            <a:extLst>
              <a:ext uri="{FF2B5EF4-FFF2-40B4-BE49-F238E27FC236}">
                <a16:creationId xmlns:a16="http://schemas.microsoft.com/office/drawing/2014/main" id="{1848107A-6000-431F-AAAA-29D8CFD652AD}"/>
              </a:ext>
            </a:extLst>
          </p:cNvPr>
          <p:cNvSpPr>
            <a:spLocks noGrp="1"/>
          </p:cNvSpPr>
          <p:nvPr>
            <p:ph type="ftr" sz="quarter" idx="11"/>
          </p:nvPr>
        </p:nvSpPr>
        <p:spPr/>
        <p:txBody>
          <a:bodyPr/>
          <a:lstStyle/>
          <a:p>
            <a:endParaRPr lang="ru-RU" dirty="0"/>
          </a:p>
        </p:txBody>
      </p:sp>
      <p:sp>
        <p:nvSpPr>
          <p:cNvPr id="6" name="Slide Number Placeholder 5">
            <a:extLst>
              <a:ext uri="{FF2B5EF4-FFF2-40B4-BE49-F238E27FC236}">
                <a16:creationId xmlns:a16="http://schemas.microsoft.com/office/drawing/2014/main" id="{A52AC948-7CF6-4297-A38B-FAF5F3E21C95}"/>
              </a:ext>
            </a:extLst>
          </p:cNvPr>
          <p:cNvSpPr>
            <a:spLocks noGrp="1"/>
          </p:cNvSpPr>
          <p:nvPr>
            <p:ph type="sldNum" sz="quarter" idx="12"/>
          </p:nvPr>
        </p:nvSpPr>
        <p:spPr/>
        <p:txBody>
          <a:bodyPr/>
          <a:lstStyle/>
          <a:p>
            <a:fld id="{8D581BC7-E183-40DB-AC97-C19EA4EB8894}" type="slidenum">
              <a:rPr lang="ru-RU" smtClean="0"/>
              <a:t>7</a:t>
            </a:fld>
            <a:endParaRPr lang="ru-RU" dirty="0"/>
          </a:p>
        </p:txBody>
      </p:sp>
      <p:sp>
        <p:nvSpPr>
          <p:cNvPr id="7" name="Subtitle 6">
            <a:extLst>
              <a:ext uri="{FF2B5EF4-FFF2-40B4-BE49-F238E27FC236}">
                <a16:creationId xmlns:a16="http://schemas.microsoft.com/office/drawing/2014/main" id="{B6C79D7C-6364-4ED5-9542-81060914FF95}"/>
              </a:ext>
            </a:extLst>
          </p:cNvPr>
          <p:cNvSpPr>
            <a:spLocks noGrp="1"/>
          </p:cNvSpPr>
          <p:nvPr>
            <p:ph type="subTitle" idx="1"/>
          </p:nvPr>
        </p:nvSpPr>
        <p:spPr/>
        <p:txBody>
          <a:bodyPr/>
          <a:lstStyle/>
          <a:p>
            <a:r>
              <a:rPr lang="en-CA" dirty="0"/>
              <a:t>EXPLORATORY DATA ANALYSIS</a:t>
            </a:r>
          </a:p>
        </p:txBody>
      </p:sp>
      <p:pic>
        <p:nvPicPr>
          <p:cNvPr id="16" name="Picture 15" descr="A screenshot of a cell phone&#10;&#10;Description generated with very high confidence">
            <a:extLst>
              <a:ext uri="{FF2B5EF4-FFF2-40B4-BE49-F238E27FC236}">
                <a16:creationId xmlns:a16="http://schemas.microsoft.com/office/drawing/2014/main" id="{0574F3F2-D0FE-404A-B62C-FF3FE488A2D9}"/>
              </a:ext>
            </a:extLst>
          </p:cNvPr>
          <p:cNvPicPr>
            <a:picLocks noChangeAspect="1"/>
          </p:cNvPicPr>
          <p:nvPr/>
        </p:nvPicPr>
        <p:blipFill>
          <a:blip r:embed="rId2"/>
          <a:stretch>
            <a:fillRect/>
          </a:stretch>
        </p:blipFill>
        <p:spPr>
          <a:xfrm>
            <a:off x="57926" y="836613"/>
            <a:ext cx="6013245" cy="5042107"/>
          </a:xfrm>
          <a:prstGeom prst="rect">
            <a:avLst/>
          </a:prstGeom>
          <a:solidFill>
            <a:schemeClr val="bg2"/>
          </a:solidFill>
          <a:ln>
            <a:solidFill>
              <a:schemeClr val="bg2"/>
            </a:solidFill>
          </a:ln>
        </p:spPr>
      </p:pic>
    </p:spTree>
    <p:extLst>
      <p:ext uri="{BB962C8B-B14F-4D97-AF65-F5344CB8AC3E}">
        <p14:creationId xmlns:p14="http://schemas.microsoft.com/office/powerpoint/2010/main" val="6410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A0C56-4295-4AE1-A610-E5EEDE0AAAAE}"/>
              </a:ext>
            </a:extLst>
          </p:cNvPr>
          <p:cNvSpPr>
            <a:spLocks noGrp="1"/>
          </p:cNvSpPr>
          <p:nvPr>
            <p:ph type="dt" sz="half" idx="10"/>
          </p:nvPr>
        </p:nvSpPr>
        <p:spPr/>
        <p:txBody>
          <a:bodyPr/>
          <a:lstStyle/>
          <a:p>
            <a:r>
              <a:rPr lang="en-US"/>
              <a:t>MM.DD.20XX</a:t>
            </a:r>
            <a:endParaRPr lang="ru-RU" dirty="0"/>
          </a:p>
        </p:txBody>
      </p:sp>
      <p:sp>
        <p:nvSpPr>
          <p:cNvPr id="3" name="Footer Placeholder 2">
            <a:extLst>
              <a:ext uri="{FF2B5EF4-FFF2-40B4-BE49-F238E27FC236}">
                <a16:creationId xmlns:a16="http://schemas.microsoft.com/office/drawing/2014/main" id="{6A714D87-657D-455A-9DD7-4E1CD12EDE59}"/>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a16="http://schemas.microsoft.com/office/drawing/2014/main" id="{23B06C2D-B95D-47F1-BA4D-43982179A8E7}"/>
              </a:ext>
            </a:extLst>
          </p:cNvPr>
          <p:cNvSpPr>
            <a:spLocks noGrp="1"/>
          </p:cNvSpPr>
          <p:nvPr>
            <p:ph type="sldNum" sz="quarter" idx="12"/>
          </p:nvPr>
        </p:nvSpPr>
        <p:spPr/>
        <p:txBody>
          <a:bodyPr/>
          <a:lstStyle/>
          <a:p>
            <a:fld id="{8D581BC7-E183-40DB-AC97-C19EA4EB8894}" type="slidenum">
              <a:rPr lang="ru-RU" smtClean="0"/>
              <a:t>8</a:t>
            </a:fld>
            <a:endParaRPr lang="ru-RU" dirty="0"/>
          </a:p>
        </p:txBody>
      </p:sp>
      <p:sp>
        <p:nvSpPr>
          <p:cNvPr id="5" name="Title 4">
            <a:extLst>
              <a:ext uri="{FF2B5EF4-FFF2-40B4-BE49-F238E27FC236}">
                <a16:creationId xmlns:a16="http://schemas.microsoft.com/office/drawing/2014/main" id="{BAE37F55-2A77-4EE2-AC95-9CE5AED47809}"/>
              </a:ext>
            </a:extLst>
          </p:cNvPr>
          <p:cNvSpPr>
            <a:spLocks noGrp="1"/>
          </p:cNvSpPr>
          <p:nvPr>
            <p:ph type="title"/>
          </p:nvPr>
        </p:nvSpPr>
        <p:spPr/>
        <p:txBody>
          <a:bodyPr>
            <a:noAutofit/>
          </a:bodyPr>
          <a:lstStyle/>
          <a:p>
            <a:r>
              <a:rPr lang="en-CA" sz="2400" dirty="0"/>
              <a:t>EXPLORATORY DATA ANALYSIS</a:t>
            </a:r>
          </a:p>
        </p:txBody>
      </p:sp>
      <p:sp>
        <p:nvSpPr>
          <p:cNvPr id="7" name="Text Placeholder 6">
            <a:extLst>
              <a:ext uri="{FF2B5EF4-FFF2-40B4-BE49-F238E27FC236}">
                <a16:creationId xmlns:a16="http://schemas.microsoft.com/office/drawing/2014/main" id="{17B9A727-3C10-4C12-9964-F3B77FE0B8F3}"/>
              </a:ext>
            </a:extLst>
          </p:cNvPr>
          <p:cNvSpPr>
            <a:spLocks noGrp="1"/>
          </p:cNvSpPr>
          <p:nvPr>
            <p:ph type="body" idx="29"/>
          </p:nvPr>
        </p:nvSpPr>
        <p:spPr>
          <a:xfrm>
            <a:off x="831850" y="872494"/>
            <a:ext cx="2915732" cy="360000"/>
          </a:xfrm>
        </p:spPr>
        <p:txBody>
          <a:bodyPr/>
          <a:lstStyle/>
          <a:p>
            <a:r>
              <a:rPr lang="en-CA" dirty="0"/>
              <a:t>MCI by Neighborhood</a:t>
            </a:r>
          </a:p>
        </p:txBody>
      </p:sp>
      <p:sp>
        <p:nvSpPr>
          <p:cNvPr id="8" name="Text Placeholder 7">
            <a:extLst>
              <a:ext uri="{FF2B5EF4-FFF2-40B4-BE49-F238E27FC236}">
                <a16:creationId xmlns:a16="http://schemas.microsoft.com/office/drawing/2014/main" id="{019681A1-42D6-4DB9-A92D-C26AEFE94E4C}"/>
              </a:ext>
            </a:extLst>
          </p:cNvPr>
          <p:cNvSpPr>
            <a:spLocks noGrp="1"/>
          </p:cNvSpPr>
          <p:nvPr>
            <p:ph type="body" idx="31"/>
          </p:nvPr>
        </p:nvSpPr>
        <p:spPr>
          <a:xfrm>
            <a:off x="6096000" y="2235032"/>
            <a:ext cx="2915732" cy="360000"/>
          </a:xfrm>
        </p:spPr>
        <p:txBody>
          <a:bodyPr/>
          <a:lstStyle/>
          <a:p>
            <a:r>
              <a:rPr lang="en-CA" dirty="0"/>
              <a:t>MCI by Day of week</a:t>
            </a:r>
          </a:p>
        </p:txBody>
      </p:sp>
      <p:pic>
        <p:nvPicPr>
          <p:cNvPr id="16" name="Content Placeholder 15" descr="A close up of a logo&#10;&#10;Description generated with high confidence">
            <a:extLst>
              <a:ext uri="{FF2B5EF4-FFF2-40B4-BE49-F238E27FC236}">
                <a16:creationId xmlns:a16="http://schemas.microsoft.com/office/drawing/2014/main" id="{31CD5D84-1BD4-412A-B65C-E9D08ED23884}"/>
              </a:ext>
            </a:extLst>
          </p:cNvPr>
          <p:cNvPicPr>
            <a:picLocks noGrp="1" noChangeAspect="1"/>
          </p:cNvPicPr>
          <p:nvPr>
            <p:ph sz="quarter" idx="32"/>
          </p:nvPr>
        </p:nvPicPr>
        <p:blipFill>
          <a:blip r:embed="rId3"/>
          <a:stretch>
            <a:fillRect/>
          </a:stretch>
        </p:blipFill>
        <p:spPr>
          <a:xfrm>
            <a:off x="232796" y="1232494"/>
            <a:ext cx="5026617" cy="4646226"/>
          </a:xfrm>
          <a:solidFill>
            <a:schemeClr val="bg2"/>
          </a:solidFill>
          <a:ln>
            <a:solidFill>
              <a:schemeClr val="bg2"/>
            </a:solidFill>
          </a:ln>
        </p:spPr>
      </p:pic>
      <p:pic>
        <p:nvPicPr>
          <p:cNvPr id="20" name="Content Placeholder 19" descr="A close up of a map&#10;&#10;Description generated with high confidence">
            <a:extLst>
              <a:ext uri="{FF2B5EF4-FFF2-40B4-BE49-F238E27FC236}">
                <a16:creationId xmlns:a16="http://schemas.microsoft.com/office/drawing/2014/main" id="{BCD4B496-1F03-4EB5-9BFB-4A3ED84A864D}"/>
              </a:ext>
            </a:extLst>
          </p:cNvPr>
          <p:cNvPicPr>
            <a:picLocks noGrp="1" noChangeAspect="1"/>
          </p:cNvPicPr>
          <p:nvPr>
            <p:ph sz="quarter" idx="33"/>
          </p:nvPr>
        </p:nvPicPr>
        <p:blipFill>
          <a:blip r:embed="rId4"/>
          <a:stretch>
            <a:fillRect/>
          </a:stretch>
        </p:blipFill>
        <p:spPr>
          <a:xfrm>
            <a:off x="6096000" y="2636520"/>
            <a:ext cx="5286707" cy="2557511"/>
          </a:xfrm>
          <a:solidFill>
            <a:schemeClr val="bg2"/>
          </a:solidFill>
          <a:ln>
            <a:solidFill>
              <a:schemeClr val="bg2"/>
            </a:solidFill>
          </a:ln>
        </p:spPr>
      </p:pic>
    </p:spTree>
    <p:extLst>
      <p:ext uri="{BB962C8B-B14F-4D97-AF65-F5344CB8AC3E}">
        <p14:creationId xmlns:p14="http://schemas.microsoft.com/office/powerpoint/2010/main" val="214186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Autofit/>
          </a:bodyPr>
          <a:lstStyle/>
          <a:p>
            <a:r>
              <a:rPr lang="en-US" sz="2800" dirty="0"/>
              <a:t>ANALYSIS &amp; INSIGHTS</a:t>
            </a:r>
            <a:endParaRPr lang="ru-RU" sz="2800"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a:xfrm>
            <a:off x="826770" y="3244567"/>
            <a:ext cx="4443165" cy="569085"/>
          </a:xfrm>
        </p:spPr>
        <p:txBody>
          <a:bodyPr/>
          <a:lstStyle/>
          <a:p>
            <a:r>
              <a:rPr lang="en-CA" dirty="0"/>
              <a:t>Decision Tree Classifier</a:t>
            </a:r>
            <a:endParaRPr lang="ru-RU"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ru-RU" smtClean="0"/>
              <a:t>9</a:t>
            </a:fld>
            <a:endParaRPr lang="ru-RU"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endParaRPr lang="ru-RU" dirty="0"/>
          </a:p>
        </p:txBody>
      </p:sp>
      <p:pic>
        <p:nvPicPr>
          <p:cNvPr id="16" name="Picture 15" descr="A screenshot of a cell phone&#10;&#10;Description generated with high confidence">
            <a:extLst>
              <a:ext uri="{FF2B5EF4-FFF2-40B4-BE49-F238E27FC236}">
                <a16:creationId xmlns:a16="http://schemas.microsoft.com/office/drawing/2014/main" id="{403D92DA-F9BE-4361-9B8C-22D4F00A2598}"/>
              </a:ext>
            </a:extLst>
          </p:cNvPr>
          <p:cNvPicPr>
            <a:picLocks noChangeAspect="1"/>
          </p:cNvPicPr>
          <p:nvPr/>
        </p:nvPicPr>
        <p:blipFill>
          <a:blip r:embed="rId3"/>
          <a:stretch>
            <a:fillRect/>
          </a:stretch>
        </p:blipFill>
        <p:spPr>
          <a:xfrm>
            <a:off x="1357090" y="836613"/>
            <a:ext cx="9859701" cy="1359194"/>
          </a:xfrm>
          <a:prstGeom prst="rect">
            <a:avLst/>
          </a:prstGeom>
        </p:spPr>
      </p:pic>
      <p:pic>
        <p:nvPicPr>
          <p:cNvPr id="19" name="Picture 18">
            <a:extLst>
              <a:ext uri="{FF2B5EF4-FFF2-40B4-BE49-F238E27FC236}">
                <a16:creationId xmlns:a16="http://schemas.microsoft.com/office/drawing/2014/main" id="{B84D019C-51BB-4D77-95B3-0D6BB45CED84}"/>
              </a:ext>
            </a:extLst>
          </p:cNvPr>
          <p:cNvPicPr>
            <a:picLocks noChangeAspect="1"/>
          </p:cNvPicPr>
          <p:nvPr/>
        </p:nvPicPr>
        <p:blipFill>
          <a:blip r:embed="rId4"/>
          <a:stretch>
            <a:fillRect/>
          </a:stretch>
        </p:blipFill>
        <p:spPr>
          <a:xfrm>
            <a:off x="7352268" y="2493192"/>
            <a:ext cx="2728229" cy="3308852"/>
          </a:xfrm>
          <a:prstGeom prst="rect">
            <a:avLst/>
          </a:prstGeom>
        </p:spPr>
      </p:pic>
      <p:graphicFrame>
        <p:nvGraphicFramePr>
          <p:cNvPr id="21" name="Table 20">
            <a:extLst>
              <a:ext uri="{FF2B5EF4-FFF2-40B4-BE49-F238E27FC236}">
                <a16:creationId xmlns:a16="http://schemas.microsoft.com/office/drawing/2014/main" id="{B5ED6479-0B81-48FA-A1F9-9135A03A83F5}"/>
              </a:ext>
            </a:extLst>
          </p:cNvPr>
          <p:cNvGraphicFramePr>
            <a:graphicFrameLocks noGrp="1"/>
          </p:cNvGraphicFramePr>
          <p:nvPr>
            <p:extLst>
              <p:ext uri="{D42A27DB-BD31-4B8C-83A1-F6EECF244321}">
                <p14:modId xmlns:p14="http://schemas.microsoft.com/office/powerpoint/2010/main" val="126687820"/>
              </p:ext>
            </p:extLst>
          </p:nvPr>
        </p:nvGraphicFramePr>
        <p:xfrm>
          <a:off x="920115" y="3705891"/>
          <a:ext cx="4306420" cy="2832752"/>
        </p:xfrm>
        <a:graphic>
          <a:graphicData uri="http://schemas.openxmlformats.org/drawingml/2006/table">
            <a:tbl>
              <a:tblPr firstRow="1" bandRow="1">
                <a:tableStyleId>{B301B821-A1FF-4177-AEE7-76D212191A09}</a:tableStyleId>
              </a:tblPr>
              <a:tblGrid>
                <a:gridCol w="1076605">
                  <a:extLst>
                    <a:ext uri="{9D8B030D-6E8A-4147-A177-3AD203B41FA5}">
                      <a16:colId xmlns:a16="http://schemas.microsoft.com/office/drawing/2014/main" val="1658507036"/>
                    </a:ext>
                  </a:extLst>
                </a:gridCol>
                <a:gridCol w="1076605">
                  <a:extLst>
                    <a:ext uri="{9D8B030D-6E8A-4147-A177-3AD203B41FA5}">
                      <a16:colId xmlns:a16="http://schemas.microsoft.com/office/drawing/2014/main" val="4233817101"/>
                    </a:ext>
                  </a:extLst>
                </a:gridCol>
                <a:gridCol w="1076605">
                  <a:extLst>
                    <a:ext uri="{9D8B030D-6E8A-4147-A177-3AD203B41FA5}">
                      <a16:colId xmlns:a16="http://schemas.microsoft.com/office/drawing/2014/main" val="1465751870"/>
                    </a:ext>
                  </a:extLst>
                </a:gridCol>
                <a:gridCol w="1076605">
                  <a:extLst>
                    <a:ext uri="{9D8B030D-6E8A-4147-A177-3AD203B41FA5}">
                      <a16:colId xmlns:a16="http://schemas.microsoft.com/office/drawing/2014/main" val="1334907338"/>
                    </a:ext>
                  </a:extLst>
                </a:gridCol>
              </a:tblGrid>
              <a:tr h="346781">
                <a:tc>
                  <a:txBody>
                    <a:bodyPr/>
                    <a:lstStyle/>
                    <a:p>
                      <a:r>
                        <a:rPr lang="en-CA" b="1" dirty="0">
                          <a:solidFill>
                            <a:schemeClr val="bg2"/>
                          </a:solidFill>
                        </a:rPr>
                        <a:t>Split</a:t>
                      </a:r>
                    </a:p>
                  </a:txBody>
                  <a:tcPr/>
                </a:tc>
                <a:tc>
                  <a:txBody>
                    <a:bodyPr/>
                    <a:lstStyle/>
                    <a:p>
                      <a:r>
                        <a:rPr lang="en-CA" b="1" dirty="0">
                          <a:solidFill>
                            <a:schemeClr val="bg2"/>
                          </a:solidFill>
                        </a:rPr>
                        <a:t>Function</a:t>
                      </a:r>
                    </a:p>
                  </a:txBody>
                  <a:tcPr/>
                </a:tc>
                <a:tc>
                  <a:txBody>
                    <a:bodyPr/>
                    <a:lstStyle/>
                    <a:p>
                      <a:r>
                        <a:rPr lang="en-CA" b="1" dirty="0">
                          <a:solidFill>
                            <a:schemeClr val="bg2"/>
                          </a:solidFill>
                        </a:rPr>
                        <a:t>Accuracy</a:t>
                      </a:r>
                    </a:p>
                  </a:txBody>
                  <a:tcPr/>
                </a:tc>
                <a:tc>
                  <a:txBody>
                    <a:bodyPr/>
                    <a:lstStyle/>
                    <a:p>
                      <a:r>
                        <a:rPr lang="en-CA" sz="1800" b="1" kern="1200" dirty="0">
                          <a:solidFill>
                            <a:schemeClr val="bg2"/>
                          </a:solidFill>
                          <a:latin typeface="+mn-lt"/>
                          <a:ea typeface="+mn-ea"/>
                          <a:cs typeface="+mn-cs"/>
                        </a:rPr>
                        <a:t>Log-Loss</a:t>
                      </a:r>
                    </a:p>
                  </a:txBody>
                  <a:tcPr/>
                </a:tc>
                <a:extLst>
                  <a:ext uri="{0D108BD9-81ED-4DB2-BD59-A6C34878D82A}">
                    <a16:rowId xmlns:a16="http://schemas.microsoft.com/office/drawing/2014/main" val="3073504140"/>
                  </a:ext>
                </a:extLst>
              </a:tr>
              <a:tr h="346781">
                <a:tc>
                  <a:txBody>
                    <a:bodyPr/>
                    <a:lstStyle/>
                    <a:p>
                      <a:r>
                        <a:rPr lang="en-CA" dirty="0"/>
                        <a:t>50</a:t>
                      </a:r>
                    </a:p>
                  </a:txBody>
                  <a:tcPr/>
                </a:tc>
                <a:tc>
                  <a:txBody>
                    <a:bodyPr/>
                    <a:lstStyle/>
                    <a:p>
                      <a:r>
                        <a:rPr lang="en-CA" dirty="0"/>
                        <a:t>Entropy</a:t>
                      </a:r>
                    </a:p>
                  </a:txBody>
                  <a:tcPr/>
                </a:tc>
                <a:tc>
                  <a:txBody>
                    <a:bodyPr/>
                    <a:lstStyle/>
                    <a:p>
                      <a:r>
                        <a:rPr lang="en-CA" dirty="0"/>
                        <a:t>0.411</a:t>
                      </a:r>
                    </a:p>
                  </a:txBody>
                  <a:tcPr/>
                </a:tc>
                <a:tc>
                  <a:txBody>
                    <a:bodyPr/>
                    <a:lstStyle/>
                    <a:p>
                      <a:r>
                        <a:rPr lang="en-CA" dirty="0"/>
                        <a:t>1.29</a:t>
                      </a:r>
                    </a:p>
                  </a:txBody>
                  <a:tcPr/>
                </a:tc>
                <a:extLst>
                  <a:ext uri="{0D108BD9-81ED-4DB2-BD59-A6C34878D82A}">
                    <a16:rowId xmlns:a16="http://schemas.microsoft.com/office/drawing/2014/main" val="2272066435"/>
                  </a:ext>
                </a:extLst>
              </a:tr>
              <a:tr h="346781">
                <a:tc>
                  <a:txBody>
                    <a:bodyPr/>
                    <a:lstStyle/>
                    <a:p>
                      <a:r>
                        <a:rPr lang="en-CA" dirty="0"/>
                        <a:t>300</a:t>
                      </a:r>
                    </a:p>
                  </a:txBody>
                  <a:tcPr/>
                </a:tc>
                <a:tc>
                  <a:txBody>
                    <a:bodyPr/>
                    <a:lstStyle/>
                    <a:p>
                      <a:r>
                        <a:rPr lang="en-CA" dirty="0"/>
                        <a:t>Entropy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0.411</a:t>
                      </a:r>
                    </a:p>
                  </a:txBody>
                  <a:tcPr/>
                </a:tc>
                <a:tc>
                  <a:txBody>
                    <a:bodyPr/>
                    <a:lstStyle/>
                    <a:p>
                      <a:r>
                        <a:rPr lang="en-CA" dirty="0"/>
                        <a:t>1.29</a:t>
                      </a:r>
                    </a:p>
                  </a:txBody>
                  <a:tcPr/>
                </a:tc>
                <a:extLst>
                  <a:ext uri="{0D108BD9-81ED-4DB2-BD59-A6C34878D82A}">
                    <a16:rowId xmlns:a16="http://schemas.microsoft.com/office/drawing/2014/main" val="1911206579"/>
                  </a:ext>
                </a:extLst>
              </a:tr>
              <a:tr h="433868">
                <a:tc>
                  <a:txBody>
                    <a:bodyPr/>
                    <a:lstStyle/>
                    <a:p>
                      <a:r>
                        <a:rPr lang="en-CA" dirty="0"/>
                        <a:t>500</a:t>
                      </a:r>
                    </a:p>
                  </a:txBody>
                  <a:tcPr/>
                </a:tc>
                <a:tc>
                  <a:txBody>
                    <a:bodyPr/>
                    <a:lstStyle/>
                    <a:p>
                      <a:r>
                        <a:rPr lang="en-CA" dirty="0"/>
                        <a:t>Entropy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0.411</a:t>
                      </a:r>
                    </a:p>
                  </a:txBody>
                  <a:tcPr/>
                </a:tc>
                <a:tc>
                  <a:txBody>
                    <a:bodyPr/>
                    <a:lstStyle/>
                    <a:p>
                      <a:r>
                        <a:rPr lang="en-CA" dirty="0"/>
                        <a:t>1.29</a:t>
                      </a:r>
                    </a:p>
                  </a:txBody>
                  <a:tcPr/>
                </a:tc>
                <a:extLst>
                  <a:ext uri="{0D108BD9-81ED-4DB2-BD59-A6C34878D82A}">
                    <a16:rowId xmlns:a16="http://schemas.microsoft.com/office/drawing/2014/main" val="1155866086"/>
                  </a:ext>
                </a:extLst>
              </a:tr>
              <a:tr h="433868">
                <a:tc>
                  <a:txBody>
                    <a:bodyPr/>
                    <a:lstStyle/>
                    <a:p>
                      <a:r>
                        <a:rPr lang="en-CA" dirty="0"/>
                        <a:t>50</a:t>
                      </a:r>
                    </a:p>
                  </a:txBody>
                  <a:tcPr/>
                </a:tc>
                <a:tc>
                  <a:txBody>
                    <a:bodyPr/>
                    <a:lstStyle/>
                    <a:p>
                      <a:r>
                        <a:rPr lang="en-CA" dirty="0"/>
                        <a:t>Gini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0.455</a:t>
                      </a:r>
                    </a:p>
                  </a:txBody>
                  <a:tcPr/>
                </a:tc>
                <a:tc>
                  <a:txBody>
                    <a:bodyPr/>
                    <a:lstStyle/>
                    <a:p>
                      <a:r>
                        <a:rPr lang="en-CA" dirty="0"/>
                        <a:t>1.21</a:t>
                      </a:r>
                    </a:p>
                  </a:txBody>
                  <a:tcPr/>
                </a:tc>
                <a:extLst>
                  <a:ext uri="{0D108BD9-81ED-4DB2-BD59-A6C34878D82A}">
                    <a16:rowId xmlns:a16="http://schemas.microsoft.com/office/drawing/2014/main" val="1966711911"/>
                  </a:ext>
                </a:extLst>
              </a:tr>
              <a:tr h="433868">
                <a:tc>
                  <a:txBody>
                    <a:bodyPr/>
                    <a:lstStyle/>
                    <a:p>
                      <a:r>
                        <a:rPr lang="en-CA" dirty="0"/>
                        <a:t>300</a:t>
                      </a:r>
                    </a:p>
                  </a:txBody>
                  <a:tcPr/>
                </a:tc>
                <a:tc>
                  <a:txBody>
                    <a:bodyPr/>
                    <a:lstStyle/>
                    <a:p>
                      <a:r>
                        <a:rPr lang="en-CA" dirty="0"/>
                        <a:t>Gini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0.455</a:t>
                      </a:r>
                    </a:p>
                  </a:txBody>
                  <a:tcPr/>
                </a:tc>
                <a:tc>
                  <a:txBody>
                    <a:bodyPr/>
                    <a:lstStyle/>
                    <a:p>
                      <a:r>
                        <a:rPr lang="en-CA" dirty="0"/>
                        <a:t>1.21</a:t>
                      </a:r>
                    </a:p>
                  </a:txBody>
                  <a:tcPr/>
                </a:tc>
                <a:extLst>
                  <a:ext uri="{0D108BD9-81ED-4DB2-BD59-A6C34878D82A}">
                    <a16:rowId xmlns:a16="http://schemas.microsoft.com/office/drawing/2014/main" val="2495832333"/>
                  </a:ext>
                </a:extLst>
              </a:tr>
              <a:tr h="433868">
                <a:tc>
                  <a:txBody>
                    <a:bodyPr/>
                    <a:lstStyle/>
                    <a:p>
                      <a:r>
                        <a:rPr lang="en-CA" dirty="0"/>
                        <a:t>500</a:t>
                      </a:r>
                    </a:p>
                  </a:txBody>
                  <a:tcPr/>
                </a:tc>
                <a:tc>
                  <a:txBody>
                    <a:bodyPr/>
                    <a:lstStyle/>
                    <a:p>
                      <a:r>
                        <a:rPr lang="en-CA" dirty="0"/>
                        <a:t>Gini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0.455</a:t>
                      </a:r>
                    </a:p>
                  </a:txBody>
                  <a:tcPr/>
                </a:tc>
                <a:tc>
                  <a:txBody>
                    <a:bodyPr/>
                    <a:lstStyle/>
                    <a:p>
                      <a:r>
                        <a:rPr lang="en-CA" dirty="0"/>
                        <a:t>1.21</a:t>
                      </a:r>
                    </a:p>
                  </a:txBody>
                  <a:tcPr/>
                </a:tc>
                <a:extLst>
                  <a:ext uri="{0D108BD9-81ED-4DB2-BD59-A6C34878D82A}">
                    <a16:rowId xmlns:a16="http://schemas.microsoft.com/office/drawing/2014/main" val="3619881932"/>
                  </a:ext>
                </a:extLst>
              </a:tr>
            </a:tbl>
          </a:graphicData>
        </a:graphic>
      </p:graphicFrame>
    </p:spTree>
    <p:extLst>
      <p:ext uri="{BB962C8B-B14F-4D97-AF65-F5344CB8AC3E}">
        <p14:creationId xmlns:p14="http://schemas.microsoft.com/office/powerpoint/2010/main" val="376680306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Widescreen</PresentationFormat>
  <Paragraphs>213</Paragraphs>
  <Slides>15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Gill Sans MT</vt:lpstr>
      <vt:lpstr>Segoe UI</vt:lpstr>
      <vt:lpstr>Segoe UI Light</vt:lpstr>
      <vt:lpstr>Segoe UI Semibold</vt:lpstr>
      <vt:lpstr>Tahoma</vt:lpstr>
      <vt:lpstr>Wingdings</vt:lpstr>
      <vt:lpstr>Office Theme</vt:lpstr>
      <vt:lpstr>Toronto Crime Data Analysis</vt:lpstr>
      <vt:lpstr>OUTLINE</vt:lpstr>
      <vt:lpstr>MOTIVATION</vt:lpstr>
      <vt:lpstr>SOLUTIONS</vt:lpstr>
      <vt:lpstr>CRIME SYSTEMS IN THE U.S.</vt:lpstr>
      <vt:lpstr>DATA COLLECTION</vt:lpstr>
      <vt:lpstr>MAJOR CRIME INDICATORS</vt:lpstr>
      <vt:lpstr>EXPLORATORY DATA ANALYSIS</vt:lpstr>
      <vt:lpstr>ANALYSIS &amp; INSIGHTS</vt:lpstr>
      <vt:lpstr>ANALYSIS &amp; INSIGHTS</vt:lpstr>
      <vt:lpstr>ANALYSIS &amp; INSIGHTS</vt:lpstr>
      <vt:lpstr>ANALYSIS &amp; INSIGHTS</vt:lpstr>
      <vt:lpstr>SUMMARY</vt:lpstr>
      <vt:lpstr>FUTURE WORK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2018-08-31T19:55:40Z</dcterms:created>
  <dcterms:modified xsi:type="dcterms:W3CDTF">2018-08-31T20:07:52Z</dcterms:modified>
</cp:coreProperties>
</file>