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11" r:id="rId2"/>
    <p:sldId id="383" r:id="rId3"/>
    <p:sldId id="409" r:id="rId4"/>
    <p:sldId id="408" r:id="rId5"/>
    <p:sldId id="410" r:id="rId6"/>
    <p:sldId id="406" r:id="rId7"/>
    <p:sldId id="40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09F7"/>
    <a:srgbClr val="7131A1"/>
    <a:srgbClr val="A86FD3"/>
    <a:srgbClr val="9752CA"/>
    <a:srgbClr val="8978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03" autoAdjust="0"/>
  </p:normalViewPr>
  <p:slideViewPr>
    <p:cSldViewPr snapToGrid="0">
      <p:cViewPr varScale="1">
        <p:scale>
          <a:sx n="99" d="100"/>
          <a:sy n="99" d="100"/>
        </p:scale>
        <p:origin x="7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77568-C352-42F0-8CFF-1E7DB457BD7C}"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AEF4F-C778-4010-9A90-BB62B9568E34}" type="slidenum">
              <a:rPr lang="en-US" smtClean="0"/>
              <a:t>‹#›</a:t>
            </a:fld>
            <a:endParaRPr lang="en-US"/>
          </a:p>
        </p:txBody>
      </p:sp>
    </p:spTree>
    <p:extLst>
      <p:ext uri="{BB962C8B-B14F-4D97-AF65-F5344CB8AC3E}">
        <p14:creationId xmlns:p14="http://schemas.microsoft.com/office/powerpoint/2010/main" val="72887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76AEF4F-C778-4010-9A90-BB62B9568E34}" type="slidenum">
              <a:rPr lang="en-US" smtClean="0"/>
              <a:t>4</a:t>
            </a:fld>
            <a:endParaRPr lang="en-US"/>
          </a:p>
        </p:txBody>
      </p:sp>
    </p:spTree>
    <p:extLst>
      <p:ext uri="{BB962C8B-B14F-4D97-AF65-F5344CB8AC3E}">
        <p14:creationId xmlns:p14="http://schemas.microsoft.com/office/powerpoint/2010/main" val="136218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76AEF4F-C778-4010-9A90-BB62B9568E34}" type="slidenum">
              <a:rPr lang="en-US" smtClean="0"/>
              <a:t>5</a:t>
            </a:fld>
            <a:endParaRPr lang="en-US"/>
          </a:p>
        </p:txBody>
      </p:sp>
    </p:spTree>
    <p:extLst>
      <p:ext uri="{BB962C8B-B14F-4D97-AF65-F5344CB8AC3E}">
        <p14:creationId xmlns:p14="http://schemas.microsoft.com/office/powerpoint/2010/main" val="1941257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511D59-B446-4468-ADB4-C8EE39BACF8E}"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196349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77D0B-006E-495A-B2B8-EE7460ACD6FF}"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28238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CD3208-F4E0-486D-89D2-03D0D6FE6929}"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32098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BB667-B22C-4703-B011-1649FA013160}"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271405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523F9F-9776-481A-A1AE-8B371040328D}"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280334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BE9A12-CFF6-4F63-A02F-8B1934ED0A05}"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142997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F5C226-C5F9-483E-B912-00F47200E13B}" type="datetime1">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58255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392A02-12B5-4FC4-829E-191A1E354CA2}" type="datetime1">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121396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D1245-F856-4531-8130-2B4C00F0D1B4}" type="datetime1">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104338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A9305-3ED4-47AD-B87C-CC5A9233A5A7}"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251656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C1886-3EC5-4218-A5EE-4BC558A013D3}"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016E1-9E46-4A25-9BE7-86BC11256F23}" type="slidenum">
              <a:rPr lang="en-US" smtClean="0"/>
              <a:t>‹#›</a:t>
            </a:fld>
            <a:endParaRPr lang="en-US"/>
          </a:p>
        </p:txBody>
      </p:sp>
    </p:spTree>
    <p:extLst>
      <p:ext uri="{BB962C8B-B14F-4D97-AF65-F5344CB8AC3E}">
        <p14:creationId xmlns:p14="http://schemas.microsoft.com/office/powerpoint/2010/main" val="98632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18A54-669C-4B6D-9BAA-540B5D458033}" type="datetime1">
              <a:rPr lang="en-US" smtClean="0"/>
              <a:t>6/8/2020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016E1-9E46-4A25-9BE7-86BC11256F23}" type="slidenum">
              <a:rPr lang="en-US" smtClean="0"/>
              <a:t>‹#›</a:t>
            </a:fld>
            <a:endParaRPr lang="en-US"/>
          </a:p>
        </p:txBody>
      </p:sp>
    </p:spTree>
    <p:extLst>
      <p:ext uri="{BB962C8B-B14F-4D97-AF65-F5344CB8AC3E}">
        <p14:creationId xmlns:p14="http://schemas.microsoft.com/office/powerpoint/2010/main" val="181961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5875"/>
            <a:ext cx="6298902" cy="635902"/>
          </a:xfrm>
        </p:spPr>
        <p:txBody>
          <a:bodyPr>
            <a:normAutofit fontScale="90000"/>
          </a:bodyPr>
          <a:lstStyle/>
          <a:p>
            <a:r>
              <a:rPr lang="en-SG" b="1" dirty="0" smtClean="0"/>
              <a:t>Overview: IPTM </a:t>
            </a:r>
            <a:r>
              <a:rPr lang="en-SG" b="1" dirty="0" err="1" smtClean="0"/>
              <a:t>TestNet</a:t>
            </a:r>
            <a:r>
              <a:rPr lang="en-SG" b="1" dirty="0" smtClean="0"/>
              <a:t> 2020</a:t>
            </a:r>
            <a:endParaRPr lang="en-SG" b="1" dirty="0"/>
          </a:p>
        </p:txBody>
      </p:sp>
      <p:sp>
        <p:nvSpPr>
          <p:cNvPr id="4" name="Content Placeholder 2"/>
          <p:cNvSpPr>
            <a:spLocks noGrp="1"/>
          </p:cNvSpPr>
          <p:nvPr>
            <p:ph idx="1"/>
          </p:nvPr>
        </p:nvSpPr>
        <p:spPr>
          <a:xfrm>
            <a:off x="7137102" y="3810576"/>
            <a:ext cx="4750098" cy="2838877"/>
          </a:xfrm>
        </p:spPr>
        <p:txBody>
          <a:bodyPr>
            <a:noAutofit/>
          </a:bodyPr>
          <a:lstStyle/>
          <a:p>
            <a:pPr marL="0" indent="0">
              <a:buNone/>
            </a:pPr>
            <a:r>
              <a:rPr lang="en-SG" sz="2000" dirty="0" smtClean="0"/>
              <a:t>4. How to setup a sealer or normal node?</a:t>
            </a:r>
          </a:p>
          <a:p>
            <a:pPr marL="0" indent="0">
              <a:buNone/>
            </a:pPr>
            <a:r>
              <a:rPr lang="en-SG" sz="2000" dirty="0" smtClean="0"/>
              <a:t>Refer the following manual at GitHub:</a:t>
            </a:r>
          </a:p>
          <a:p>
            <a:pPr marL="0" indent="0">
              <a:buNone/>
            </a:pPr>
            <a:r>
              <a:rPr lang="en-SG" sz="1800" dirty="0">
                <a:solidFill>
                  <a:srgbClr val="002060"/>
                </a:solidFill>
              </a:rPr>
              <a:t>https://</a:t>
            </a:r>
            <a:r>
              <a:rPr lang="en-SG" sz="1800" dirty="0" smtClean="0">
                <a:solidFill>
                  <a:srgbClr val="002060"/>
                </a:solidFill>
              </a:rPr>
              <a:t>github.com/iexplotech/IPTM_MyManual</a:t>
            </a:r>
          </a:p>
          <a:p>
            <a:pPr marL="0" indent="0">
              <a:buNone/>
            </a:pPr>
            <a:r>
              <a:rPr lang="en-SG" sz="1800" dirty="0" smtClean="0"/>
              <a:t>5. Who I want to contact for any questions:</a:t>
            </a:r>
          </a:p>
          <a:p>
            <a:r>
              <a:rPr lang="en-SG" sz="1800" dirty="0" smtClean="0"/>
              <a:t>Technical: </a:t>
            </a:r>
            <a:r>
              <a:rPr lang="en-SG" sz="1800" dirty="0" err="1" smtClean="0"/>
              <a:t>Dr.</a:t>
            </a:r>
            <a:r>
              <a:rPr lang="en-SG" sz="1800" dirty="0" smtClean="0"/>
              <a:t> Mohd Anuar</a:t>
            </a:r>
          </a:p>
          <a:p>
            <a:r>
              <a:rPr lang="en-SG" sz="1800" dirty="0" smtClean="0"/>
              <a:t>Technology Advisory: </a:t>
            </a:r>
            <a:r>
              <a:rPr lang="en-SG" sz="1800" dirty="0" err="1" smtClean="0"/>
              <a:t>Prof.</a:t>
            </a:r>
            <a:r>
              <a:rPr lang="en-SG" sz="1800" dirty="0" smtClean="0"/>
              <a:t> Ramlan</a:t>
            </a:r>
          </a:p>
          <a:p>
            <a:r>
              <a:rPr lang="en-SG" sz="1800" dirty="0" smtClean="0"/>
              <a:t>Security Policy and Testing: </a:t>
            </a:r>
            <a:r>
              <a:rPr lang="en-SG" sz="1800" dirty="0" err="1" smtClean="0"/>
              <a:t>Pn</a:t>
            </a:r>
            <a:r>
              <a:rPr lang="en-SG" sz="1800" dirty="0" smtClean="0"/>
              <a:t>. </a:t>
            </a:r>
            <a:r>
              <a:rPr lang="en-SG" sz="1800" dirty="0" err="1" smtClean="0"/>
              <a:t>Hazlin</a:t>
            </a:r>
            <a:r>
              <a:rPr lang="en-SG" sz="1800" dirty="0" smtClean="0"/>
              <a:t> or </a:t>
            </a:r>
            <a:r>
              <a:rPr lang="en-SG" sz="1800" dirty="0" err="1" smtClean="0"/>
              <a:t>Pn</a:t>
            </a:r>
            <a:r>
              <a:rPr lang="en-SG" sz="1800" dirty="0" smtClean="0"/>
              <a:t>. </a:t>
            </a:r>
            <a:r>
              <a:rPr lang="en-SG" sz="1800" dirty="0" err="1" smtClean="0"/>
              <a:t>Isma</a:t>
            </a:r>
            <a:r>
              <a:rPr lang="en-SG" sz="1800" dirty="0" smtClean="0"/>
              <a:t> (Cryptography Department)</a:t>
            </a:r>
          </a:p>
          <a:p>
            <a:pPr marL="0" indent="0">
              <a:buNone/>
            </a:pPr>
            <a:endParaRPr lang="en-SG" sz="1800" dirty="0" smtClean="0"/>
          </a:p>
          <a:p>
            <a:pPr marL="0" indent="0">
              <a:buNone/>
            </a:pPr>
            <a:endParaRPr lang="en-SG" sz="2000" dirty="0" smtClean="0"/>
          </a:p>
        </p:txBody>
      </p:sp>
      <p:sp>
        <p:nvSpPr>
          <p:cNvPr id="98" name="Content Placeholder 2"/>
          <p:cNvSpPr txBox="1">
            <a:spLocks/>
          </p:cNvSpPr>
          <p:nvPr/>
        </p:nvSpPr>
        <p:spPr>
          <a:xfrm>
            <a:off x="838200" y="1180247"/>
            <a:ext cx="5764731" cy="54692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smtClean="0"/>
              <a:t>1. What is IPTM </a:t>
            </a:r>
            <a:r>
              <a:rPr lang="en-SG" sz="2000" dirty="0" err="1" smtClean="0"/>
              <a:t>TestNet</a:t>
            </a:r>
            <a:r>
              <a:rPr lang="en-SG" sz="2000" dirty="0" smtClean="0"/>
              <a:t>?</a:t>
            </a:r>
          </a:p>
          <a:p>
            <a:pPr marL="0" indent="0">
              <a:buFont typeface="Arial" panose="020B0604020202020204" pitchFamily="34" charset="0"/>
              <a:buNone/>
            </a:pPr>
            <a:r>
              <a:rPr lang="en-SG" sz="2000" dirty="0" smtClean="0"/>
              <a:t>Collaboration between researchers in IPT to establish Malaysian blockchain (BC) network. Everyone contribute and use this BC platform for joint research and development of smart contract and DApps.</a:t>
            </a:r>
          </a:p>
          <a:p>
            <a:pPr marL="0" indent="0">
              <a:buFont typeface="Arial" panose="020B0604020202020204" pitchFamily="34" charset="0"/>
              <a:buNone/>
            </a:pPr>
            <a:r>
              <a:rPr lang="en-SG" sz="2000" dirty="0" smtClean="0"/>
              <a:t>2.  How do I participant?</a:t>
            </a:r>
          </a:p>
          <a:p>
            <a:r>
              <a:rPr lang="nb-NO" sz="2000" dirty="0" smtClean="0"/>
              <a:t>Setup Sealer Node: Only one for every IPT</a:t>
            </a:r>
          </a:p>
          <a:p>
            <a:r>
              <a:rPr lang="en-SG" sz="2000" dirty="0" smtClean="0"/>
              <a:t>Setup Normal Node: Everyone from IPT can setup, join network, develop smart contract, Web3 mobile DApps etc.</a:t>
            </a:r>
          </a:p>
          <a:p>
            <a:pPr marL="0" indent="0">
              <a:buFont typeface="Arial" panose="020B0604020202020204" pitchFamily="34" charset="0"/>
              <a:buNone/>
            </a:pPr>
            <a:r>
              <a:rPr lang="en-SG" sz="2000" dirty="0" smtClean="0"/>
              <a:t>3. Who IPTM’s Secretariat? </a:t>
            </a:r>
          </a:p>
          <a:p>
            <a:r>
              <a:rPr lang="en-SG" sz="2000" dirty="0" smtClean="0"/>
              <a:t>CyberSecurity Malaysia: </a:t>
            </a:r>
            <a:r>
              <a:rPr lang="en-SG" sz="2000" dirty="0" err="1" smtClean="0"/>
              <a:t>Pn</a:t>
            </a:r>
            <a:r>
              <a:rPr lang="en-SG" sz="2000" dirty="0" smtClean="0"/>
              <a:t>. </a:t>
            </a:r>
            <a:r>
              <a:rPr lang="en-SG" sz="2000" dirty="0" err="1" smtClean="0"/>
              <a:t>Hazlin</a:t>
            </a:r>
            <a:r>
              <a:rPr lang="en-SG" sz="2000" dirty="0" smtClean="0"/>
              <a:t>, </a:t>
            </a:r>
            <a:r>
              <a:rPr lang="en-SG" sz="2000" dirty="0" err="1" smtClean="0"/>
              <a:t>Pn</a:t>
            </a:r>
            <a:r>
              <a:rPr lang="en-SG" sz="2000" dirty="0" smtClean="0"/>
              <a:t>. </a:t>
            </a:r>
            <a:r>
              <a:rPr lang="en-SG" sz="2000" dirty="0" err="1" smtClean="0"/>
              <a:t>Isma</a:t>
            </a:r>
            <a:r>
              <a:rPr lang="en-SG" sz="2000" dirty="0" smtClean="0"/>
              <a:t> etc.</a:t>
            </a:r>
          </a:p>
          <a:p>
            <a:r>
              <a:rPr lang="en-SG" sz="2000" dirty="0" smtClean="0"/>
              <a:t>iExploTech (technical support): </a:t>
            </a:r>
            <a:r>
              <a:rPr lang="en-SG" sz="2000" dirty="0" err="1" smtClean="0"/>
              <a:t>Dr.</a:t>
            </a:r>
            <a:r>
              <a:rPr lang="en-SG" sz="2000" dirty="0" smtClean="0"/>
              <a:t> Mohd Anuar &amp; </a:t>
            </a:r>
            <a:r>
              <a:rPr lang="en-SG" sz="2000" dirty="0" err="1" smtClean="0"/>
              <a:t>Prof.</a:t>
            </a:r>
            <a:r>
              <a:rPr lang="en-SG" sz="2000" dirty="0" smtClean="0"/>
              <a:t> Ramlan.</a:t>
            </a:r>
          </a:p>
          <a:p>
            <a:r>
              <a:rPr lang="en-SG" sz="2000" dirty="0" smtClean="0"/>
              <a:t>Gatekeeper of IPTM Sealer Nodes: Every participated IPT has at least two representatives.</a:t>
            </a:r>
          </a:p>
        </p:txBody>
      </p:sp>
      <p:pic>
        <p:nvPicPr>
          <p:cNvPr id="99" name="Picture 98"/>
          <p:cNvPicPr>
            <a:picLocks noChangeAspect="1"/>
          </p:cNvPicPr>
          <p:nvPr/>
        </p:nvPicPr>
        <p:blipFill>
          <a:blip r:embed="rId2"/>
          <a:stretch>
            <a:fillRect/>
          </a:stretch>
        </p:blipFill>
        <p:spPr>
          <a:xfrm>
            <a:off x="7137102" y="442128"/>
            <a:ext cx="4776215" cy="3176971"/>
          </a:xfrm>
          <a:prstGeom prst="rect">
            <a:avLst/>
          </a:prstGeom>
        </p:spPr>
      </p:pic>
      <p:sp>
        <p:nvSpPr>
          <p:cNvPr id="100" name="Slide Number Placeholder 99"/>
          <p:cNvSpPr>
            <a:spLocks noGrp="1"/>
          </p:cNvSpPr>
          <p:nvPr>
            <p:ph type="sldNum" sz="quarter" idx="12"/>
          </p:nvPr>
        </p:nvSpPr>
        <p:spPr/>
        <p:txBody>
          <a:bodyPr/>
          <a:lstStyle/>
          <a:p>
            <a:fld id="{679016E1-9E46-4A25-9BE7-86BC11256F23}" type="slidenum">
              <a:rPr lang="en-US" smtClean="0"/>
              <a:t>1</a:t>
            </a:fld>
            <a:endParaRPr lang="en-US" dirty="0"/>
          </a:p>
        </p:txBody>
      </p:sp>
    </p:spTree>
    <p:extLst>
      <p:ext uri="{BB962C8B-B14F-4D97-AF65-F5344CB8AC3E}">
        <p14:creationId xmlns:p14="http://schemas.microsoft.com/office/powerpoint/2010/main" val="80425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42553" y="557003"/>
            <a:ext cx="3415862" cy="419502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a:xfrm>
            <a:off x="4000051" y="-9951"/>
            <a:ext cx="7122857" cy="706930"/>
          </a:xfrm>
        </p:spPr>
        <p:txBody>
          <a:bodyPr/>
          <a:lstStyle/>
          <a:p>
            <a:r>
              <a:rPr lang="en-SG" b="1" dirty="0" smtClean="0"/>
              <a:t>Account Managements</a:t>
            </a:r>
            <a:endParaRPr lang="en-SG" b="1" dirty="0"/>
          </a:p>
        </p:txBody>
      </p:sp>
      <p:sp>
        <p:nvSpPr>
          <p:cNvPr id="4" name="Hexagon 3"/>
          <p:cNvSpPr/>
          <p:nvPr/>
        </p:nvSpPr>
        <p:spPr>
          <a:xfrm>
            <a:off x="1116178" y="781210"/>
            <a:ext cx="840826" cy="756744"/>
          </a:xfrm>
          <a:prstGeom prst="hexag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1300107" y="738490"/>
            <a:ext cx="557048" cy="830997"/>
          </a:xfrm>
          <a:prstGeom prst="rect">
            <a:avLst/>
          </a:prstGeom>
          <a:noFill/>
        </p:spPr>
        <p:txBody>
          <a:bodyPr wrap="square" rtlCol="0">
            <a:spAutoFit/>
          </a:bodyPr>
          <a:lstStyle/>
          <a:p>
            <a:r>
              <a:rPr lang="en-SG" sz="4800" dirty="0" smtClean="0"/>
              <a:t>0</a:t>
            </a:r>
            <a:endParaRPr lang="en-SG" sz="4800" dirty="0"/>
          </a:p>
        </p:txBody>
      </p:sp>
      <p:sp>
        <p:nvSpPr>
          <p:cNvPr id="7" name="Hexagon 6"/>
          <p:cNvSpPr/>
          <p:nvPr/>
        </p:nvSpPr>
        <p:spPr>
          <a:xfrm>
            <a:off x="6915098" y="1196709"/>
            <a:ext cx="840826" cy="756744"/>
          </a:xfrm>
          <a:prstGeom prst="hexago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7099027" y="1153989"/>
            <a:ext cx="557048" cy="830997"/>
          </a:xfrm>
          <a:prstGeom prst="rect">
            <a:avLst/>
          </a:prstGeom>
          <a:noFill/>
        </p:spPr>
        <p:txBody>
          <a:bodyPr wrap="square" rtlCol="0">
            <a:spAutoFit/>
          </a:bodyPr>
          <a:lstStyle/>
          <a:p>
            <a:r>
              <a:rPr lang="en-SG" sz="4800" dirty="0" smtClean="0"/>
              <a:t>0</a:t>
            </a:r>
            <a:endParaRPr lang="en-SG" sz="4800" dirty="0"/>
          </a:p>
        </p:txBody>
      </p:sp>
      <p:sp>
        <p:nvSpPr>
          <p:cNvPr id="9" name="TextBox 8"/>
          <p:cNvSpPr txBox="1"/>
          <p:nvPr/>
        </p:nvSpPr>
        <p:spPr>
          <a:xfrm>
            <a:off x="7840004" y="1153989"/>
            <a:ext cx="3909917" cy="1200329"/>
          </a:xfrm>
          <a:prstGeom prst="rect">
            <a:avLst/>
          </a:prstGeom>
          <a:noFill/>
        </p:spPr>
        <p:txBody>
          <a:bodyPr wrap="none" rtlCol="0">
            <a:spAutoFit/>
          </a:bodyPr>
          <a:lstStyle/>
          <a:p>
            <a:r>
              <a:rPr lang="en-SG" b="1" dirty="0" smtClean="0"/>
              <a:t>Root Account</a:t>
            </a:r>
          </a:p>
          <a:p>
            <a:r>
              <a:rPr lang="en-SG" dirty="0" smtClean="0"/>
              <a:t>Hold the Entire IPTM’s Ether &amp; Token</a:t>
            </a:r>
          </a:p>
          <a:p>
            <a:r>
              <a:rPr lang="en-SG" dirty="0" smtClean="0"/>
              <a:t>Responsible: IPTM’s Trusteed</a:t>
            </a:r>
          </a:p>
          <a:p>
            <a:r>
              <a:rPr lang="en-SG" dirty="0" smtClean="0"/>
              <a:t>Trusteed: CyberSecurity Malaysia (CSM)</a:t>
            </a:r>
            <a:endParaRPr lang="en-SG" dirty="0"/>
          </a:p>
        </p:txBody>
      </p:sp>
      <p:cxnSp>
        <p:nvCxnSpPr>
          <p:cNvPr id="11" name="Straight Arrow Connector 10"/>
          <p:cNvCxnSpPr/>
          <p:nvPr/>
        </p:nvCxnSpPr>
        <p:spPr>
          <a:xfrm>
            <a:off x="1857155" y="1537954"/>
            <a:ext cx="646387" cy="7357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gular Pentagon 15"/>
          <p:cNvSpPr/>
          <p:nvPr/>
        </p:nvSpPr>
        <p:spPr>
          <a:xfrm>
            <a:off x="2387927" y="2126531"/>
            <a:ext cx="767256" cy="767254"/>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2550837" y="2126531"/>
            <a:ext cx="557048" cy="830997"/>
          </a:xfrm>
          <a:prstGeom prst="rect">
            <a:avLst/>
          </a:prstGeom>
          <a:noFill/>
        </p:spPr>
        <p:txBody>
          <a:bodyPr wrap="square" rtlCol="0">
            <a:spAutoFit/>
          </a:bodyPr>
          <a:lstStyle/>
          <a:p>
            <a:r>
              <a:rPr lang="en-SG" sz="4800" dirty="0" smtClean="0"/>
              <a:t>1</a:t>
            </a:r>
            <a:endParaRPr lang="en-SG" sz="4800" dirty="0"/>
          </a:p>
        </p:txBody>
      </p:sp>
      <p:sp>
        <p:nvSpPr>
          <p:cNvPr id="18" name="Regular Pentagon 17"/>
          <p:cNvSpPr/>
          <p:nvPr/>
        </p:nvSpPr>
        <p:spPr>
          <a:xfrm>
            <a:off x="7014878" y="2632423"/>
            <a:ext cx="767256" cy="767254"/>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7177788" y="2632423"/>
            <a:ext cx="557048" cy="830997"/>
          </a:xfrm>
          <a:prstGeom prst="rect">
            <a:avLst/>
          </a:prstGeom>
          <a:noFill/>
        </p:spPr>
        <p:txBody>
          <a:bodyPr wrap="square" rtlCol="0">
            <a:spAutoFit/>
          </a:bodyPr>
          <a:lstStyle/>
          <a:p>
            <a:r>
              <a:rPr lang="en-SG" sz="4800" dirty="0" smtClean="0"/>
              <a:t>1</a:t>
            </a:r>
            <a:endParaRPr lang="en-SG" sz="4800" dirty="0"/>
          </a:p>
        </p:txBody>
      </p:sp>
      <p:sp>
        <p:nvSpPr>
          <p:cNvPr id="20" name="TextBox 19"/>
          <p:cNvSpPr txBox="1"/>
          <p:nvPr/>
        </p:nvSpPr>
        <p:spPr>
          <a:xfrm>
            <a:off x="7897746" y="2540090"/>
            <a:ext cx="3878385" cy="2031325"/>
          </a:xfrm>
          <a:prstGeom prst="rect">
            <a:avLst/>
          </a:prstGeom>
          <a:noFill/>
        </p:spPr>
        <p:txBody>
          <a:bodyPr wrap="square" rtlCol="0">
            <a:spAutoFit/>
          </a:bodyPr>
          <a:lstStyle/>
          <a:p>
            <a:r>
              <a:rPr lang="en-SG" b="1" dirty="0" smtClean="0"/>
              <a:t>Default Account</a:t>
            </a:r>
          </a:p>
          <a:p>
            <a:r>
              <a:rPr lang="en-SG" dirty="0" smtClean="0"/>
              <a:t>Temporary Hold Small Amount of IPTM Ether &amp; Token.</a:t>
            </a:r>
          </a:p>
          <a:p>
            <a:r>
              <a:rPr lang="en-SG" dirty="0" smtClean="0"/>
              <a:t>Responsible: Distribute Ether &amp; Token to All IPTM’s Representatives or Universities</a:t>
            </a:r>
          </a:p>
          <a:p>
            <a:r>
              <a:rPr lang="en-SG" dirty="0" smtClean="0"/>
              <a:t>Trusteed: CSM &amp; </a:t>
            </a:r>
            <a:r>
              <a:rPr lang="en-SG" dirty="0" err="1" smtClean="0"/>
              <a:t>iExploTech</a:t>
            </a:r>
            <a:endParaRPr lang="en-SG" dirty="0"/>
          </a:p>
        </p:txBody>
      </p:sp>
      <p:sp>
        <p:nvSpPr>
          <p:cNvPr id="21" name="Rectangle 20"/>
          <p:cNvSpPr/>
          <p:nvPr/>
        </p:nvSpPr>
        <p:spPr>
          <a:xfrm>
            <a:off x="234649" y="2290835"/>
            <a:ext cx="633219" cy="62011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p:cNvSpPr txBox="1"/>
          <p:nvPr/>
        </p:nvSpPr>
        <p:spPr>
          <a:xfrm>
            <a:off x="297130" y="2185391"/>
            <a:ext cx="557048" cy="830997"/>
          </a:xfrm>
          <a:prstGeom prst="rect">
            <a:avLst/>
          </a:prstGeom>
          <a:noFill/>
        </p:spPr>
        <p:txBody>
          <a:bodyPr wrap="square" rtlCol="0">
            <a:spAutoFit/>
          </a:bodyPr>
          <a:lstStyle/>
          <a:p>
            <a:r>
              <a:rPr lang="en-SG" sz="4800" dirty="0" smtClean="0"/>
              <a:t>2</a:t>
            </a:r>
            <a:endParaRPr lang="en-SG" sz="4800" dirty="0"/>
          </a:p>
        </p:txBody>
      </p:sp>
      <p:cxnSp>
        <p:nvCxnSpPr>
          <p:cNvPr id="23" name="Straight Arrow Connector 22"/>
          <p:cNvCxnSpPr/>
          <p:nvPr/>
        </p:nvCxnSpPr>
        <p:spPr>
          <a:xfrm flipH="1">
            <a:off x="473438" y="1537954"/>
            <a:ext cx="774790" cy="752881"/>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87620" y="2600889"/>
            <a:ext cx="1500307" cy="623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654491" y="868790"/>
            <a:ext cx="982648" cy="388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15969" y="672920"/>
            <a:ext cx="7177478" cy="369332"/>
          </a:xfrm>
          <a:prstGeom prst="rect">
            <a:avLst/>
          </a:prstGeom>
          <a:noFill/>
        </p:spPr>
        <p:txBody>
          <a:bodyPr wrap="none" rtlCol="0">
            <a:spAutoFit/>
          </a:bodyPr>
          <a:lstStyle/>
          <a:p>
            <a:r>
              <a:rPr lang="en-SG" b="1" dirty="0" smtClean="0"/>
              <a:t>Transfer IPTM Ether &amp; Token (1 Ether == MYR 100 &amp; 1 Token == MYR 1)</a:t>
            </a:r>
          </a:p>
        </p:txBody>
      </p:sp>
      <p:sp>
        <p:nvSpPr>
          <p:cNvPr id="35" name="Rectangle 34"/>
          <p:cNvSpPr/>
          <p:nvPr/>
        </p:nvSpPr>
        <p:spPr>
          <a:xfrm>
            <a:off x="7177789" y="4753828"/>
            <a:ext cx="662216" cy="62011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35"/>
          <p:cNvSpPr txBox="1"/>
          <p:nvPr/>
        </p:nvSpPr>
        <p:spPr>
          <a:xfrm>
            <a:off x="7282956" y="4648384"/>
            <a:ext cx="557048" cy="830997"/>
          </a:xfrm>
          <a:prstGeom prst="rect">
            <a:avLst/>
          </a:prstGeom>
          <a:noFill/>
        </p:spPr>
        <p:txBody>
          <a:bodyPr wrap="square" rtlCol="0">
            <a:spAutoFit/>
          </a:bodyPr>
          <a:lstStyle/>
          <a:p>
            <a:r>
              <a:rPr lang="en-SG" sz="4800" dirty="0" smtClean="0"/>
              <a:t>2</a:t>
            </a:r>
            <a:endParaRPr lang="en-SG" sz="4800" dirty="0"/>
          </a:p>
        </p:txBody>
      </p:sp>
      <p:sp>
        <p:nvSpPr>
          <p:cNvPr id="37" name="TextBox 36"/>
          <p:cNvSpPr txBox="1"/>
          <p:nvPr/>
        </p:nvSpPr>
        <p:spPr>
          <a:xfrm>
            <a:off x="7916175" y="4648384"/>
            <a:ext cx="3878385" cy="1754326"/>
          </a:xfrm>
          <a:prstGeom prst="rect">
            <a:avLst/>
          </a:prstGeom>
          <a:noFill/>
        </p:spPr>
        <p:txBody>
          <a:bodyPr wrap="square" rtlCol="0">
            <a:spAutoFit/>
          </a:bodyPr>
          <a:lstStyle/>
          <a:p>
            <a:r>
              <a:rPr lang="en-SG" b="1" dirty="0" smtClean="0"/>
              <a:t>IPTM Representative Account</a:t>
            </a:r>
          </a:p>
          <a:p>
            <a:r>
              <a:rPr lang="en-SG" dirty="0" smtClean="0"/>
              <a:t>Temporary Hold Small Amount of IPTM Ether &amp; Token.</a:t>
            </a:r>
          </a:p>
          <a:p>
            <a:r>
              <a:rPr lang="en-SG" dirty="0" smtClean="0"/>
              <a:t>Responsible: Distribute Ether &amp; Token to Faculty members in University</a:t>
            </a:r>
          </a:p>
          <a:p>
            <a:r>
              <a:rPr lang="en-SG" dirty="0" smtClean="0"/>
              <a:t>Trusteed: </a:t>
            </a:r>
            <a:r>
              <a:rPr lang="en-SG" dirty="0"/>
              <a:t>Staff/Researcher in University</a:t>
            </a:r>
          </a:p>
        </p:txBody>
      </p:sp>
      <p:sp>
        <p:nvSpPr>
          <p:cNvPr id="38" name="Oval 37"/>
          <p:cNvSpPr/>
          <p:nvPr/>
        </p:nvSpPr>
        <p:spPr>
          <a:xfrm>
            <a:off x="125121" y="3852706"/>
            <a:ext cx="769883" cy="66412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9" name="Straight Arrow Connector 38"/>
          <p:cNvCxnSpPr/>
          <p:nvPr/>
        </p:nvCxnSpPr>
        <p:spPr>
          <a:xfrm flipH="1">
            <a:off x="513173" y="2919333"/>
            <a:ext cx="9716" cy="93024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913635" y="4918904"/>
            <a:ext cx="699109" cy="66412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TextBox 47"/>
          <p:cNvSpPr txBox="1"/>
          <p:nvPr/>
        </p:nvSpPr>
        <p:spPr>
          <a:xfrm>
            <a:off x="2666419" y="4869795"/>
            <a:ext cx="4432608" cy="2031325"/>
          </a:xfrm>
          <a:prstGeom prst="rect">
            <a:avLst/>
          </a:prstGeom>
          <a:noFill/>
        </p:spPr>
        <p:txBody>
          <a:bodyPr wrap="square" rtlCol="0">
            <a:spAutoFit/>
          </a:bodyPr>
          <a:lstStyle/>
          <a:p>
            <a:r>
              <a:rPr lang="en-SG" b="1" dirty="0" smtClean="0"/>
              <a:t>Staff and Student Account</a:t>
            </a:r>
          </a:p>
          <a:p>
            <a:r>
              <a:rPr lang="en-SG" dirty="0" smtClean="0"/>
              <a:t>Hold Small Amount of IPTM Ether &amp; Token for R&amp;D projects: DLT, Blockchain &amp; </a:t>
            </a:r>
            <a:r>
              <a:rPr lang="en-SG" dirty="0" err="1" smtClean="0"/>
              <a:t>Dapps</a:t>
            </a:r>
            <a:r>
              <a:rPr lang="en-SG" dirty="0" smtClean="0"/>
              <a:t> </a:t>
            </a:r>
          </a:p>
          <a:p>
            <a:r>
              <a:rPr lang="en-SG" dirty="0" smtClean="0"/>
              <a:t>Responsible: Research, Design, Develop, and Testing </a:t>
            </a:r>
            <a:r>
              <a:rPr lang="en-SG" dirty="0" err="1" smtClean="0"/>
              <a:t>Dapps</a:t>
            </a:r>
            <a:r>
              <a:rPr lang="en-SG" dirty="0" smtClean="0"/>
              <a:t> in IPTM </a:t>
            </a:r>
            <a:r>
              <a:rPr lang="en-SG" dirty="0" err="1" smtClean="0"/>
              <a:t>Testnet</a:t>
            </a:r>
            <a:endParaRPr lang="en-SG" dirty="0" smtClean="0"/>
          </a:p>
          <a:p>
            <a:r>
              <a:rPr lang="en-SG" dirty="0" smtClean="0"/>
              <a:t>Trusteed: Staff/Researcher and Student </a:t>
            </a:r>
            <a:r>
              <a:rPr lang="en-SG" dirty="0"/>
              <a:t>in University</a:t>
            </a:r>
          </a:p>
        </p:txBody>
      </p:sp>
      <p:sp>
        <p:nvSpPr>
          <p:cNvPr id="54" name="Isosceles Triangle 53"/>
          <p:cNvSpPr/>
          <p:nvPr/>
        </p:nvSpPr>
        <p:spPr>
          <a:xfrm>
            <a:off x="1300107" y="3136116"/>
            <a:ext cx="754118" cy="692498"/>
          </a:xfrm>
          <a:prstGeom prst="triangl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TextBox 54"/>
          <p:cNvSpPr txBox="1"/>
          <p:nvPr/>
        </p:nvSpPr>
        <p:spPr>
          <a:xfrm>
            <a:off x="264306" y="3766865"/>
            <a:ext cx="557048" cy="830997"/>
          </a:xfrm>
          <a:prstGeom prst="rect">
            <a:avLst/>
          </a:prstGeom>
          <a:noFill/>
        </p:spPr>
        <p:txBody>
          <a:bodyPr wrap="square" rtlCol="0">
            <a:spAutoFit/>
          </a:bodyPr>
          <a:lstStyle/>
          <a:p>
            <a:r>
              <a:rPr lang="en-SG" sz="4800" dirty="0" smtClean="0"/>
              <a:t>4</a:t>
            </a:r>
            <a:endParaRPr lang="en-SG" sz="4800" dirty="0"/>
          </a:p>
        </p:txBody>
      </p:sp>
      <p:sp>
        <p:nvSpPr>
          <p:cNvPr id="45" name="TextBox 44"/>
          <p:cNvSpPr txBox="1"/>
          <p:nvPr/>
        </p:nvSpPr>
        <p:spPr>
          <a:xfrm>
            <a:off x="1453747" y="3156513"/>
            <a:ext cx="557048" cy="830997"/>
          </a:xfrm>
          <a:prstGeom prst="rect">
            <a:avLst/>
          </a:prstGeom>
          <a:noFill/>
        </p:spPr>
        <p:txBody>
          <a:bodyPr wrap="square" rtlCol="0">
            <a:spAutoFit/>
          </a:bodyPr>
          <a:lstStyle/>
          <a:p>
            <a:r>
              <a:rPr lang="en-SG" sz="4800" dirty="0" smtClean="0"/>
              <a:t>3</a:t>
            </a:r>
            <a:endParaRPr lang="en-SG" sz="4800" dirty="0"/>
          </a:p>
        </p:txBody>
      </p:sp>
      <p:sp>
        <p:nvSpPr>
          <p:cNvPr id="56" name="TextBox 55"/>
          <p:cNvSpPr txBox="1"/>
          <p:nvPr/>
        </p:nvSpPr>
        <p:spPr>
          <a:xfrm>
            <a:off x="2017407" y="4825649"/>
            <a:ext cx="557048" cy="830997"/>
          </a:xfrm>
          <a:prstGeom prst="rect">
            <a:avLst/>
          </a:prstGeom>
          <a:noFill/>
        </p:spPr>
        <p:txBody>
          <a:bodyPr wrap="square" rtlCol="0">
            <a:spAutoFit/>
          </a:bodyPr>
          <a:lstStyle/>
          <a:p>
            <a:r>
              <a:rPr lang="en-SG" sz="4800" dirty="0" smtClean="0"/>
              <a:t>4</a:t>
            </a:r>
            <a:endParaRPr lang="en-SG" sz="4800" dirty="0"/>
          </a:p>
        </p:txBody>
      </p:sp>
      <p:sp>
        <p:nvSpPr>
          <p:cNvPr id="57" name="Isosceles Triangle 56"/>
          <p:cNvSpPr/>
          <p:nvPr/>
        </p:nvSpPr>
        <p:spPr>
          <a:xfrm>
            <a:off x="3598434" y="1490547"/>
            <a:ext cx="754118" cy="692498"/>
          </a:xfrm>
          <a:prstGeom prst="triangl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p:cNvSpPr txBox="1"/>
          <p:nvPr/>
        </p:nvSpPr>
        <p:spPr>
          <a:xfrm>
            <a:off x="3752074" y="1510944"/>
            <a:ext cx="557048" cy="830997"/>
          </a:xfrm>
          <a:prstGeom prst="rect">
            <a:avLst/>
          </a:prstGeom>
          <a:noFill/>
        </p:spPr>
        <p:txBody>
          <a:bodyPr wrap="square" rtlCol="0">
            <a:spAutoFit/>
          </a:bodyPr>
          <a:lstStyle/>
          <a:p>
            <a:r>
              <a:rPr lang="en-SG" sz="4800" dirty="0" smtClean="0"/>
              <a:t>3</a:t>
            </a:r>
            <a:endParaRPr lang="en-SG" sz="4800" dirty="0"/>
          </a:p>
        </p:txBody>
      </p:sp>
      <p:sp>
        <p:nvSpPr>
          <p:cNvPr id="59" name="Rectangle 58"/>
          <p:cNvSpPr/>
          <p:nvPr/>
        </p:nvSpPr>
        <p:spPr>
          <a:xfrm>
            <a:off x="3525866" y="2240326"/>
            <a:ext cx="3515284" cy="2585323"/>
          </a:xfrm>
          <a:prstGeom prst="rect">
            <a:avLst/>
          </a:prstGeom>
        </p:spPr>
        <p:txBody>
          <a:bodyPr wrap="square">
            <a:spAutoFit/>
          </a:bodyPr>
          <a:lstStyle/>
          <a:p>
            <a:r>
              <a:rPr lang="en-SG" b="1" dirty="0" smtClean="0"/>
              <a:t>Sealer Node Account</a:t>
            </a:r>
            <a:endParaRPr lang="en-SG" b="1" dirty="0"/>
          </a:p>
          <a:p>
            <a:r>
              <a:rPr lang="en-SG" dirty="0"/>
              <a:t>Hold </a:t>
            </a:r>
            <a:r>
              <a:rPr lang="en-SG" dirty="0" smtClean="0"/>
              <a:t>non-negligible Ether by Writing Transactions in Blockchain Ledger</a:t>
            </a:r>
            <a:endParaRPr lang="en-SG" dirty="0"/>
          </a:p>
          <a:p>
            <a:r>
              <a:rPr lang="en-SG" dirty="0"/>
              <a:t>Responsible: </a:t>
            </a:r>
            <a:r>
              <a:rPr lang="en-SG" dirty="0" smtClean="0"/>
              <a:t>Gatekeeper for IPTM Sealer Nodes, </a:t>
            </a:r>
            <a:r>
              <a:rPr lang="en-SG" b="1" dirty="0" smtClean="0">
                <a:solidFill>
                  <a:srgbClr val="FF0000"/>
                </a:solidFill>
              </a:rPr>
              <a:t>Voting ADD/REMOVE Sealer Nodes</a:t>
            </a:r>
            <a:endParaRPr lang="en-SG" b="1" dirty="0">
              <a:solidFill>
                <a:srgbClr val="FF0000"/>
              </a:solidFill>
            </a:endParaRPr>
          </a:p>
          <a:p>
            <a:r>
              <a:rPr lang="en-SG" dirty="0"/>
              <a:t>Trusteed: Staff/Researcher </a:t>
            </a:r>
            <a:r>
              <a:rPr lang="en-SG" dirty="0" smtClean="0"/>
              <a:t>in </a:t>
            </a:r>
            <a:r>
              <a:rPr lang="en-SG" dirty="0"/>
              <a:t>University</a:t>
            </a:r>
          </a:p>
        </p:txBody>
      </p:sp>
      <p:sp>
        <p:nvSpPr>
          <p:cNvPr id="61" name="Rectangle 60"/>
          <p:cNvSpPr/>
          <p:nvPr/>
        </p:nvSpPr>
        <p:spPr>
          <a:xfrm>
            <a:off x="234649" y="171382"/>
            <a:ext cx="3123997" cy="461665"/>
          </a:xfrm>
          <a:prstGeom prst="rect">
            <a:avLst/>
          </a:prstGeom>
        </p:spPr>
        <p:txBody>
          <a:bodyPr wrap="none">
            <a:spAutoFit/>
          </a:bodyPr>
          <a:lstStyle/>
          <a:p>
            <a:r>
              <a:rPr lang="en-SG" sz="2400" b="1" dirty="0" smtClean="0"/>
              <a:t>IPTM </a:t>
            </a:r>
            <a:r>
              <a:rPr lang="en-SG" sz="2400" b="1" dirty="0" err="1" smtClean="0"/>
              <a:t>TestNet</a:t>
            </a:r>
            <a:r>
              <a:rPr lang="en-SG" sz="2400" b="1" dirty="0" smtClean="0"/>
              <a:t> Accounts</a:t>
            </a:r>
            <a:endParaRPr lang="en-SG" sz="2400" b="1" dirty="0"/>
          </a:p>
        </p:txBody>
      </p:sp>
      <p:sp>
        <p:nvSpPr>
          <p:cNvPr id="62" name="TextBox 61"/>
          <p:cNvSpPr txBox="1"/>
          <p:nvPr/>
        </p:nvSpPr>
        <p:spPr>
          <a:xfrm>
            <a:off x="47265" y="5668939"/>
            <a:ext cx="2037461" cy="923330"/>
          </a:xfrm>
          <a:prstGeom prst="rect">
            <a:avLst/>
          </a:prstGeom>
          <a:noFill/>
        </p:spPr>
        <p:txBody>
          <a:bodyPr wrap="square" rtlCol="0">
            <a:spAutoFit/>
          </a:bodyPr>
          <a:lstStyle/>
          <a:p>
            <a:r>
              <a:rPr lang="en-SG" dirty="0" smtClean="0"/>
              <a:t>*Draft 24 Sept 2019</a:t>
            </a:r>
          </a:p>
          <a:p>
            <a:r>
              <a:rPr lang="en-SG" dirty="0" smtClean="0"/>
              <a:t>Need feedback from everyone</a:t>
            </a:r>
            <a:endParaRPr lang="en-SG" dirty="0"/>
          </a:p>
        </p:txBody>
      </p:sp>
      <p:sp>
        <p:nvSpPr>
          <p:cNvPr id="63" name="TextBox 62"/>
          <p:cNvSpPr txBox="1"/>
          <p:nvPr/>
        </p:nvSpPr>
        <p:spPr>
          <a:xfrm>
            <a:off x="1890210" y="773858"/>
            <a:ext cx="1758430" cy="646331"/>
          </a:xfrm>
          <a:prstGeom prst="rect">
            <a:avLst/>
          </a:prstGeom>
          <a:noFill/>
        </p:spPr>
        <p:txBody>
          <a:bodyPr wrap="none" rtlCol="0">
            <a:spAutoFit/>
          </a:bodyPr>
          <a:lstStyle/>
          <a:p>
            <a:r>
              <a:rPr lang="en-SG" dirty="0" smtClean="0"/>
              <a:t>10 million ethers</a:t>
            </a:r>
          </a:p>
          <a:p>
            <a:r>
              <a:rPr lang="en-SG" dirty="0" smtClean="0"/>
              <a:t>1 billion tokens</a:t>
            </a:r>
            <a:endParaRPr lang="en-SG" dirty="0"/>
          </a:p>
        </p:txBody>
      </p:sp>
      <p:sp>
        <p:nvSpPr>
          <p:cNvPr id="3" name="Slide Number Placeholder 2"/>
          <p:cNvSpPr>
            <a:spLocks noGrp="1"/>
          </p:cNvSpPr>
          <p:nvPr>
            <p:ph type="sldNum" sz="quarter" idx="12"/>
          </p:nvPr>
        </p:nvSpPr>
        <p:spPr/>
        <p:txBody>
          <a:bodyPr/>
          <a:lstStyle/>
          <a:p>
            <a:fld id="{679016E1-9E46-4A25-9BE7-86BC11256F23}" type="slidenum">
              <a:rPr lang="en-US" smtClean="0"/>
              <a:t>2</a:t>
            </a:fld>
            <a:endParaRPr lang="en-US"/>
          </a:p>
        </p:txBody>
      </p:sp>
    </p:spTree>
    <p:extLst>
      <p:ext uri="{BB962C8B-B14F-4D97-AF65-F5344CB8AC3E}">
        <p14:creationId xmlns:p14="http://schemas.microsoft.com/office/powerpoint/2010/main" val="282539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073" y="1027847"/>
            <a:ext cx="10515600" cy="5469206"/>
          </a:xfrm>
        </p:spPr>
        <p:txBody>
          <a:bodyPr>
            <a:noAutofit/>
          </a:bodyPr>
          <a:lstStyle/>
          <a:p>
            <a:pPr marL="0" indent="0">
              <a:buNone/>
            </a:pPr>
            <a:r>
              <a:rPr lang="en-SG" sz="2000" b="1" dirty="0" smtClean="0"/>
              <a:t>How IPTM </a:t>
            </a:r>
            <a:r>
              <a:rPr lang="en-SG" sz="2000" b="1" dirty="0" err="1" smtClean="0"/>
              <a:t>TestNet</a:t>
            </a:r>
            <a:r>
              <a:rPr lang="en-SG" sz="2000" b="1" dirty="0" smtClean="0"/>
              <a:t> generate and distribute ethers?</a:t>
            </a:r>
          </a:p>
          <a:p>
            <a:pPr marL="0" indent="0">
              <a:buNone/>
            </a:pPr>
            <a:r>
              <a:rPr lang="en-SG" sz="2000" dirty="0" smtClean="0"/>
              <a:t>1. Initialized with 10,000,00 ethers in IPTM </a:t>
            </a:r>
            <a:r>
              <a:rPr lang="en-SG" sz="2000" dirty="0" err="1" smtClean="0"/>
              <a:t>TestNet</a:t>
            </a:r>
            <a:r>
              <a:rPr lang="en-SG" sz="2000" dirty="0" smtClean="0"/>
              <a:t> genesis (configuration) file at block 0.</a:t>
            </a:r>
          </a:p>
          <a:p>
            <a:pPr marL="0" indent="0">
              <a:buNone/>
            </a:pPr>
            <a:r>
              <a:rPr lang="en-SG" sz="2000" dirty="0" smtClean="0"/>
              <a:t>2.  When you want to consume IPTM ether or IPTM Token for you BC project, please keep in mind on the following assumption of the scale value:  </a:t>
            </a:r>
          </a:p>
          <a:p>
            <a:r>
              <a:rPr lang="nb-NO" sz="2000" dirty="0" smtClean="0"/>
              <a:t>1 IPTM Ether </a:t>
            </a:r>
            <a:r>
              <a:rPr lang="nb-NO" sz="2000" dirty="0"/>
              <a:t>== MYR </a:t>
            </a:r>
            <a:r>
              <a:rPr lang="nb-NO" sz="2000" dirty="0" smtClean="0"/>
              <a:t>100</a:t>
            </a:r>
          </a:p>
          <a:p>
            <a:r>
              <a:rPr lang="nb-NO" sz="2000" dirty="0" smtClean="0"/>
              <a:t>1 IPTM Token </a:t>
            </a:r>
            <a:r>
              <a:rPr lang="nb-NO" sz="2000" dirty="0"/>
              <a:t>== MYR </a:t>
            </a:r>
            <a:r>
              <a:rPr lang="nb-NO" sz="2000" dirty="0" smtClean="0"/>
              <a:t>1</a:t>
            </a:r>
            <a:endParaRPr lang="en-SG" sz="2000" dirty="0" smtClean="0"/>
          </a:p>
          <a:p>
            <a:pPr marL="0" indent="0">
              <a:buNone/>
            </a:pPr>
            <a:r>
              <a:rPr lang="en-SG" sz="2000" dirty="0" smtClean="0"/>
              <a:t>3. Root Account holds the entire IPTM ethers or Tokens.</a:t>
            </a:r>
          </a:p>
          <a:p>
            <a:pPr marL="0" indent="0">
              <a:buNone/>
            </a:pPr>
            <a:r>
              <a:rPr lang="en-SG" sz="2000" dirty="0" smtClean="0"/>
              <a:t>4. Root Account distributed ethers by stages through Default Account.</a:t>
            </a:r>
          </a:p>
          <a:p>
            <a:pPr marL="0" indent="0">
              <a:buNone/>
            </a:pPr>
            <a:r>
              <a:rPr lang="en-SG" sz="2000" dirty="0" smtClean="0"/>
              <a:t>5. Default </a:t>
            </a:r>
            <a:r>
              <a:rPr lang="en-SG" sz="2000" dirty="0"/>
              <a:t>Account </a:t>
            </a:r>
            <a:r>
              <a:rPr lang="en-SG" sz="2000" dirty="0" smtClean="0"/>
              <a:t>distributes </a:t>
            </a:r>
            <a:r>
              <a:rPr lang="en-SG" sz="2000" dirty="0"/>
              <a:t>ethers to all IPTM Representative </a:t>
            </a:r>
            <a:r>
              <a:rPr lang="en-SG" sz="2000" dirty="0" smtClean="0"/>
              <a:t>Account through a simple account validation process as the following 2 steps:</a:t>
            </a:r>
          </a:p>
          <a:p>
            <a:pPr marL="0" indent="0">
              <a:buNone/>
            </a:pPr>
            <a:r>
              <a:rPr lang="en-SG" sz="2000" b="1" dirty="0" smtClean="0"/>
              <a:t>Step 1: </a:t>
            </a:r>
          </a:p>
          <a:p>
            <a:pPr marL="0" indent="0">
              <a:buNone/>
            </a:pPr>
            <a:r>
              <a:rPr lang="en-SG" sz="2000" dirty="0" smtClean="0"/>
              <a:t>Individual(s) that in charge the IPTM Representative Account will contact IPTM Secretariat to request some ether for their IPT. You need to submit your account (eth address) that will be used as the IPTM </a:t>
            </a:r>
            <a:r>
              <a:rPr lang="en-SG" sz="2000" dirty="0"/>
              <a:t>Representative Account </a:t>
            </a:r>
            <a:r>
              <a:rPr lang="en-SG" sz="2000" dirty="0" smtClean="0"/>
              <a:t>for your IPT. </a:t>
            </a:r>
            <a:r>
              <a:rPr lang="en-SG" sz="2000" dirty="0" smtClean="0">
                <a:solidFill>
                  <a:srgbClr val="FF0000"/>
                </a:solidFill>
              </a:rPr>
              <a:t>Restricted!</a:t>
            </a:r>
            <a:r>
              <a:rPr lang="en-SG" sz="2000" dirty="0" smtClean="0"/>
              <a:t> There is only one account for every IPT. This person will responsible to distribute ethers to all users (Normal Nodes) in their university.</a:t>
            </a:r>
          </a:p>
        </p:txBody>
      </p:sp>
      <p:sp>
        <p:nvSpPr>
          <p:cNvPr id="8" name="Title 1"/>
          <p:cNvSpPr>
            <a:spLocks noGrp="1"/>
          </p:cNvSpPr>
          <p:nvPr>
            <p:ph type="title"/>
          </p:nvPr>
        </p:nvSpPr>
        <p:spPr>
          <a:xfrm>
            <a:off x="3489162" y="166913"/>
            <a:ext cx="5452707" cy="706930"/>
          </a:xfrm>
        </p:spPr>
        <p:txBody>
          <a:bodyPr>
            <a:normAutofit/>
          </a:bodyPr>
          <a:lstStyle/>
          <a:p>
            <a:r>
              <a:rPr lang="en-SG" b="1" dirty="0"/>
              <a:t>Account Managements</a:t>
            </a:r>
          </a:p>
        </p:txBody>
      </p:sp>
      <p:pic>
        <p:nvPicPr>
          <p:cNvPr id="2" name="Picture 1"/>
          <p:cNvPicPr>
            <a:picLocks noChangeAspect="1"/>
          </p:cNvPicPr>
          <p:nvPr/>
        </p:nvPicPr>
        <p:blipFill rotWithShape="1">
          <a:blip r:embed="rId2"/>
          <a:srcRect t="10155" b="23998"/>
          <a:stretch/>
        </p:blipFill>
        <p:spPr>
          <a:xfrm>
            <a:off x="6593551" y="3282215"/>
            <a:ext cx="478608" cy="386602"/>
          </a:xfrm>
          <a:prstGeom prst="rect">
            <a:avLst/>
          </a:prstGeom>
        </p:spPr>
      </p:pic>
      <p:pic>
        <p:nvPicPr>
          <p:cNvPr id="4" name="Picture 3"/>
          <p:cNvPicPr>
            <a:picLocks noChangeAspect="1"/>
          </p:cNvPicPr>
          <p:nvPr/>
        </p:nvPicPr>
        <p:blipFill rotWithShape="1">
          <a:blip r:embed="rId3"/>
          <a:srcRect l="6552" t="8659" r="9000" b="26243"/>
          <a:stretch/>
        </p:blipFill>
        <p:spPr>
          <a:xfrm>
            <a:off x="8090072" y="3623273"/>
            <a:ext cx="457162" cy="432317"/>
          </a:xfrm>
          <a:prstGeom prst="rect">
            <a:avLst/>
          </a:prstGeom>
        </p:spPr>
      </p:pic>
      <p:pic>
        <p:nvPicPr>
          <p:cNvPr id="9" name="Picture 8"/>
          <p:cNvPicPr>
            <a:picLocks noChangeAspect="1"/>
          </p:cNvPicPr>
          <p:nvPr/>
        </p:nvPicPr>
        <p:blipFill rotWithShape="1">
          <a:blip r:embed="rId4"/>
          <a:srcRect t="14645" b="26991"/>
          <a:stretch/>
        </p:blipFill>
        <p:spPr>
          <a:xfrm>
            <a:off x="6363158" y="4400614"/>
            <a:ext cx="519650" cy="372055"/>
          </a:xfrm>
          <a:prstGeom prst="rect">
            <a:avLst/>
          </a:prstGeom>
        </p:spPr>
      </p:pic>
      <p:sp>
        <p:nvSpPr>
          <p:cNvPr id="5" name="Slide Number Placeholder 4"/>
          <p:cNvSpPr>
            <a:spLocks noGrp="1"/>
          </p:cNvSpPr>
          <p:nvPr>
            <p:ph type="sldNum" sz="quarter" idx="12"/>
          </p:nvPr>
        </p:nvSpPr>
        <p:spPr/>
        <p:txBody>
          <a:bodyPr/>
          <a:lstStyle/>
          <a:p>
            <a:fld id="{679016E1-9E46-4A25-9BE7-86BC11256F23}" type="slidenum">
              <a:rPr lang="en-US" smtClean="0"/>
              <a:t>3</a:t>
            </a:fld>
            <a:endParaRPr lang="en-US"/>
          </a:p>
        </p:txBody>
      </p:sp>
    </p:spTree>
    <p:extLst>
      <p:ext uri="{BB962C8B-B14F-4D97-AF65-F5344CB8AC3E}">
        <p14:creationId xmlns:p14="http://schemas.microsoft.com/office/powerpoint/2010/main" val="131900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948" y="873843"/>
            <a:ext cx="10731367" cy="6239226"/>
          </a:xfrm>
        </p:spPr>
        <p:txBody>
          <a:bodyPr>
            <a:noAutofit/>
          </a:bodyPr>
          <a:lstStyle/>
          <a:p>
            <a:pPr marL="0" indent="0">
              <a:buNone/>
            </a:pPr>
            <a:r>
              <a:rPr lang="en-SG" sz="2000" b="1" dirty="0" smtClean="0"/>
              <a:t>Step 2: </a:t>
            </a:r>
          </a:p>
          <a:p>
            <a:pPr marL="0" indent="0">
              <a:buNone/>
            </a:pPr>
            <a:r>
              <a:rPr lang="en-SG" sz="2000" dirty="0" smtClean="0"/>
              <a:t>For </a:t>
            </a:r>
            <a:r>
              <a:rPr lang="en-SG" sz="2000" dirty="0"/>
              <a:t>the first </a:t>
            </a:r>
            <a:r>
              <a:rPr lang="en-SG" sz="2000" dirty="0" smtClean="0"/>
              <a:t>time, before IPTM Secretariat transfer the requested ethers from the Default Account </a:t>
            </a:r>
            <a:r>
              <a:rPr lang="en-SG" sz="2000" dirty="0"/>
              <a:t>to </a:t>
            </a:r>
            <a:r>
              <a:rPr lang="en-SG" sz="2000" dirty="0" smtClean="0"/>
              <a:t>the Representative </a:t>
            </a:r>
            <a:r>
              <a:rPr lang="en-SG" sz="2000" dirty="0"/>
              <a:t>Account </a:t>
            </a:r>
            <a:r>
              <a:rPr lang="en-SG" sz="2000" dirty="0" smtClean="0"/>
              <a:t>(                   ):</a:t>
            </a:r>
          </a:p>
          <a:p>
            <a:r>
              <a:rPr lang="en-SG" sz="2000" dirty="0" smtClean="0"/>
              <a:t>The Secretariat will transfer 0.</a:t>
            </a:r>
            <a:r>
              <a:rPr lang="en-SG" sz="2000" dirty="0" smtClean="0">
                <a:solidFill>
                  <a:srgbClr val="FF0000"/>
                </a:solidFill>
              </a:rPr>
              <a:t>00</a:t>
            </a:r>
            <a:r>
              <a:rPr lang="en-SG" sz="2000" dirty="0" smtClean="0"/>
              <a:t>1 ether </a:t>
            </a:r>
            <a:r>
              <a:rPr lang="en-SG" sz="2000" dirty="0"/>
              <a:t>to Representative </a:t>
            </a:r>
            <a:r>
              <a:rPr lang="en-SG" sz="2000" dirty="0" smtClean="0"/>
              <a:t>Account as PING.</a:t>
            </a:r>
          </a:p>
          <a:p>
            <a:r>
              <a:rPr lang="en-SG" sz="2000" dirty="0" smtClean="0"/>
              <a:t>Then, the Representative Account must </a:t>
            </a:r>
            <a:r>
              <a:rPr lang="en-SG" sz="2000" dirty="0"/>
              <a:t>transfer </a:t>
            </a:r>
            <a:r>
              <a:rPr lang="en-SG" sz="2000" dirty="0" smtClean="0"/>
              <a:t>0.</a:t>
            </a:r>
            <a:r>
              <a:rPr lang="en-SG" sz="2000" dirty="0" smtClean="0">
                <a:solidFill>
                  <a:srgbClr val="FF0000"/>
                </a:solidFill>
              </a:rPr>
              <a:t>000</a:t>
            </a:r>
            <a:r>
              <a:rPr lang="en-SG" sz="2000" dirty="0" smtClean="0"/>
              <a:t>1 </a:t>
            </a:r>
            <a:r>
              <a:rPr lang="en-SG" sz="2000" dirty="0"/>
              <a:t>ether </a:t>
            </a:r>
            <a:r>
              <a:rPr lang="en-SG" sz="2000" dirty="0" smtClean="0"/>
              <a:t>to </a:t>
            </a:r>
            <a:r>
              <a:rPr lang="en-SG" sz="2000" dirty="0"/>
              <a:t>the Default Account </a:t>
            </a:r>
            <a:r>
              <a:rPr lang="en-SG" sz="2000" dirty="0" smtClean="0"/>
              <a:t>as PONG.</a:t>
            </a:r>
          </a:p>
          <a:p>
            <a:r>
              <a:rPr lang="en-SG" sz="2000" dirty="0" smtClean="0"/>
              <a:t>After verifying the PING-PONG process, IPTM Secretariat will transfer a huge amount of ethers to </a:t>
            </a:r>
            <a:r>
              <a:rPr lang="en-SG" sz="2000" dirty="0"/>
              <a:t>the Representative </a:t>
            </a:r>
            <a:r>
              <a:rPr lang="en-SG" sz="2000" dirty="0" smtClean="0"/>
              <a:t>Account.</a:t>
            </a:r>
          </a:p>
          <a:p>
            <a:pPr marL="0" indent="0">
              <a:buNone/>
            </a:pPr>
            <a:r>
              <a:rPr lang="en-SG" sz="2000" dirty="0" smtClean="0"/>
              <a:t>6. In the earlier stage of IPTM </a:t>
            </a:r>
            <a:r>
              <a:rPr lang="en-SG" sz="2000" dirty="0" err="1" smtClean="0"/>
              <a:t>TestNet</a:t>
            </a:r>
            <a:r>
              <a:rPr lang="en-SG" sz="2000" dirty="0" smtClean="0"/>
              <a:t> 2020, the individual(s) that responsible for </a:t>
            </a:r>
            <a:r>
              <a:rPr lang="en-SG" sz="2000" dirty="0"/>
              <a:t>the IPTM Representative </a:t>
            </a:r>
            <a:r>
              <a:rPr lang="en-SG" sz="2000" dirty="0" smtClean="0"/>
              <a:t>Account </a:t>
            </a:r>
            <a:r>
              <a:rPr lang="en-SG" sz="2000" dirty="0"/>
              <a:t>and Sealer Node </a:t>
            </a:r>
            <a:r>
              <a:rPr lang="en-SG" sz="2000" dirty="0" smtClean="0"/>
              <a:t>Account could be the same person. Later on when there are many savvy BC practitioners in your IPT, we recommended to separate the responsibility by different individuals or groups.</a:t>
            </a:r>
          </a:p>
          <a:p>
            <a:pPr marL="0" indent="0">
              <a:buNone/>
            </a:pPr>
            <a:r>
              <a:rPr lang="en-SG" sz="2000" dirty="0" smtClean="0"/>
              <a:t>7. </a:t>
            </a:r>
            <a:r>
              <a:rPr lang="en-US" sz="2000" b="1" dirty="0" smtClean="0"/>
              <a:t>If you are running as Normal Node, you may request 1 </a:t>
            </a:r>
            <a:r>
              <a:rPr lang="en-US" sz="2000" b="1" dirty="0"/>
              <a:t>or more </a:t>
            </a:r>
            <a:r>
              <a:rPr lang="en-US" sz="2000" b="1" dirty="0" smtClean="0"/>
              <a:t>ether from your IPTM </a:t>
            </a:r>
            <a:r>
              <a:rPr lang="en-US" sz="2000" b="1" dirty="0"/>
              <a:t>Representative </a:t>
            </a:r>
            <a:r>
              <a:rPr lang="en-US" sz="2000" b="1" dirty="0" smtClean="0"/>
              <a:t>Account at your IPT</a:t>
            </a:r>
            <a:r>
              <a:rPr lang="en-US" sz="2000" dirty="0" smtClean="0"/>
              <a:t>, not directly from IPTM Secretariat. The person in charge at your IPT will request identity verification as your are registered as a student or staff at your university. Outsider is not allow to get any ether or token from your university.</a:t>
            </a:r>
            <a:endParaRPr lang="en-SG" sz="2000" dirty="0" smtClean="0"/>
          </a:p>
          <a:p>
            <a:pPr marL="0" indent="0">
              <a:buNone/>
            </a:pPr>
            <a:r>
              <a:rPr lang="en-SG" sz="2000" dirty="0" smtClean="0"/>
              <a:t>8. We recommended at maximum of 1 ether to be transferred to Normal Account that not involving to any BC project development. These people just want to use or pay a gas fee of BC transactions for any deployed smart contract in IPTM </a:t>
            </a:r>
            <a:r>
              <a:rPr lang="en-SG" sz="2000" dirty="0" err="1" smtClean="0"/>
              <a:t>TestNet</a:t>
            </a:r>
            <a:r>
              <a:rPr lang="en-SG" sz="2000" dirty="0" smtClean="0"/>
              <a:t> 2020. Probably 0.01 ether is enough to pay some BC gases.</a:t>
            </a:r>
            <a:endParaRPr lang="en-US" sz="2000" dirty="0" smtClean="0"/>
          </a:p>
        </p:txBody>
      </p:sp>
      <p:sp>
        <p:nvSpPr>
          <p:cNvPr id="8" name="Title 1"/>
          <p:cNvSpPr>
            <a:spLocks noGrp="1"/>
          </p:cNvSpPr>
          <p:nvPr>
            <p:ph type="title"/>
          </p:nvPr>
        </p:nvSpPr>
        <p:spPr>
          <a:xfrm>
            <a:off x="3489162" y="166913"/>
            <a:ext cx="6270855" cy="706930"/>
          </a:xfrm>
        </p:spPr>
        <p:txBody>
          <a:bodyPr>
            <a:normAutofit fontScale="90000"/>
          </a:bodyPr>
          <a:lstStyle/>
          <a:p>
            <a:r>
              <a:rPr lang="en-SG" b="1" dirty="0"/>
              <a:t>Account </a:t>
            </a:r>
            <a:r>
              <a:rPr lang="en-SG" b="1" dirty="0" smtClean="0"/>
              <a:t>Managements cont.</a:t>
            </a:r>
            <a:endParaRPr lang="en-SG" b="1" dirty="0"/>
          </a:p>
        </p:txBody>
      </p:sp>
      <p:pic>
        <p:nvPicPr>
          <p:cNvPr id="10" name="Picture 9"/>
          <p:cNvPicPr>
            <a:picLocks noChangeAspect="1"/>
          </p:cNvPicPr>
          <p:nvPr/>
        </p:nvPicPr>
        <p:blipFill rotWithShape="1">
          <a:blip r:embed="rId3"/>
          <a:srcRect l="6552" t="8659" r="9000" b="26243"/>
          <a:stretch/>
        </p:blipFill>
        <p:spPr>
          <a:xfrm>
            <a:off x="3937690" y="1580773"/>
            <a:ext cx="342171" cy="323575"/>
          </a:xfrm>
          <a:prstGeom prst="rect">
            <a:avLst/>
          </a:prstGeom>
        </p:spPr>
      </p:pic>
      <p:cxnSp>
        <p:nvCxnSpPr>
          <p:cNvPr id="12" name="Straight Arrow Connector 11"/>
          <p:cNvCxnSpPr/>
          <p:nvPr/>
        </p:nvCxnSpPr>
        <p:spPr>
          <a:xfrm flipV="1">
            <a:off x="4289486" y="1742560"/>
            <a:ext cx="307545"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4"/>
          <a:srcRect t="14645" b="26991"/>
          <a:stretch/>
        </p:blipFill>
        <p:spPr>
          <a:xfrm>
            <a:off x="4565667" y="1580773"/>
            <a:ext cx="481097" cy="344452"/>
          </a:xfrm>
          <a:prstGeom prst="rect">
            <a:avLst/>
          </a:prstGeom>
        </p:spPr>
      </p:pic>
      <p:pic>
        <p:nvPicPr>
          <p:cNvPr id="22" name="Picture 21"/>
          <p:cNvPicPr>
            <a:picLocks noChangeAspect="1"/>
          </p:cNvPicPr>
          <p:nvPr/>
        </p:nvPicPr>
        <p:blipFill rotWithShape="1">
          <a:blip r:embed="rId5"/>
          <a:srcRect l="12978" t="13897" r="10836" b="28488"/>
          <a:stretch/>
        </p:blipFill>
        <p:spPr>
          <a:xfrm>
            <a:off x="3527662" y="4353975"/>
            <a:ext cx="466888" cy="433137"/>
          </a:xfrm>
          <a:prstGeom prst="rect">
            <a:avLst/>
          </a:prstGeom>
        </p:spPr>
      </p:pic>
      <p:sp>
        <p:nvSpPr>
          <p:cNvPr id="23" name="Slide Number Placeholder 22"/>
          <p:cNvSpPr>
            <a:spLocks noGrp="1"/>
          </p:cNvSpPr>
          <p:nvPr>
            <p:ph type="sldNum" sz="quarter" idx="12"/>
          </p:nvPr>
        </p:nvSpPr>
        <p:spPr/>
        <p:txBody>
          <a:bodyPr/>
          <a:lstStyle/>
          <a:p>
            <a:fld id="{679016E1-9E46-4A25-9BE7-86BC11256F23}" type="slidenum">
              <a:rPr lang="en-US" smtClean="0"/>
              <a:t>4</a:t>
            </a:fld>
            <a:endParaRPr lang="en-US"/>
          </a:p>
        </p:txBody>
      </p:sp>
    </p:spTree>
    <p:extLst>
      <p:ext uri="{BB962C8B-B14F-4D97-AF65-F5344CB8AC3E}">
        <p14:creationId xmlns:p14="http://schemas.microsoft.com/office/powerpoint/2010/main" val="135021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949" y="873843"/>
            <a:ext cx="10515600" cy="6239226"/>
          </a:xfrm>
        </p:spPr>
        <p:txBody>
          <a:bodyPr>
            <a:noAutofit/>
          </a:bodyPr>
          <a:lstStyle/>
          <a:p>
            <a:pPr marL="0" indent="0">
              <a:buNone/>
            </a:pPr>
            <a:r>
              <a:rPr lang="en-US" sz="2000" dirty="0" smtClean="0"/>
              <a:t>9. How much BC processing can be done if you have 1 ether as a gas for Ethereum smart contract?</a:t>
            </a:r>
          </a:p>
          <a:p>
            <a:pPr marL="0" indent="0">
              <a:buNone/>
            </a:pPr>
            <a:r>
              <a:rPr lang="en-US" sz="2000" dirty="0" smtClean="0"/>
              <a:t>Estimated: You can submit/deploy around 100 to 1,000 smart contracts into IPTM </a:t>
            </a:r>
            <a:r>
              <a:rPr lang="en-US" sz="2000" dirty="0" err="1" smtClean="0"/>
              <a:t>TestNet</a:t>
            </a:r>
            <a:r>
              <a:rPr lang="en-US" sz="2000" dirty="0" smtClean="0"/>
              <a:t> to burn 1 ether. Probably 1,000 to 10,000 smart contract transactions to burn 1 ether.</a:t>
            </a:r>
          </a:p>
          <a:p>
            <a:pPr marL="0" indent="0">
              <a:buNone/>
            </a:pPr>
            <a:r>
              <a:rPr lang="en-US" sz="2000" dirty="0" smtClean="0"/>
              <a:t>Simple </a:t>
            </a:r>
            <a:r>
              <a:rPr lang="en-US" sz="2000" dirty="0"/>
              <a:t>Ethereum transaction </a:t>
            </a:r>
            <a:r>
              <a:rPr lang="en-US" sz="2000" dirty="0" smtClean="0"/>
              <a:t>fee is 0.000021 ether or (21000 </a:t>
            </a:r>
            <a:r>
              <a:rPr lang="en-US" sz="2000" dirty="0" err="1" smtClean="0"/>
              <a:t>GWei</a:t>
            </a:r>
            <a:r>
              <a:rPr lang="en-US" sz="2000" dirty="0" smtClean="0"/>
              <a:t> or 21000000000000 Wei) </a:t>
            </a:r>
            <a:r>
              <a:rPr lang="en-US" sz="2000" dirty="0"/>
              <a:t>and this is the minimum - contract interactions are taking more gas. The gas price is </a:t>
            </a:r>
            <a:r>
              <a:rPr lang="en-US" sz="2000" dirty="0" smtClean="0"/>
              <a:t>paid by the </a:t>
            </a:r>
            <a:r>
              <a:rPr lang="en-US" sz="2000" dirty="0"/>
              <a:t>sender of the transaction</a:t>
            </a:r>
            <a:r>
              <a:rPr lang="en-US" sz="2000" dirty="0" smtClean="0"/>
              <a:t>.</a:t>
            </a:r>
          </a:p>
          <a:p>
            <a:pPr marL="0" indent="0">
              <a:buNone/>
            </a:pPr>
            <a:r>
              <a:rPr lang="en-US" sz="2000" dirty="0" smtClean="0"/>
              <a:t>10. Who get the gas fee?</a:t>
            </a:r>
          </a:p>
          <a:p>
            <a:pPr marL="0" indent="0">
              <a:buNone/>
            </a:pPr>
            <a:r>
              <a:rPr lang="en-US" sz="2000" dirty="0" smtClean="0"/>
              <a:t>Sealer node that perform mining (write current block) for the transaction will get the gas fee. </a:t>
            </a:r>
            <a:endParaRPr lang="en-SG" sz="2000" dirty="0"/>
          </a:p>
        </p:txBody>
      </p:sp>
      <p:sp>
        <p:nvSpPr>
          <p:cNvPr id="8" name="Title 1"/>
          <p:cNvSpPr>
            <a:spLocks noGrp="1"/>
          </p:cNvSpPr>
          <p:nvPr>
            <p:ph type="title"/>
          </p:nvPr>
        </p:nvSpPr>
        <p:spPr>
          <a:xfrm>
            <a:off x="3489162" y="166913"/>
            <a:ext cx="6270855" cy="706930"/>
          </a:xfrm>
        </p:spPr>
        <p:txBody>
          <a:bodyPr>
            <a:normAutofit fontScale="90000"/>
          </a:bodyPr>
          <a:lstStyle/>
          <a:p>
            <a:r>
              <a:rPr lang="en-SG" b="1" dirty="0"/>
              <a:t>Account </a:t>
            </a:r>
            <a:r>
              <a:rPr lang="en-SG" b="1" dirty="0" smtClean="0"/>
              <a:t>Managements cont.</a:t>
            </a:r>
            <a:endParaRPr lang="en-SG" b="1" dirty="0"/>
          </a:p>
        </p:txBody>
      </p:sp>
      <p:sp>
        <p:nvSpPr>
          <p:cNvPr id="2" name="Slide Number Placeholder 1"/>
          <p:cNvSpPr>
            <a:spLocks noGrp="1"/>
          </p:cNvSpPr>
          <p:nvPr>
            <p:ph type="sldNum" sz="quarter" idx="12"/>
          </p:nvPr>
        </p:nvSpPr>
        <p:spPr/>
        <p:txBody>
          <a:bodyPr/>
          <a:lstStyle/>
          <a:p>
            <a:fld id="{679016E1-9E46-4A25-9BE7-86BC11256F23}" type="slidenum">
              <a:rPr lang="en-US" smtClean="0"/>
              <a:t>5</a:t>
            </a:fld>
            <a:endParaRPr lang="en-US"/>
          </a:p>
        </p:txBody>
      </p:sp>
    </p:spTree>
    <p:extLst>
      <p:ext uri="{BB962C8B-B14F-4D97-AF65-F5344CB8AC3E}">
        <p14:creationId xmlns:p14="http://schemas.microsoft.com/office/powerpoint/2010/main" val="372832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575" y="1020278"/>
            <a:ext cx="10515600" cy="4810176"/>
          </a:xfrm>
        </p:spPr>
        <p:txBody>
          <a:bodyPr>
            <a:normAutofit/>
          </a:bodyPr>
          <a:lstStyle/>
          <a:p>
            <a:pPr marL="0" indent="0">
              <a:buNone/>
            </a:pPr>
            <a:r>
              <a:rPr lang="en-SG" sz="2000" dirty="0" smtClean="0"/>
              <a:t>Two types of IPTM </a:t>
            </a:r>
            <a:r>
              <a:rPr lang="en-SG" sz="2000" dirty="0" err="1" smtClean="0"/>
              <a:t>geth</a:t>
            </a:r>
            <a:r>
              <a:rPr lang="en-SG" sz="2000" dirty="0" smtClean="0"/>
              <a:t> node: </a:t>
            </a:r>
            <a:r>
              <a:rPr lang="en-SG" sz="2000" b="1" dirty="0" smtClean="0"/>
              <a:t>Sealer Node </a:t>
            </a:r>
            <a:r>
              <a:rPr lang="en-SG" sz="2000" dirty="0" smtClean="0"/>
              <a:t>and </a:t>
            </a:r>
            <a:r>
              <a:rPr lang="en-SG" sz="2000" b="1" dirty="0" smtClean="0"/>
              <a:t>Normal Node</a:t>
            </a:r>
          </a:p>
          <a:p>
            <a:r>
              <a:rPr lang="en-SG" b="1" dirty="0" smtClean="0"/>
              <a:t>IPTM Sealer Node</a:t>
            </a:r>
            <a:r>
              <a:rPr lang="en-SG" sz="2000" dirty="0" smtClean="0"/>
              <a:t>: </a:t>
            </a:r>
          </a:p>
          <a:p>
            <a:pPr marL="0" indent="0">
              <a:buNone/>
            </a:pPr>
            <a:r>
              <a:rPr lang="en-SG" sz="2000" dirty="0" smtClean="0"/>
              <a:t>1. Setup by IPT representative or gatekeeper. Must be a permanent staff of IPT not student!</a:t>
            </a:r>
          </a:p>
          <a:p>
            <a:pPr marL="0" indent="0">
              <a:buNone/>
            </a:pPr>
            <a:r>
              <a:rPr lang="en-SG" sz="2000" dirty="0" smtClean="0"/>
              <a:t>2. You must setup IPTM </a:t>
            </a:r>
            <a:r>
              <a:rPr lang="en-SG" sz="2000" dirty="0" err="1" smtClean="0"/>
              <a:t>Bootnode</a:t>
            </a:r>
            <a:r>
              <a:rPr lang="en-SG" sz="2000" dirty="0" smtClean="0"/>
              <a:t> Client. This will allow this node automatically find and connect other nodes using P2P in IPTM </a:t>
            </a:r>
            <a:r>
              <a:rPr lang="en-SG" sz="2000" dirty="0" err="1" smtClean="0"/>
              <a:t>TestNet</a:t>
            </a:r>
            <a:r>
              <a:rPr lang="en-SG" sz="2000" dirty="0"/>
              <a:t>.</a:t>
            </a:r>
            <a:endParaRPr lang="en-SG" sz="2000" dirty="0" smtClean="0"/>
          </a:p>
          <a:p>
            <a:pPr marL="0" indent="0">
              <a:buNone/>
            </a:pPr>
            <a:r>
              <a:rPr lang="en-SG" sz="2000" dirty="0" smtClean="0"/>
              <a:t>3. Only one Sealer Node and one Sealer Account for every IPT.</a:t>
            </a:r>
          </a:p>
          <a:p>
            <a:pPr marL="0" indent="0">
              <a:buNone/>
            </a:pPr>
            <a:r>
              <a:rPr lang="en-SG" sz="2000" dirty="0" smtClean="0"/>
              <a:t>4. IPTM secretariat will organize voting event to add new node as Sealer Node (or Signer Node). </a:t>
            </a:r>
            <a:r>
              <a:rPr lang="en-SG" sz="2000" dirty="0" err="1" smtClean="0"/>
              <a:t>E.g</a:t>
            </a:r>
            <a:r>
              <a:rPr lang="en-SG" sz="2000" dirty="0" smtClean="0"/>
              <a:t>:</a:t>
            </a:r>
          </a:p>
          <a:p>
            <a:pPr marL="0" indent="0">
              <a:buNone/>
            </a:pPr>
            <a:r>
              <a:rPr lang="en-SG" sz="2000" dirty="0" err="1" smtClean="0"/>
              <a:t>clique.propose</a:t>
            </a:r>
            <a:r>
              <a:rPr lang="en-SG" sz="2000" dirty="0"/>
              <a:t>("</a:t>
            </a:r>
            <a:r>
              <a:rPr lang="en-SG" sz="2000" dirty="0" err="1" smtClean="0"/>
              <a:t>account_or_address_of_your_node</a:t>
            </a:r>
            <a:r>
              <a:rPr lang="en-SG" sz="2000" dirty="0" smtClean="0"/>
              <a:t>", </a:t>
            </a:r>
            <a:r>
              <a:rPr lang="en-SG" sz="2000" dirty="0"/>
              <a:t>true</a:t>
            </a:r>
            <a:r>
              <a:rPr lang="en-SG" sz="2000" dirty="0" smtClean="0"/>
              <a:t>)</a:t>
            </a:r>
          </a:p>
          <a:p>
            <a:pPr marL="0" indent="0">
              <a:buNone/>
            </a:pPr>
            <a:r>
              <a:rPr lang="en-SG" sz="2000" dirty="0" smtClean="0"/>
              <a:t>5. This Sealer Node will continuously mining or writing new blocks </a:t>
            </a:r>
            <a:r>
              <a:rPr lang="en-SG" sz="2000" dirty="0"/>
              <a:t>(</a:t>
            </a:r>
            <a:r>
              <a:rPr lang="en-SG" sz="2000" dirty="0" smtClean="0"/>
              <a:t>ledgers). </a:t>
            </a:r>
            <a:r>
              <a:rPr lang="en-SG" sz="2000" dirty="0"/>
              <a:t>IPT </a:t>
            </a:r>
            <a:r>
              <a:rPr lang="en-SG" sz="2000" dirty="0" smtClean="0"/>
              <a:t>representative responsible to keep this node running 24 hours.</a:t>
            </a:r>
          </a:p>
          <a:p>
            <a:pPr marL="0" indent="0">
              <a:buNone/>
            </a:pPr>
            <a:r>
              <a:rPr lang="en-SG" sz="2000" dirty="0" smtClean="0"/>
              <a:t>6. </a:t>
            </a:r>
            <a:r>
              <a:rPr lang="en-SG" sz="2000" b="1" dirty="0" smtClean="0">
                <a:solidFill>
                  <a:srgbClr val="FF0000"/>
                </a:solidFill>
              </a:rPr>
              <a:t>Restricted!</a:t>
            </a:r>
            <a:r>
              <a:rPr lang="en-SG" sz="2000" dirty="0" smtClean="0">
                <a:solidFill>
                  <a:srgbClr val="FF0000"/>
                </a:solidFill>
              </a:rPr>
              <a:t> </a:t>
            </a:r>
            <a:r>
              <a:rPr lang="en-SG" sz="2000" b="1" dirty="0" smtClean="0"/>
              <a:t>no other blockchain transactions are allowed using the Sealer Node!</a:t>
            </a:r>
          </a:p>
        </p:txBody>
      </p:sp>
      <p:pic>
        <p:nvPicPr>
          <p:cNvPr id="6" name="Picture 5"/>
          <p:cNvPicPr>
            <a:picLocks noChangeAspect="1"/>
          </p:cNvPicPr>
          <p:nvPr/>
        </p:nvPicPr>
        <p:blipFill rotWithShape="1">
          <a:blip r:embed="rId2"/>
          <a:srcRect b="26148"/>
          <a:stretch/>
        </p:blipFill>
        <p:spPr>
          <a:xfrm>
            <a:off x="3870710" y="1332399"/>
            <a:ext cx="643540" cy="583027"/>
          </a:xfrm>
          <a:prstGeom prst="rect">
            <a:avLst/>
          </a:prstGeom>
        </p:spPr>
      </p:pic>
      <p:sp>
        <p:nvSpPr>
          <p:cNvPr id="8" name="Title 1"/>
          <p:cNvSpPr>
            <a:spLocks noGrp="1"/>
          </p:cNvSpPr>
          <p:nvPr>
            <p:ph type="title"/>
          </p:nvPr>
        </p:nvSpPr>
        <p:spPr>
          <a:xfrm>
            <a:off x="3489162" y="166913"/>
            <a:ext cx="4778939" cy="706930"/>
          </a:xfrm>
        </p:spPr>
        <p:txBody>
          <a:bodyPr/>
          <a:lstStyle/>
          <a:p>
            <a:r>
              <a:rPr lang="en-SG" b="1" dirty="0" smtClean="0"/>
              <a:t>Node Managements</a:t>
            </a:r>
            <a:endParaRPr lang="en-SG" b="1" dirty="0"/>
          </a:p>
        </p:txBody>
      </p:sp>
      <p:sp>
        <p:nvSpPr>
          <p:cNvPr id="9" name="Slide Number Placeholder 8"/>
          <p:cNvSpPr>
            <a:spLocks noGrp="1"/>
          </p:cNvSpPr>
          <p:nvPr>
            <p:ph type="sldNum" sz="quarter" idx="12"/>
          </p:nvPr>
        </p:nvSpPr>
        <p:spPr/>
        <p:txBody>
          <a:bodyPr/>
          <a:lstStyle/>
          <a:p>
            <a:fld id="{679016E1-9E46-4A25-9BE7-86BC11256F23}" type="slidenum">
              <a:rPr lang="en-US" smtClean="0"/>
              <a:t>6</a:t>
            </a:fld>
            <a:endParaRPr lang="en-US"/>
          </a:p>
        </p:txBody>
      </p:sp>
    </p:spTree>
    <p:extLst>
      <p:ext uri="{BB962C8B-B14F-4D97-AF65-F5344CB8AC3E}">
        <p14:creationId xmlns:p14="http://schemas.microsoft.com/office/powerpoint/2010/main" val="343319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448" y="1049154"/>
            <a:ext cx="10515600" cy="4810176"/>
          </a:xfrm>
        </p:spPr>
        <p:txBody>
          <a:bodyPr>
            <a:normAutofit/>
          </a:bodyPr>
          <a:lstStyle/>
          <a:p>
            <a:r>
              <a:rPr lang="en-SG" b="1" dirty="0" smtClean="0"/>
              <a:t>IPTM Normal Node</a:t>
            </a:r>
            <a:r>
              <a:rPr lang="en-SG" sz="2000" dirty="0" smtClean="0"/>
              <a:t>: </a:t>
            </a:r>
          </a:p>
          <a:p>
            <a:pPr marL="0" indent="0">
              <a:buNone/>
            </a:pPr>
            <a:r>
              <a:rPr lang="en-SG" sz="2000" dirty="0" smtClean="0"/>
              <a:t>1. Setup by everyone that wants to use IPTM </a:t>
            </a:r>
            <a:r>
              <a:rPr lang="en-SG" sz="2000" dirty="0" err="1" smtClean="0"/>
              <a:t>Testnet</a:t>
            </a:r>
            <a:r>
              <a:rPr lang="en-SG" sz="2000" dirty="0" smtClean="0"/>
              <a:t> 2020 as blockchain (BC) network. This including that if you wants to deploy your smart contract or DApps in this BC network.</a:t>
            </a:r>
          </a:p>
          <a:p>
            <a:pPr marL="0" indent="0">
              <a:buNone/>
            </a:pPr>
            <a:r>
              <a:rPr lang="en-SG" sz="2000" dirty="0" smtClean="0"/>
              <a:t>2. </a:t>
            </a:r>
            <a:r>
              <a:rPr lang="en-US" sz="2000" dirty="0"/>
              <a:t>You must setup IPTM </a:t>
            </a:r>
            <a:r>
              <a:rPr lang="en-US" sz="2000" dirty="0" err="1"/>
              <a:t>Bootnode</a:t>
            </a:r>
            <a:r>
              <a:rPr lang="en-US" sz="2000" dirty="0"/>
              <a:t> Client. This will allow this node automatically </a:t>
            </a:r>
            <a:r>
              <a:rPr lang="en-US" sz="2000" dirty="0" smtClean="0"/>
              <a:t>find </a:t>
            </a:r>
            <a:r>
              <a:rPr lang="en-US" sz="2000" dirty="0"/>
              <a:t>and connect other nodes using P2P in IPTM </a:t>
            </a:r>
            <a:r>
              <a:rPr lang="en-US" sz="2000" dirty="0" err="1"/>
              <a:t>TestNet</a:t>
            </a:r>
            <a:r>
              <a:rPr lang="en-US" sz="2000" dirty="0" smtClean="0"/>
              <a:t>.</a:t>
            </a:r>
          </a:p>
          <a:p>
            <a:pPr marL="0" indent="0">
              <a:buNone/>
            </a:pPr>
            <a:r>
              <a:rPr lang="en-US" sz="2000" dirty="0" smtClean="0"/>
              <a:t>3. You may turn online of turn offline this node as required for your project. When you turn it online, it will sync with latest blocks by P2P with other nodes, especially Sealer Nodes.</a:t>
            </a:r>
            <a:endParaRPr lang="en-US" sz="2000" dirty="0"/>
          </a:p>
          <a:p>
            <a:pPr marL="0" indent="0">
              <a:buNone/>
            </a:pPr>
            <a:r>
              <a:rPr lang="en-SG" sz="2000" dirty="0" smtClean="0"/>
              <a:t>4. </a:t>
            </a:r>
            <a:r>
              <a:rPr lang="en-SG" sz="2000" b="1" dirty="0" smtClean="0"/>
              <a:t>All blockchain transactions such as transfer ethers, tokens, smart contracts etc. must be done using this node</a:t>
            </a:r>
            <a:r>
              <a:rPr lang="en-SG" sz="2000" dirty="0" smtClean="0"/>
              <a:t>, not the Sealer Node!</a:t>
            </a:r>
          </a:p>
          <a:p>
            <a:pPr marL="0" indent="0">
              <a:buNone/>
            </a:pPr>
            <a:r>
              <a:rPr lang="en-SG" sz="2000" dirty="0" smtClean="0"/>
              <a:t>5. To perform blockchain transactions in IPTM </a:t>
            </a:r>
            <a:r>
              <a:rPr lang="en-SG" sz="2000" dirty="0" err="1" smtClean="0"/>
              <a:t>TestNet</a:t>
            </a:r>
            <a:r>
              <a:rPr lang="en-SG" sz="2000" dirty="0" smtClean="0"/>
              <a:t>, you need some ethers. You may request some ether from your </a:t>
            </a:r>
            <a:r>
              <a:rPr lang="en-SG" sz="2000" dirty="0"/>
              <a:t>IPTM Representative </a:t>
            </a:r>
            <a:r>
              <a:rPr lang="en-SG" sz="2000" dirty="0" smtClean="0"/>
              <a:t>Account at your IPT. </a:t>
            </a:r>
            <a:endParaRPr lang="en-SG" sz="2000" dirty="0"/>
          </a:p>
          <a:p>
            <a:pPr marL="0" indent="0">
              <a:buNone/>
            </a:pPr>
            <a:endParaRPr lang="en-SG" sz="2000" b="1" dirty="0" smtClean="0"/>
          </a:p>
        </p:txBody>
      </p:sp>
      <p:pic>
        <p:nvPicPr>
          <p:cNvPr id="6" name="Picture 5"/>
          <p:cNvPicPr>
            <a:picLocks noChangeAspect="1"/>
          </p:cNvPicPr>
          <p:nvPr/>
        </p:nvPicPr>
        <p:blipFill rotWithShape="1">
          <a:blip r:embed="rId2"/>
          <a:srcRect t="8594" b="28353"/>
          <a:stretch/>
        </p:blipFill>
        <p:spPr>
          <a:xfrm>
            <a:off x="3993156" y="1010652"/>
            <a:ext cx="684410" cy="529387"/>
          </a:xfrm>
          <a:prstGeom prst="rect">
            <a:avLst/>
          </a:prstGeom>
        </p:spPr>
      </p:pic>
      <p:pic>
        <p:nvPicPr>
          <p:cNvPr id="9" name="Picture 8"/>
          <p:cNvPicPr>
            <a:picLocks noChangeAspect="1"/>
          </p:cNvPicPr>
          <p:nvPr/>
        </p:nvPicPr>
        <p:blipFill rotWithShape="1">
          <a:blip r:embed="rId3"/>
          <a:srcRect t="14645" b="26991"/>
          <a:stretch/>
        </p:blipFill>
        <p:spPr>
          <a:xfrm>
            <a:off x="4243411" y="4812632"/>
            <a:ext cx="685623" cy="490887"/>
          </a:xfrm>
          <a:prstGeom prst="rect">
            <a:avLst/>
          </a:prstGeom>
        </p:spPr>
      </p:pic>
      <p:sp>
        <p:nvSpPr>
          <p:cNvPr id="11" name="Title 1"/>
          <p:cNvSpPr>
            <a:spLocks noGrp="1"/>
          </p:cNvSpPr>
          <p:nvPr>
            <p:ph type="title"/>
          </p:nvPr>
        </p:nvSpPr>
        <p:spPr>
          <a:xfrm>
            <a:off x="3478712" y="168970"/>
            <a:ext cx="4981070" cy="706930"/>
          </a:xfrm>
        </p:spPr>
        <p:txBody>
          <a:bodyPr/>
          <a:lstStyle/>
          <a:p>
            <a:r>
              <a:rPr lang="en-SG" b="1" dirty="0" smtClean="0"/>
              <a:t>Node Managements</a:t>
            </a:r>
            <a:endParaRPr lang="en-SG" b="1" dirty="0"/>
          </a:p>
        </p:txBody>
      </p:sp>
      <p:sp>
        <p:nvSpPr>
          <p:cNvPr id="12" name="Slide Number Placeholder 11"/>
          <p:cNvSpPr>
            <a:spLocks noGrp="1"/>
          </p:cNvSpPr>
          <p:nvPr>
            <p:ph type="sldNum" sz="quarter" idx="12"/>
          </p:nvPr>
        </p:nvSpPr>
        <p:spPr/>
        <p:txBody>
          <a:bodyPr/>
          <a:lstStyle/>
          <a:p>
            <a:fld id="{679016E1-9E46-4A25-9BE7-86BC11256F23}" type="slidenum">
              <a:rPr lang="en-US" smtClean="0"/>
              <a:t>7</a:t>
            </a:fld>
            <a:endParaRPr lang="en-US"/>
          </a:p>
        </p:txBody>
      </p:sp>
    </p:spTree>
    <p:extLst>
      <p:ext uri="{BB962C8B-B14F-4D97-AF65-F5344CB8AC3E}">
        <p14:creationId xmlns:p14="http://schemas.microsoft.com/office/powerpoint/2010/main" val="1017942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8827</TotalTime>
  <Words>1285</Words>
  <Application>Microsoft Office PowerPoint</Application>
  <PresentationFormat>Widescreen</PresentationFormat>
  <Paragraphs>106</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Overview: IPTM TestNet 2020</vt:lpstr>
      <vt:lpstr>Account Managements</vt:lpstr>
      <vt:lpstr>Account Managements</vt:lpstr>
      <vt:lpstr>Account Managements cont.</vt:lpstr>
      <vt:lpstr>Account Managements cont.</vt:lpstr>
      <vt:lpstr>Node Managements</vt:lpstr>
      <vt:lpstr>Node Managements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Research Opportunity for EE and CS</dc:title>
  <dc:creator>Admin</dc:creator>
  <cp:lastModifiedBy>Mohd Anuar Mat Isa</cp:lastModifiedBy>
  <cp:revision>674</cp:revision>
  <dcterms:created xsi:type="dcterms:W3CDTF">2017-10-03T09:04:50Z</dcterms:created>
  <dcterms:modified xsi:type="dcterms:W3CDTF">2020-06-08T11:31:54Z</dcterms:modified>
</cp:coreProperties>
</file>