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2" r:id="rId3"/>
    <p:sldId id="260"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4F36674-B7E9-4448-BDEB-53FF302C9775}" type="datetimeFigureOut">
              <a:rPr lang="zh-CN" altLang="en-US" smtClean="0"/>
              <a:t>2023/10/13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080459-0B3C-4717-923F-5FD445C36F7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36674-B7E9-4448-BDEB-53FF302C9775}" type="datetimeFigureOut">
              <a:rPr lang="zh-CN" altLang="en-US" smtClean="0"/>
              <a:t>2023/10/13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80459-0B3C-4717-923F-5FD445C36F7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userDrawn="1"/>
        </p:nvSpPr>
        <p:spPr>
          <a:xfrm>
            <a:off x="0" y="0"/>
            <a:ext cx="6348730" cy="583565"/>
          </a:xfrm>
          <a:prstGeom prst="rect">
            <a:avLst/>
          </a:prstGeom>
        </p:spPr>
        <p:txBody>
          <a:bodyPr wrap="none" rtlCol="0">
            <a:spAutoFit/>
          </a:bodyPr>
          <a:lstStyle/>
          <a:p>
            <a:r>
              <a:rPr lang="zh-CN" altLang="en-US" sz="3200">
                <a:latin typeface="微软雅黑" charset="0"/>
                <a:ea typeface="微软雅黑" charset="0"/>
                <a:cs typeface="微软雅黑" charset="0"/>
              </a:rPr>
              <a:t>基于特征匹配的实时跟踪</a:t>
            </a:r>
            <a:r>
              <a:rPr lang="en-US" altLang="zh-CN" sz="3200">
                <a:latin typeface="微软雅黑" charset="0"/>
                <a:ea typeface="微软雅黑" charset="0"/>
                <a:cs typeface="微软雅黑" charset="0"/>
              </a:rPr>
              <a:t>OCR</a:t>
            </a:r>
            <a:r>
              <a:rPr lang="zh-CN" altLang="en-US" sz="3200">
                <a:latin typeface="微软雅黑" charset="0"/>
                <a:ea typeface="微软雅黑" charset="0"/>
                <a:cs typeface="微软雅黑" charset="0"/>
              </a:rPr>
              <a:t>算法</a:t>
            </a:r>
          </a:p>
        </p:txBody>
      </p:sp>
      <p:pic>
        <p:nvPicPr>
          <p:cNvPr id="6" name="图片 5" descr="upload_post_object_v2_694914865"/>
          <p:cNvPicPr>
            <a:picLocks noChangeAspect="1"/>
          </p:cNvPicPr>
          <p:nvPr/>
        </p:nvPicPr>
        <p:blipFill>
          <a:blip r:embed="rId2"/>
          <a:stretch>
            <a:fillRect/>
          </a:stretch>
        </p:blipFill>
        <p:spPr>
          <a:xfrm>
            <a:off x="0" y="684895"/>
            <a:ext cx="12192000" cy="4678984"/>
          </a:xfrm>
          <a:prstGeom prst="rect">
            <a:avLst/>
          </a:prstGeom>
        </p:spPr>
      </p:pic>
      <p:sp>
        <p:nvSpPr>
          <p:cNvPr id="7" name="文本框 6"/>
          <p:cNvSpPr txBox="1"/>
          <p:nvPr userDrawn="1"/>
        </p:nvSpPr>
        <p:spPr>
          <a:xfrm>
            <a:off x="5547319" y="5363921"/>
            <a:ext cx="1097280" cy="368300"/>
          </a:xfrm>
          <a:prstGeom prst="rect">
            <a:avLst/>
          </a:prstGeom>
        </p:spPr>
        <p:txBody>
          <a:bodyPr wrap="none" rtlCol="0">
            <a:spAutoFit/>
          </a:bodyPr>
          <a:lstStyle/>
          <a:p>
            <a:r>
              <a:rPr lang="zh-CN" altLang="en-US"/>
              <a:t>算法总览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userDrawn="1"/>
        </p:nvSpPr>
        <p:spPr>
          <a:xfrm>
            <a:off x="151243" y="342527"/>
            <a:ext cx="3611880" cy="368300"/>
          </a:xfrm>
          <a:prstGeom prst="rect">
            <a:avLst/>
          </a:prstGeom>
        </p:spPr>
        <p:txBody>
          <a:bodyPr wrap="none" rtlCol="0">
            <a:spAutoFit/>
          </a:bodyPr>
          <a:lstStyle/>
          <a:p>
            <a:r>
              <a:rPr lang="zh-CN" altLang="en-US"/>
              <a:t>多个检测框往不同方向移动的情况</a:t>
            </a:r>
          </a:p>
        </p:txBody>
      </p:sp>
      <p:sp>
        <p:nvSpPr>
          <p:cNvPr id="4" name="文本框 3"/>
          <p:cNvSpPr txBox="1"/>
          <p:nvPr userDrawn="1"/>
        </p:nvSpPr>
        <p:spPr>
          <a:xfrm>
            <a:off x="669978" y="712119"/>
            <a:ext cx="9679161" cy="1189170"/>
          </a:xfrm>
          <a:prstGeom prst="rect">
            <a:avLst/>
          </a:prstGeom>
        </p:spPr>
        <p:txBody>
          <a:bodyPr wrap="square" rtlCol="0">
            <a:noAutofit/>
          </a:bodyPr>
          <a:lstStyle/>
          <a:p>
            <a:pPr marL="285750" indent="-285750">
              <a:buChar char="•"/>
            </a:pPr>
            <a:r>
              <a:rPr lang="zh-CN" altLang="en-US"/>
              <a:t>最初的版本中仅根据当前帧特征和参考帧特征全图匹配的结果计算出一个变换矩阵，只能应对画面固定，只移动相机的情况。</a:t>
            </a:r>
          </a:p>
          <a:p>
            <a:pPr marL="285750" indent="-285750">
              <a:buChar char="•"/>
            </a:pPr>
            <a:r>
              <a:rPr lang="zh-CN" altLang="en-US"/>
              <a:t>考虑到包含文本框的物体会移动，因此每个文本框都需要计算出一个变换矩阵。故采用文本框局部特征与当前帧图像进行匹配。</a:t>
            </a:r>
          </a:p>
        </p:txBody>
      </p:sp>
      <p:pic>
        <p:nvPicPr>
          <p:cNvPr id="6" name="图片 5" descr="upload_post_object_v2_234855404"/>
          <p:cNvPicPr>
            <a:picLocks noChangeAspect="1"/>
          </p:cNvPicPr>
          <p:nvPr/>
        </p:nvPicPr>
        <p:blipFill>
          <a:blip r:embed="rId2"/>
          <a:stretch>
            <a:fillRect/>
          </a:stretch>
        </p:blipFill>
        <p:spPr>
          <a:xfrm>
            <a:off x="836013" y="2226823"/>
            <a:ext cx="9347136" cy="41410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296" y="168599"/>
            <a:ext cx="10442977" cy="983198"/>
          </a:xfrm>
        </p:spPr>
        <p:txBody>
          <a:bodyPr>
            <a:normAutofit/>
          </a:bodyPr>
          <a:lstStyle/>
          <a:p>
            <a:pPr marL="342900" indent="-342900">
              <a:buChar char="•"/>
            </a:pPr>
            <a:r>
              <a:rPr sz="2400">
                <a:latin typeface="微软雅黑" charset="0"/>
                <a:ea typeface="微软雅黑" charset="0"/>
                <a:cs typeface="微软雅黑" charset="0"/>
              </a:rPr>
              <a:t>使用igpy的find_transform_similarity替换opencv的findHomography，</a:t>
            </a:r>
            <a:r>
              <a:rPr lang="zh-CN" altLang="en-US" sz="2400">
                <a:latin typeface="微软雅黑" charset="0"/>
                <a:ea typeface="微软雅黑" charset="0"/>
                <a:cs typeface="微软雅黑" charset="0"/>
              </a:rPr>
              <a:t>限制变换矩阵的自由度，</a:t>
            </a:r>
            <a:r>
              <a:rPr sz="2400">
                <a:latin typeface="微软雅黑" charset="0"/>
                <a:ea typeface="微软雅黑" charset="0"/>
                <a:cs typeface="微软雅黑" charset="0"/>
              </a:rPr>
              <a:t>解决变换后的检测框变化幅度太大的问题。</a:t>
            </a:r>
            <a:endParaRPr lang="zh-CN" altLang="en-US" sz="2400">
              <a:latin typeface="微软雅黑" charset="0"/>
              <a:ea typeface="微软雅黑" charset="0"/>
              <a:cs typeface="微软雅黑" charset="0"/>
            </a:endParaRPr>
          </a:p>
        </p:txBody>
      </p:sp>
      <p:sp>
        <p:nvSpPr>
          <p:cNvPr id="3" name="文本框 2"/>
          <p:cNvSpPr txBox="1"/>
          <p:nvPr userDrawn="1"/>
        </p:nvSpPr>
        <p:spPr>
          <a:xfrm>
            <a:off x="296489" y="1151752"/>
            <a:ext cx="9765063" cy="794932"/>
          </a:xfrm>
          <a:prstGeom prst="rect">
            <a:avLst/>
          </a:prstGeom>
        </p:spPr>
        <p:txBody>
          <a:bodyPr wrap="square" rtlCol="0">
            <a:noAutofit/>
          </a:bodyPr>
          <a:lstStyle/>
          <a:p>
            <a:pPr marL="285750" indent="-285750">
              <a:buChar char="•"/>
            </a:pPr>
            <a:r>
              <a:rPr lang="zh-CN" altLang="en-US" sz="2400">
                <a:latin typeface="微软雅黑" charset="0"/>
                <a:ea typeface="微软雅黑" charset="0"/>
                <a:cs typeface="微软雅黑" charset="0"/>
              </a:rPr>
              <a:t>针对匹配噪声点导致变换后的检测框跳动和不稳定的问题，采用多次随机取点匹配，再从中计算出最终结果，具体如下：</a:t>
            </a:r>
          </a:p>
        </p:txBody>
      </p:sp>
      <p:sp>
        <p:nvSpPr>
          <p:cNvPr id="7" name="文本框 6"/>
          <p:cNvSpPr txBox="1"/>
          <p:nvPr userDrawn="1"/>
        </p:nvSpPr>
        <p:spPr>
          <a:xfrm>
            <a:off x="887846" y="2126973"/>
            <a:ext cx="9846417" cy="1485510"/>
          </a:xfrm>
          <a:prstGeom prst="rect">
            <a:avLst/>
          </a:prstGeom>
        </p:spPr>
        <p:txBody>
          <a:bodyPr wrap="square" rtlCol="0">
            <a:noAutofit/>
          </a:bodyPr>
          <a:lstStyle/>
          <a:p>
            <a:pPr marL="342900" indent="-342900">
              <a:buAutoNum type="arabicPeriod"/>
            </a:pPr>
            <a:r>
              <a:rPr lang="en-US" altLang="zh-CN"/>
              <a:t>N</a:t>
            </a:r>
            <a:r>
              <a:rPr lang="zh-CN" altLang="en-US"/>
              <a:t>次采样计算出</a:t>
            </a:r>
            <a:r>
              <a:rPr lang="en-US" altLang="zh-CN"/>
              <a:t>N</a:t>
            </a:r>
            <a:r>
              <a:rPr lang="zh-CN" altLang="en-US"/>
              <a:t>个变换矩阵，</a:t>
            </a:r>
            <a:r>
              <a:rPr lang="en-US" altLang="zh-CN"/>
              <a:t>H</a:t>
            </a:r>
            <a:r>
              <a:rPr lang="zh-CN" altLang="en-US"/>
              <a:t>=</a:t>
            </a:r>
            <a:r>
              <a:rPr lang="en-US" altLang="zh-CN"/>
              <a:t>[h1,h2,...,hn]</a:t>
            </a:r>
          </a:p>
          <a:p>
            <a:pPr marL="342900" indent="-342900">
              <a:buAutoNum type="arabicPeriod"/>
            </a:pPr>
            <a:r>
              <a:rPr lang="zh-CN" altLang="en-US"/>
              <a:t>分解</a:t>
            </a:r>
            <a:r>
              <a:rPr lang="en-US" altLang="zh-CN"/>
              <a:t>H</a:t>
            </a:r>
            <a:r>
              <a:rPr lang="zh-CN" altLang="en-US"/>
              <a:t>，每个</a:t>
            </a:r>
            <a:r>
              <a:rPr lang="en-US" altLang="zh-CN"/>
              <a:t>h</a:t>
            </a:r>
            <a:r>
              <a:rPr lang="zh-CN" altLang="en-US"/>
              <a:t>能得到旋转角、缩放和平移分量，根据这些分量与各自的平均值的距离分配权重，距离越远权重越小。</a:t>
            </a:r>
          </a:p>
          <a:p>
            <a:pPr marL="342900" indent="-342900">
              <a:buAutoNum type="arabicPeriod"/>
            </a:pPr>
            <a:r>
              <a:rPr lang="zh-CN" altLang="en-US"/>
              <a:t>加权得到新的</a:t>
            </a:r>
            <a:r>
              <a:rPr lang="zh-CN" altLang="en-US">
                <a:sym typeface="+mn-ea"/>
              </a:rPr>
              <a:t>旋转角、缩放和平移分量，在组成新的旋转矩阵。</a:t>
            </a:r>
          </a:p>
        </p:txBody>
      </p:sp>
      <p:pic>
        <p:nvPicPr>
          <p:cNvPr id="9" name="图片 8" descr="upload_post_object_v2_559385212"/>
          <p:cNvPicPr>
            <a:picLocks noChangeAspect="1"/>
          </p:cNvPicPr>
          <p:nvPr/>
        </p:nvPicPr>
        <p:blipFill>
          <a:blip r:embed="rId2"/>
          <a:stretch>
            <a:fillRect/>
          </a:stretch>
        </p:blipFill>
        <p:spPr>
          <a:xfrm>
            <a:off x="846367" y="3612466"/>
            <a:ext cx="10499183" cy="1908942"/>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Words>
  <Application>Microsoft Office PowerPoint</Application>
  <PresentationFormat>宽屏</PresentationFormat>
  <Paragraphs>10</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微软雅黑</vt:lpstr>
      <vt:lpstr>Arial</vt:lpstr>
      <vt:lpstr>Office 主题​​</vt:lpstr>
      <vt:lpstr>PowerPoint 演示文稿</vt:lpstr>
      <vt:lpstr>PowerPoint 演示文稿</vt:lpstr>
      <vt:lpstr>使用igpy的find_transform_similarity替换opencv的findHomography，限制变换矩阵的自由度，解决变换后的检测框变化幅度太大的问题。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志 蔺</dc:creator>
  <cp:lastModifiedBy>Administrator</cp:lastModifiedBy>
  <cp:revision>1</cp:revision>
  <dcterms:created xsi:type="dcterms:W3CDTF">2023-10-12T12:14:03Z</dcterms:created>
  <dcterms:modified xsi:type="dcterms:W3CDTF">2023-10-13T08:35:20Z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