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8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A89D-E524-4688-99B8-DB665AAA06DC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3B0FB-B684-4AF0-B428-AC942FB162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729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B0FB-B684-4AF0-B428-AC942FB1625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464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26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29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34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5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2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256A2D-210B-452D-9025-9B31897D2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alfresco.com/wiki/Image:Alfresco_Repository_Architecture_diagram1_colored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.alfresco.com/w/images/c/ce/Alfresco_Repository_Architecture_diagram2_colored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842727"/>
          </a:xfrm>
        </p:spPr>
        <p:txBody>
          <a:bodyPr>
            <a:noAutofit/>
          </a:bodyPr>
          <a:lstStyle/>
          <a:p>
            <a:r>
              <a:rPr lang="en-US" sz="3300" dirty="0" err="1" smtClean="0">
                <a:solidFill>
                  <a:srgbClr val="0070C0"/>
                </a:solidFill>
              </a:rPr>
              <a:t>Eksplorasi</a:t>
            </a:r>
            <a:r>
              <a:rPr lang="en-US" sz="3300" dirty="0" smtClean="0">
                <a:solidFill>
                  <a:srgbClr val="0070C0"/>
                </a:solidFill>
              </a:rPr>
              <a:t> </a:t>
            </a:r>
            <a:br>
              <a:rPr lang="en-US" sz="33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IF4050 – </a:t>
            </a:r>
            <a:r>
              <a:rPr lang="en-US" sz="2400" dirty="0">
                <a:solidFill>
                  <a:srgbClr val="0070C0"/>
                </a:solidFill>
              </a:rPr>
              <a:t>Pembangunan </a:t>
            </a:r>
            <a:r>
              <a:rPr lang="en-US" sz="2400" dirty="0" err="1">
                <a:solidFill>
                  <a:srgbClr val="0070C0"/>
                </a:solidFill>
              </a:rPr>
              <a:t>Perangkat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Berorientasi</a:t>
            </a:r>
            <a:r>
              <a:rPr lang="en-US" sz="2400" dirty="0">
                <a:solidFill>
                  <a:srgbClr val="0070C0"/>
                </a:solidFill>
              </a:rPr>
              <a:t>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905573"/>
            <a:ext cx="7543800" cy="2149787"/>
          </a:xfrm>
        </p:spPr>
        <p:txBody>
          <a:bodyPr>
            <a:normAutofit/>
          </a:bodyPr>
          <a:lstStyle/>
          <a:p>
            <a:r>
              <a:rPr lang="en-US" sz="1500" b="1" dirty="0" err="1">
                <a:solidFill>
                  <a:schemeClr val="accent2"/>
                </a:solidFill>
              </a:rPr>
              <a:t>Kelompok</a:t>
            </a:r>
            <a:r>
              <a:rPr lang="en-US" sz="1500" b="1" dirty="0">
                <a:solidFill>
                  <a:schemeClr val="accent2"/>
                </a:solidFill>
              </a:rPr>
              <a:t> : </a:t>
            </a:r>
            <a:r>
              <a:rPr lang="en-US" sz="1500" b="1" dirty="0" smtClean="0">
                <a:solidFill>
                  <a:schemeClr val="accent2"/>
                </a:solidFill>
              </a:rPr>
              <a:t>alfresco (Community Edition) 5.0b</a:t>
            </a:r>
            <a:endParaRPr lang="en-US" sz="1500" b="1" dirty="0">
              <a:solidFill>
                <a:schemeClr val="accent2"/>
              </a:solidFill>
            </a:endParaRPr>
          </a:p>
          <a:p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13509085 – Andre NOVELANDO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13511026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– Akbar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saputra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13512030 – Alvin Natawiguna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18211031 – Nicolas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novian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ruslim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13511078 –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Taufik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Hidayat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kapabilitas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mengelola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utamanya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:</a:t>
            </a:r>
          </a:p>
          <a:p>
            <a:pPr marL="150876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org.alfresco.repo.content.ContentServiceImpl</a:t>
            </a:r>
            <a:endParaRPr lang="en-US" sz="1800" dirty="0"/>
          </a:p>
          <a:p>
            <a:pPr marL="150876" lvl="1" indent="0">
              <a:buNone/>
            </a:pPr>
            <a:endParaRPr lang="en-US" sz="1800" dirty="0" smtClean="0"/>
          </a:p>
          <a:p>
            <a:pPr marL="150876" lvl="1" indent="0">
              <a:buNone/>
            </a:pP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komponen</a:t>
            </a:r>
            <a:r>
              <a:rPr lang="en-US" sz="1800" dirty="0" smtClean="0"/>
              <a:t> </a:t>
            </a:r>
            <a:r>
              <a:rPr lang="en-US" sz="1800" dirty="0" err="1" smtClean="0"/>
              <a:t>utama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:</a:t>
            </a:r>
          </a:p>
          <a:p>
            <a:pPr marL="408051" lvl="1" indent="-257175">
              <a:buFont typeface="+mj-lt"/>
              <a:buAutoNum type="arabicPeriod"/>
            </a:pPr>
            <a:r>
              <a:rPr lang="en-US" sz="1800" dirty="0" err="1" smtClean="0"/>
              <a:t>dictionaryService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menyediakan</a:t>
            </a:r>
            <a:r>
              <a:rPr lang="en-US" sz="1800" dirty="0" smtClean="0">
                <a:sym typeface="Wingdings" panose="05000000000000000000" pitchFamily="2" charset="2"/>
              </a:rPr>
              <a:t> method </a:t>
            </a:r>
            <a:r>
              <a:rPr lang="en-US" sz="1800" dirty="0" err="1" smtClean="0">
                <a:sym typeface="Wingdings" panose="05000000000000000000" pitchFamily="2" charset="2"/>
              </a:rPr>
              <a:t>untuk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mengakses</a:t>
            </a:r>
            <a:r>
              <a:rPr lang="en-US" sz="1800" dirty="0" smtClean="0">
                <a:sym typeface="Wingdings" panose="05000000000000000000" pitchFamily="2" charset="2"/>
              </a:rPr>
              <a:t> content models </a:t>
            </a:r>
            <a:r>
              <a:rPr lang="en-US" sz="1800" dirty="0" err="1" smtClean="0">
                <a:sym typeface="Wingdings" panose="05000000000000000000" pitchFamily="2" charset="2"/>
              </a:rPr>
              <a:t>beserta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definisinya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408051" lvl="1" indent="-257175">
              <a:buFont typeface="+mj-lt"/>
              <a:buAutoNum type="arabicPeriod"/>
            </a:pPr>
            <a:r>
              <a:rPr lang="en-US" sz="1800" dirty="0" err="1" smtClean="0">
                <a:sym typeface="Wingdings" panose="05000000000000000000" pitchFamily="2" charset="2"/>
              </a:rPr>
              <a:t>nodeService</a:t>
            </a:r>
            <a:r>
              <a:rPr lang="en-US" sz="1800" dirty="0" smtClean="0">
                <a:sym typeface="Wingdings" panose="05000000000000000000" pitchFamily="2" charset="2"/>
              </a:rPr>
              <a:t>  </a:t>
            </a:r>
            <a:r>
              <a:rPr lang="en-US" sz="1800" dirty="0" err="1" smtClean="0">
                <a:sym typeface="Wingdings" panose="05000000000000000000" pitchFamily="2" charset="2"/>
              </a:rPr>
              <a:t>menyediakan</a:t>
            </a:r>
            <a:r>
              <a:rPr lang="en-US" sz="1800" dirty="0" smtClean="0">
                <a:sym typeface="Wingdings" panose="05000000000000000000" pitchFamily="2" charset="2"/>
              </a:rPr>
              <a:t> method </a:t>
            </a:r>
            <a:r>
              <a:rPr lang="en-US" sz="1800" dirty="0" err="1" smtClean="0">
                <a:sym typeface="Wingdings" panose="05000000000000000000" pitchFamily="2" charset="2"/>
              </a:rPr>
              <a:t>untuk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membaca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mengakses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sebuah</a:t>
            </a:r>
            <a:r>
              <a:rPr lang="en-US" sz="1800" dirty="0" smtClean="0">
                <a:sym typeface="Wingdings" panose="05000000000000000000" pitchFamily="2" charset="2"/>
              </a:rPr>
              <a:t> node</a:t>
            </a:r>
          </a:p>
          <a:p>
            <a:pPr marL="408051" lvl="1" indent="-257175">
              <a:buFont typeface="+mj-lt"/>
              <a:buAutoNum type="arabicPeriod"/>
            </a:pPr>
            <a:r>
              <a:rPr lang="en-US" sz="1800" dirty="0" err="1" smtClean="0"/>
              <a:t>ContentTransformerRegistry</a:t>
            </a:r>
            <a:r>
              <a:rPr lang="en-US" sz="1800" dirty="0" smtClean="0"/>
              <a:t>, </a:t>
            </a:r>
            <a:r>
              <a:rPr lang="en-US" sz="1800" dirty="0" err="1" smtClean="0"/>
              <a:t>dll</a:t>
            </a:r>
            <a:r>
              <a:rPr lang="en-US" sz="1800" dirty="0" smtClean="0"/>
              <a:t>.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menyediakan</a:t>
            </a:r>
            <a:r>
              <a:rPr lang="en-US" sz="1800" dirty="0" smtClean="0">
                <a:sym typeface="Wingdings" panose="05000000000000000000" pitchFamily="2" charset="2"/>
              </a:rPr>
              <a:t> method </a:t>
            </a:r>
            <a:r>
              <a:rPr lang="en-US" sz="1800" dirty="0" err="1" smtClean="0">
                <a:sym typeface="Wingdings" panose="05000000000000000000" pitchFamily="2" charset="2"/>
              </a:rPr>
              <a:t>untuk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mengubah</a:t>
            </a:r>
            <a:r>
              <a:rPr lang="en-US" sz="1800" dirty="0" smtClean="0">
                <a:sym typeface="Wingdings" panose="05000000000000000000" pitchFamily="2" charset="2"/>
              </a:rPr>
              <a:t> content </a:t>
            </a:r>
            <a:r>
              <a:rPr lang="en-US" sz="1800" dirty="0" err="1" smtClean="0">
                <a:sym typeface="Wingdings" panose="05000000000000000000" pitchFamily="2" charset="2"/>
              </a:rPr>
              <a:t>ke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berbagai</a:t>
            </a:r>
            <a:r>
              <a:rPr lang="en-US" sz="1800" dirty="0" smtClean="0">
                <a:sym typeface="Wingdings" panose="05000000000000000000" pitchFamily="2" charset="2"/>
              </a:rPr>
              <a:t> format file </a:t>
            </a:r>
            <a:r>
              <a:rPr lang="en-US" sz="1800" dirty="0" err="1" smtClean="0">
                <a:sym typeface="Wingdings" panose="05000000000000000000" pitchFamily="2" charset="2"/>
              </a:rPr>
              <a:t>seperti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mengenerate</a:t>
            </a:r>
            <a:r>
              <a:rPr lang="en-US" sz="1800" dirty="0" smtClean="0">
                <a:sym typeface="Wingdings" panose="05000000000000000000" pitchFamily="2" charset="2"/>
              </a:rPr>
              <a:t> PDF </a:t>
            </a:r>
            <a:r>
              <a:rPr lang="en-US" sz="1800" dirty="0" err="1" smtClean="0">
                <a:sym typeface="Wingdings" panose="05000000000000000000" pitchFamily="2" charset="2"/>
              </a:rPr>
              <a:t>dari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dokumen</a:t>
            </a:r>
            <a:r>
              <a:rPr lang="en-US" sz="1800" dirty="0" smtClean="0">
                <a:sym typeface="Wingdings" panose="05000000000000000000" pitchFamily="2" charset="2"/>
              </a:rPr>
              <a:t> Microsoft Office.</a:t>
            </a:r>
          </a:p>
          <a:p>
            <a:pPr marL="408051" lvl="1" indent="-257175">
              <a:buFont typeface="+mj-lt"/>
              <a:buAutoNum type="arabicPeriod"/>
            </a:pPr>
            <a:r>
              <a:rPr lang="en-US" sz="1800" dirty="0" err="1" smtClean="0">
                <a:sym typeface="Wingdings" panose="05000000000000000000" pitchFamily="2" charset="2"/>
              </a:rPr>
              <a:t>policyComponent</a:t>
            </a:r>
            <a:r>
              <a:rPr lang="en-US" sz="1800" dirty="0" smtClean="0">
                <a:sym typeface="Wingdings" panose="05000000000000000000" pitchFamily="2" charset="2"/>
              </a:rPr>
              <a:t>  </a:t>
            </a:r>
            <a:r>
              <a:rPr lang="en-US" sz="1800" dirty="0" err="1" smtClean="0">
                <a:sym typeface="Wingdings" panose="05000000000000000000" pitchFamily="2" charset="2"/>
              </a:rPr>
              <a:t>berhubungan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dengan</a:t>
            </a:r>
            <a:r>
              <a:rPr lang="en-US" sz="1800" dirty="0" smtClean="0">
                <a:sym typeface="Wingdings" panose="05000000000000000000" pitchFamily="2" charset="2"/>
              </a:rPr>
              <a:t> policy</a:t>
            </a:r>
          </a:p>
          <a:p>
            <a:pPr marL="408051" lvl="1" indent="-257175">
              <a:buFont typeface="+mj-lt"/>
              <a:buAutoNum type="arabicPeriod"/>
            </a:pPr>
            <a:r>
              <a:rPr lang="en-US" sz="1800" dirty="0" err="1" smtClean="0">
                <a:sym typeface="Wingdings" panose="05000000000000000000" pitchFamily="2" charset="2"/>
              </a:rPr>
              <a:t>ContentAccessor</a:t>
            </a:r>
            <a:r>
              <a:rPr lang="en-US" sz="1800" dirty="0" smtClean="0"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ym typeface="Wingdings" panose="05000000000000000000" pitchFamily="2" charset="2"/>
              </a:rPr>
              <a:t>ContentReader</a:t>
            </a:r>
            <a:r>
              <a:rPr lang="en-US" sz="1800" dirty="0" smtClean="0"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ym typeface="Wingdings" panose="05000000000000000000" pitchFamily="2" charset="2"/>
              </a:rPr>
              <a:t>ContentStore</a:t>
            </a:r>
            <a:r>
              <a:rPr lang="en-US" sz="1800" dirty="0" smtClean="0"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ym typeface="Wingdings" panose="05000000000000000000" pitchFamily="2" charset="2"/>
              </a:rPr>
              <a:t>ContentWriter</a:t>
            </a:r>
            <a:r>
              <a:rPr lang="en-US" sz="1800" dirty="0" smtClean="0">
                <a:sym typeface="Wingdings" panose="05000000000000000000" pitchFamily="2" charset="2"/>
              </a:rPr>
              <a:t>  </a:t>
            </a:r>
            <a:r>
              <a:rPr lang="en-US" sz="1800" dirty="0" err="1" smtClean="0">
                <a:sym typeface="Wingdings" panose="05000000000000000000" pitchFamily="2" charset="2"/>
              </a:rPr>
              <a:t>mengelola</a:t>
            </a:r>
            <a:r>
              <a:rPr lang="en-US" sz="1800" dirty="0" smtClean="0">
                <a:sym typeface="Wingdings" panose="05000000000000000000" pitchFamily="2" charset="2"/>
              </a:rPr>
              <a:t> content</a:t>
            </a:r>
          </a:p>
          <a:p>
            <a:pPr marL="408051" lvl="1" indent="-257175">
              <a:buFont typeface="+mj-lt"/>
              <a:buAutoNum type="arabicPeriod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Nodes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Menyediakan meta-data dan struktur bagi content berupa relasi asosiasi.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</a:t>
            </a:r>
            <a:r>
              <a:rPr lang="id-ID" dirty="0" smtClean="0"/>
              <a:t>Asosiasi dapat berupa hierarchical (parent/child) atau associations (source/target)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Meta-data disimpan pada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</a:t>
            </a:r>
            <a:r>
              <a:rPr lang="id-ID" dirty="0" smtClean="0"/>
              <a:t>Node service sebagai penyedia interface bagi user untuk mengakses informasi meta-data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</a:t>
            </a:r>
            <a:r>
              <a:rPr lang="id-ID" dirty="0" smtClean="0"/>
              <a:t>Node component menyediakan kapabilitas untuk melakukan akses terhadap meta-data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Hibernate melakukan mapping dari object-oriented domain model ke relational database serta  data query dan retrieval.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Store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927280" y="247998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41550"/>
            <a:ext cx="7751812" cy="321345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34187" y="2819400"/>
            <a:ext cx="1747838" cy="328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Store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10" y="1846263"/>
            <a:ext cx="4957629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80" y="247998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2479987"/>
            <a:ext cx="2406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dirty="0"/>
              <a:t>One root node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dirty="0"/>
              <a:t>One protocol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dirty="0"/>
              <a:t>One identifier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Aspect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2654336" cy="301752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Kesamaan pada property atau asosiasi node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71" y="2322831"/>
            <a:ext cx="4561990" cy="30175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QName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3095625" cy="3017520"/>
          </a:xfrm>
        </p:spPr>
        <p:txBody>
          <a:bodyPr/>
          <a:lstStyle/>
          <a:p>
            <a:r>
              <a:rPr lang="id-ID" dirty="0" smtClean="0"/>
              <a:t>Mendefinisikan setiap tipe, aspect, node, asosiasi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85" y="2241551"/>
            <a:ext cx="4448175" cy="33295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3491865" cy="3017520"/>
          </a:xfrm>
        </p:spPr>
        <p:txBody>
          <a:bodyPr/>
          <a:lstStyle/>
          <a:p>
            <a:r>
              <a:rPr lang="id-ID" dirty="0" smtClean="0"/>
              <a:t>Aksi yang dapat dilakukan oleh node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2241550"/>
            <a:ext cx="4051935" cy="33712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UUID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3132535" cy="3017520"/>
          </a:xfrm>
        </p:spPr>
        <p:txBody>
          <a:bodyPr/>
          <a:lstStyle/>
          <a:p>
            <a:r>
              <a:rPr lang="id-ID" dirty="0" smtClean="0"/>
              <a:t>Untuk mengidentifikasi sebuah node pada sebuah store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95" y="2241551"/>
            <a:ext cx="4411265" cy="33451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NodeRef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3103899" cy="301752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Identitas sebuah node yang terdiri dari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id-ID" dirty="0" smtClean="0"/>
              <a:t>Store protocol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id-ID" dirty="0" smtClean="0"/>
              <a:t>Store name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id-ID" dirty="0" smtClean="0"/>
              <a:t>Node UUID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59" y="2241551"/>
            <a:ext cx="4439901" cy="32812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</a:t>
            </a:r>
            <a:r>
              <a:rPr lang="id-ID" dirty="0" smtClean="0"/>
              <a:t>org.alfresco.repo.node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00025" indent="-200025">
              <a:buFont typeface="Wingdings" panose="05000000000000000000" pitchFamily="2" charset="2"/>
              <a:buChar char="Ø"/>
            </a:pPr>
            <a:r>
              <a:rPr lang="id-ID" dirty="0" smtClean="0"/>
              <a:t>Archive : Pengelolaan terhadap informasi </a:t>
            </a:r>
            <a:r>
              <a:rPr lang="id-ID" smtClean="0"/>
              <a:t>meta-data (menyimpan dan me-restore)</a:t>
            </a:r>
            <a:endParaRPr lang="id-ID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Cleanup : Membersihkan data, menghandle dan menyampaikan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db : </a:t>
            </a:r>
            <a:r>
              <a:rPr lang="id-ID" dirty="0"/>
              <a:t>Set, delete, get, create -&gt; node, association, aspect, property, qname </a:t>
            </a:r>
            <a:endParaRPr lang="id-ID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Encryption : </a:t>
            </a:r>
            <a:r>
              <a:rPr lang="id-ID" dirty="0"/>
              <a:t>melakukan</a:t>
            </a:r>
            <a:r>
              <a:rPr lang="en-US" dirty="0"/>
              <a:t> </a:t>
            </a:r>
            <a:r>
              <a:rPr lang="id-ID" dirty="0"/>
              <a:t>e</a:t>
            </a:r>
            <a:r>
              <a:rPr lang="id-ID" dirty="0" smtClean="0"/>
              <a:t>nkripsi/dekripsi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Getchildren : mengakses node children, melakukan sorting dan 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</a:t>
            </a:r>
            <a:r>
              <a:rPr lang="id-ID" dirty="0" smtClean="0"/>
              <a:t>Index : Indexing meta-data</a:t>
            </a:r>
          </a:p>
          <a:p>
            <a:pPr marL="200025" indent="-200025">
              <a:buFont typeface="Wingdings" panose="05000000000000000000" pitchFamily="2" charset="2"/>
              <a:buChar char="Ø"/>
            </a:pPr>
            <a:r>
              <a:rPr lang="id-ID" dirty="0" smtClean="0"/>
              <a:t>Integrity : Mengenerate event untuk memeriksa integritas dari node, menyimpan informasi event, melaporkan kegagalan pada event, melaporkan terjadinya pelanggaran pada integritas node.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Alfresco?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Alfresco is an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 source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Enterprise Content Management system.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It's primarily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implemented in Java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suited to a number of environments including J2EE and brings together the best of other open source projects in order to provide a complete set of Content Management solutions.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 is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tied to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any particular web browser, operating system, application server or database.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org.alfresco.repo.nodelocator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100" dirty="0"/>
              <a:t> Menentukan lokasi dari node</a:t>
            </a:r>
          </a:p>
          <a:p>
            <a:pPr lvl="2">
              <a:buFontTx/>
              <a:buChar char="-"/>
            </a:pPr>
            <a:r>
              <a:rPr lang="id-ID" sz="1350" dirty="0"/>
              <a:t>Lokasi home dari situs</a:t>
            </a:r>
          </a:p>
          <a:p>
            <a:pPr lvl="2">
              <a:buFontTx/>
              <a:buChar char="-"/>
            </a:pPr>
            <a:r>
              <a:rPr lang="id-ID" sz="1350" dirty="0"/>
              <a:t>Lokasi folder home dari user</a:t>
            </a:r>
          </a:p>
          <a:p>
            <a:pPr lvl="2">
              <a:buFontTx/>
              <a:buChar char="-"/>
            </a:pPr>
            <a:r>
              <a:rPr lang="id-ID" sz="1350" dirty="0"/>
              <a:t>Lokasi folder induk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22960" y="1072203"/>
            <a:ext cx="7543799" cy="1088099"/>
          </a:xfrm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Search API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822960" y="2241550"/>
            <a:ext cx="7543799" cy="301747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class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org.alfresco.service.cmr.search.SearchParameters</a:t>
            </a:r>
            <a:endParaRPr lang="en-US" sz="225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kembalian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pencarian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berbentuk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kelas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ResultSetRow</a:t>
            </a:r>
            <a:endParaRPr lang="en-US" sz="225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kembalian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juga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difilter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mengecek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node yang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read access</a:t>
            </a: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bahasa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pencarian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mendukung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2,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Lucene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XPath</a:t>
            </a:r>
            <a:endParaRPr lang="en-US" sz="225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indexing :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sinkron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asinkron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dirty="0" err="1"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US" sz="2250" dirty="0">
                <a:latin typeface="Calibri"/>
                <a:ea typeface="Calibri"/>
                <a:cs typeface="Calibri"/>
                <a:sym typeface="Calibri"/>
              </a:rPr>
              <a:t> atomic</a:t>
            </a:r>
          </a:p>
          <a:p>
            <a:pPr marL="0" indent="0">
              <a:spcBef>
                <a:spcPts val="0"/>
              </a:spcBef>
              <a:buNone/>
            </a:pPr>
            <a:endParaRPr sz="225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sz="225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sz="22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22960" y="1072203"/>
            <a:ext cx="7543799" cy="1088099"/>
          </a:xfrm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Query Searh API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xfrm>
            <a:off x="822960" y="2241550"/>
            <a:ext cx="7543799" cy="301747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ResultSet query(StoreRef[] stores, String language, String query)</a:t>
            </a:r>
            <a:r>
              <a:rPr lang="en-US" sz="135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35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ResultSet query(StoreRef[] stores, String language, String query, String[] queryParameters)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35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85750">
              <a:spcBef>
                <a:spcPts val="0"/>
              </a:spcBef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workspace yang merupakan tempat pencarian (stores)</a:t>
            </a:r>
          </a:p>
          <a:p>
            <a:pPr marL="342900" indent="-285750">
              <a:spcBef>
                <a:spcPts val="0"/>
              </a:spcBef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bahasa yang akan digunakan untuk pencarian (languange)</a:t>
            </a:r>
          </a:p>
          <a:p>
            <a:pPr marL="342900" indent="-285750">
              <a:spcBef>
                <a:spcPts val="0"/>
              </a:spcBef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pencarian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22960" y="1072203"/>
            <a:ext cx="7543799" cy="1088099"/>
          </a:xfrm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Contoh Pemakaian Search API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22959" y="2241789"/>
            <a:ext cx="3703275" cy="552149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endParaRPr sz="1350"/>
          </a:p>
        </p:txBody>
      </p:sp>
      <p:sp>
        <p:nvSpPr>
          <p:cNvPr id="142" name="Shape 142"/>
          <p:cNvSpPr txBox="1">
            <a:spLocks noGrp="1"/>
          </p:cNvSpPr>
          <p:nvPr>
            <p:ph sz="half" idx="2"/>
          </p:nvPr>
        </p:nvSpPr>
        <p:spPr>
          <a:xfrm>
            <a:off x="4663439" y="2241789"/>
            <a:ext cx="3703275" cy="552149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sz="quarter" idx="3"/>
          </p:nvPr>
        </p:nvSpPr>
        <p:spPr>
          <a:xfrm>
            <a:off x="822956" y="2241786"/>
            <a:ext cx="3703275" cy="308587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SearchParameters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SearchParameters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sp.addStore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getStoreRef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());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sp.setLanguage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SearchService.LANGUAGE_LUCENE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sp.setQuery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("TYPE:\"{http://www.alfresco.org/model/content/1.0}content\"");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 = null;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results =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serviceRegistry.getSearchService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().query(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sz="quarter" idx="4"/>
          </p:nvPr>
        </p:nvSpPr>
        <p:spPr>
          <a:xfrm>
            <a:off x="4663444" y="2241842"/>
            <a:ext cx="3703275" cy="308587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for(ResultSetRow row : results)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NodeRef currentNodeRef = row.getNodeRef();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...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finally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if(results != null)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results.close();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JSON</a:t>
            </a:r>
            <a:endParaRPr lang="id-ID" dirty="0">
              <a:latin typeface="Calibri"/>
              <a:ea typeface="Calibri"/>
              <a:cs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1800" dirty="0"/>
              <a:t>Alfresco </a:t>
            </a:r>
            <a:r>
              <a:rPr lang="en-US" sz="1800" dirty="0" err="1"/>
              <a:t>menggunakan</a:t>
            </a:r>
            <a:r>
              <a:rPr lang="en-US" sz="1800" dirty="0"/>
              <a:t> JSON </a:t>
            </a:r>
            <a:r>
              <a:rPr lang="en-US" sz="1800" dirty="0" err="1"/>
              <a:t>untuk</a:t>
            </a:r>
            <a:r>
              <a:rPr lang="en-US" sz="1800" dirty="0"/>
              <a:t> message exchange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Arial"/>
              <a:rtl val="0"/>
            </a:endParaRP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1800" dirty="0" err="1">
                <a:sym typeface="Arial"/>
              </a:rPr>
              <a:t>Implementasi</a:t>
            </a:r>
            <a:r>
              <a:rPr lang="en-US" sz="1800" dirty="0">
                <a:sym typeface="Arial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Arial"/>
                <a:rtl val="0"/>
              </a:rPr>
              <a:t>org.alfresco.repo.jscript.app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  <a:rtl val="0"/>
              </a:rPr>
              <a:t>.</a:t>
            </a:r>
            <a:r>
              <a:rPr lang="id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JSONConversionComponent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:</a:t>
            </a:r>
          </a:p>
          <a:p>
            <a:pPr marL="562356" lvl="1" indent="-314325">
              <a:spcBef>
                <a:spcPts val="0"/>
              </a:spcBef>
              <a:buFont typeface="Calibri"/>
              <a:buChar char="●"/>
            </a:pPr>
            <a:r>
              <a:rPr lang="en-US" sz="1650" dirty="0" err="1"/>
              <a:t>Notifikasi</a:t>
            </a:r>
            <a:r>
              <a:rPr lang="en-US" sz="1650" dirty="0"/>
              <a:t> (</a:t>
            </a:r>
            <a:r>
              <a:rPr lang="en-US" sz="1650" dirty="0" err="1"/>
              <a:t>transaksi</a:t>
            </a:r>
            <a:r>
              <a:rPr lang="en-US" sz="1650" dirty="0"/>
              <a:t> </a:t>
            </a:r>
            <a:r>
              <a:rPr lang="en-US" sz="1650" dirty="0" err="1"/>
              <a:t>sukses</a:t>
            </a:r>
            <a:r>
              <a:rPr lang="en-US" sz="1650" dirty="0"/>
              <a:t>/</a:t>
            </a:r>
            <a:r>
              <a:rPr lang="en-US" sz="1650" dirty="0" err="1"/>
              <a:t>gagal</a:t>
            </a:r>
            <a:r>
              <a:rPr lang="en-US" sz="1650" dirty="0"/>
              <a:t>)</a:t>
            </a:r>
          </a:p>
          <a:p>
            <a:pPr marL="562356" lvl="1" indent="-314325">
              <a:spcBef>
                <a:spcPts val="0"/>
              </a:spcBef>
              <a:buFont typeface="Calibri"/>
              <a:buChar char="●"/>
            </a:pPr>
            <a:r>
              <a:rPr lang="en-US" sz="1650" dirty="0"/>
              <a:t>Node request (</a:t>
            </a:r>
            <a:r>
              <a:rPr lang="en-US" sz="1650" dirty="0" err="1"/>
              <a:t>untuk</a:t>
            </a:r>
            <a:r>
              <a:rPr lang="en-US" sz="1650" dirty="0"/>
              <a:t> directory &amp; files)</a:t>
            </a:r>
          </a:p>
          <a:p>
            <a:pPr marL="562356" lvl="1" indent="-314325">
              <a:spcBef>
                <a:spcPts val="0"/>
              </a:spcBef>
              <a:buFont typeface="Calibri"/>
              <a:buChar char="●"/>
            </a:pPr>
            <a:r>
              <a:rPr lang="en-US" sz="1650" dirty="0"/>
              <a:t>Node access control (CRUD)</a:t>
            </a: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1800" dirty="0" err="1"/>
              <a:t>Menggunakan</a:t>
            </a:r>
            <a:r>
              <a:rPr lang="en-US" sz="1800" dirty="0"/>
              <a:t> Apache </a:t>
            </a:r>
            <a:r>
              <a:rPr lang="en-US" sz="1800" dirty="0" err="1"/>
              <a:t>OpenCMIS</a:t>
            </a:r>
            <a:endParaRPr lang="en-US" sz="1800" dirty="0"/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JSON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(File </a:t>
            </a:r>
            <a:r>
              <a:rPr lang="en-US" dirty="0" err="1" smtClean="0"/>
              <a:t>eksternal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Software Used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</a:rPr>
              <a:t>OpenOffice</a:t>
            </a:r>
            <a:r>
              <a:rPr lang="en-US" sz="2250" dirty="0">
                <a:latin typeface="Calibri"/>
                <a:ea typeface="Calibri"/>
                <a:cs typeface="Calibri"/>
              </a:rPr>
              <a:t>/</a:t>
            </a:r>
            <a:r>
              <a:rPr lang="en-US" sz="2250" dirty="0" err="1">
                <a:latin typeface="Calibri"/>
                <a:ea typeface="Calibri"/>
                <a:cs typeface="Calibri"/>
              </a:rPr>
              <a:t>LibreOffice</a:t>
            </a:r>
            <a:r>
              <a:rPr lang="en-US" sz="2250" dirty="0">
                <a:latin typeface="Calibri"/>
                <a:ea typeface="Calibri"/>
                <a:cs typeface="Calibri"/>
              </a:rPr>
              <a:t> (Document Transformation service)</a:t>
            </a: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</a:rPr>
              <a:t>ImageMagick</a:t>
            </a:r>
            <a:r>
              <a:rPr lang="en-US" sz="2250" dirty="0">
                <a:latin typeface="Calibri"/>
                <a:ea typeface="Calibri"/>
                <a:cs typeface="Calibri"/>
              </a:rPr>
              <a:t> (Document </a:t>
            </a:r>
            <a:r>
              <a:rPr lang="en-US" sz="2250" dirty="0" err="1">
                <a:latin typeface="Calibri"/>
                <a:ea typeface="Calibri"/>
                <a:cs typeface="Calibri"/>
              </a:rPr>
              <a:t>Thumbnailing</a:t>
            </a:r>
            <a:r>
              <a:rPr lang="en-US" sz="2250" dirty="0">
                <a:latin typeface="Calibri"/>
                <a:ea typeface="Calibri"/>
                <a:cs typeface="Calibri"/>
              </a:rPr>
              <a:t>)</a:t>
            </a:r>
          </a:p>
          <a:p>
            <a:pPr marL="342900" indent="-314325">
              <a:spcBef>
                <a:spcPts val="0"/>
              </a:spcBef>
              <a:buFont typeface="Calibri"/>
              <a:buChar char="●"/>
            </a:pPr>
            <a:r>
              <a:rPr lang="en-US" sz="2250" dirty="0" err="1">
                <a:latin typeface="Calibri"/>
                <a:ea typeface="Calibri"/>
                <a:cs typeface="Calibri"/>
              </a:rPr>
              <a:t>SWFTools</a:t>
            </a:r>
            <a:r>
              <a:rPr lang="en-US" sz="2250" dirty="0">
                <a:latin typeface="Calibri"/>
                <a:ea typeface="Calibri"/>
                <a:cs typeface="Calibri"/>
              </a:rPr>
              <a:t> (pdf2swf) (deprecated?)</a:t>
            </a:r>
            <a:endParaRPr lang="id-ID" sz="225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Alfresco concentrates on content management in areas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like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Document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Records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Image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Content Management</a:t>
            </a:r>
            <a:endParaRPr lang="en-US" dirty="0"/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88" y="2941334"/>
            <a:ext cx="4114800" cy="21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Alfresco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Based on Java platform (Version 1.5 onwards)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Spring framework used for dependency injection &amp; cross cutting aspects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Security enforcement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Multilingual functionalities on content and metadata.</a:t>
            </a:r>
          </a:p>
          <a:p>
            <a:pPr lvl="2">
              <a:buClr>
                <a:srgbClr val="006600"/>
              </a:buClr>
              <a:buNone/>
            </a:pPr>
            <a:endParaRPr lang="en-US" sz="1400" dirty="0"/>
          </a:p>
          <a:p>
            <a:pPr lvl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Alfresco has used OSS components and integrated them with Spring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Full text indexing ~ </a:t>
            </a:r>
            <a:r>
              <a:rPr lang="en-US" sz="1400" dirty="0" err="1">
                <a:solidFill>
                  <a:schemeClr val="folHlink"/>
                </a:solidFill>
              </a:rPr>
              <a:t>Lucene</a:t>
            </a:r>
            <a:endParaRPr lang="en-US" sz="1400" dirty="0">
              <a:solidFill>
                <a:schemeClr val="folHlink"/>
              </a:solidFill>
            </a:endParaRP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database independence/persistence layer ~ </a:t>
            </a:r>
            <a:r>
              <a:rPr lang="en-US" sz="1400" dirty="0">
                <a:solidFill>
                  <a:schemeClr val="folHlink"/>
                </a:solidFill>
              </a:rPr>
              <a:t>Hibernate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Web pages generation and navigation ~ </a:t>
            </a:r>
            <a:r>
              <a:rPr lang="en-US" sz="1400" dirty="0">
                <a:solidFill>
                  <a:schemeClr val="folHlink"/>
                </a:solidFill>
              </a:rPr>
              <a:t>JSF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Document transformation, Meta data extraction ~ </a:t>
            </a:r>
            <a:r>
              <a:rPr lang="en-US" sz="1400" dirty="0" err="1">
                <a:solidFill>
                  <a:schemeClr val="folHlink"/>
                </a:solidFill>
              </a:rPr>
              <a:t>Imagic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folHlink"/>
                </a:solidFill>
              </a:rPr>
              <a:t>Openoffice</a:t>
            </a:r>
            <a:endParaRPr lang="en-US" sz="1400" dirty="0">
              <a:solidFill>
                <a:schemeClr val="folHlink"/>
              </a:solidFill>
            </a:endParaRP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 err="1"/>
              <a:t>Templating</a:t>
            </a:r>
            <a:r>
              <a:rPr lang="en-US" sz="1400" dirty="0"/>
              <a:t> ~ </a:t>
            </a:r>
            <a:r>
              <a:rPr lang="en-US" sz="1400" dirty="0" err="1">
                <a:solidFill>
                  <a:schemeClr val="folHlink"/>
                </a:solidFill>
              </a:rPr>
              <a:t>FreeMarker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folHlink"/>
                </a:solidFill>
              </a:rPr>
              <a:t>XSLT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Workflow ~ </a:t>
            </a:r>
            <a:r>
              <a:rPr lang="en-US" sz="1400" dirty="0">
                <a:solidFill>
                  <a:schemeClr val="folHlink"/>
                </a:solidFill>
              </a:rPr>
              <a:t>JBPM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Scripting ~ Rhino Server Side JavaScript, PHP integration on Server side and client side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Alfresco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n-US" dirty="0"/>
              <a:t>Internal API structure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API is structured around services</a:t>
            </a:r>
          </a:p>
          <a:p>
            <a:pPr lvl="2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dirty="0"/>
              <a:t>Service = lowest API level you should interact with Node Service, </a:t>
            </a:r>
            <a:r>
              <a:rPr lang="en-US" dirty="0" err="1"/>
              <a:t>FileFolder</a:t>
            </a:r>
            <a:r>
              <a:rPr lang="en-US" dirty="0"/>
              <a:t> Service, Authentication Service.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Web Alfresco</a:t>
            </a:r>
            <a:endParaRPr lang="en-US" dirty="0"/>
          </a:p>
        </p:txBody>
      </p:sp>
      <p:pic>
        <p:nvPicPr>
          <p:cNvPr id="4" name="Picture 7" descr="Image:Alfresco Repository Architecture diagram1 colored.png">
            <a:hlinkClick r:id="rId2" tooltip="Image:Alfresco Repository Architecture diagram1 colored.png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31" y="1816717"/>
            <a:ext cx="5823730" cy="43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Alfresco – Spring Framework</a:t>
            </a:r>
            <a:endParaRPr lang="en-US" dirty="0"/>
          </a:p>
        </p:txBody>
      </p:sp>
      <p:pic>
        <p:nvPicPr>
          <p:cNvPr id="4" name="Picture 10" descr="Image:Alfresco Repository Architecture diagram2 colored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88" y="1654867"/>
            <a:ext cx="5758948" cy="431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10" descr="Image:Alfresco Repository Architecture diagram2 colore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88" y="1938966"/>
            <a:ext cx="5758948" cy="431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0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Triplet of Key Foundation Services</a:t>
            </a:r>
            <a:endParaRPr lang="id-ID" dirty="0"/>
          </a:p>
        </p:txBody>
      </p:sp>
      <p:pic>
        <p:nvPicPr>
          <p:cNvPr id="1026" name="Picture 2" descr="Alfresco Repository Architecture diagram3 colore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7" t="15744" r="8030" b="7767"/>
          <a:stretch/>
        </p:blipFill>
        <p:spPr bwMode="auto">
          <a:xfrm>
            <a:off x="1666240" y="2072639"/>
            <a:ext cx="5384800" cy="39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Content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Service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alfresco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</a:t>
            </a:r>
            <a:r>
              <a:rPr lang="en-US" dirty="0" err="1" smtClean="0"/>
              <a:t>kategori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Content Repository Service</a:t>
            </a:r>
          </a:p>
          <a:p>
            <a:pPr marL="219456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Service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storage engine </a:t>
            </a:r>
            <a:r>
              <a:rPr lang="en-US" dirty="0" err="1" smtClean="0"/>
              <a:t>dan</a:t>
            </a:r>
            <a:r>
              <a:rPr lang="en-US" dirty="0" smtClean="0"/>
              <a:t> query engine. </a:t>
            </a:r>
            <a:r>
              <a:rPr lang="en-US" dirty="0" err="1" smtClean="0"/>
              <a:t>Konsep</a:t>
            </a:r>
            <a:r>
              <a:rPr lang="en-US" dirty="0" smtClean="0"/>
              <a:t> users </a:t>
            </a:r>
            <a:r>
              <a:rPr lang="en-US" dirty="0" err="1" smtClean="0"/>
              <a:t>dan</a:t>
            </a:r>
            <a:r>
              <a:rPr lang="en-US" dirty="0" smtClean="0"/>
              <a:t> groups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service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,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me-lock content,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Content Application Service</a:t>
            </a:r>
          </a:p>
          <a:p>
            <a:pPr marL="219456" lvl="1" indent="0" algn="just">
              <a:buNone/>
            </a:pPr>
            <a:r>
              <a:rPr lang="en-US" sz="1200" dirty="0"/>
              <a:t>	</a:t>
            </a:r>
            <a:r>
              <a:rPr lang="en-US" dirty="0"/>
              <a:t>Service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extend </a:t>
            </a:r>
            <a:r>
              <a:rPr lang="en-US" dirty="0" err="1"/>
              <a:t>ke</a:t>
            </a:r>
            <a:r>
              <a:rPr lang="en-US" dirty="0"/>
              <a:t> repository services,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memperkaya</a:t>
            </a:r>
            <a:r>
              <a:rPr lang="en-US" dirty="0"/>
              <a:t> </a:t>
            </a:r>
            <a:r>
              <a:rPr lang="en-US" dirty="0" err="1"/>
              <a:t>kapabilitas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rich content and collaborative applications.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Content Service, Control Service, </a:t>
            </a:r>
            <a:r>
              <a:rPr lang="en-US" dirty="0" err="1"/>
              <a:t>dan</a:t>
            </a:r>
            <a:r>
              <a:rPr lang="en-US" dirty="0"/>
              <a:t> Collaboration Service.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Alfresco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6A2D-210B-452D-9025-9B31897D2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</TotalTime>
  <Words>732</Words>
  <Application>Microsoft Office PowerPoint</Application>
  <PresentationFormat>On-screen Show (4:3)</PresentationFormat>
  <Paragraphs>208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Eksplorasi  IF4050 – Pembangunan Perangkat Lunak Berorientasi Service</vt:lpstr>
      <vt:lpstr>Apa itu Alfresco?</vt:lpstr>
      <vt:lpstr>Alfresco</vt:lpstr>
      <vt:lpstr>Arsitektur Alfresco</vt:lpstr>
      <vt:lpstr>Arsitektur Alfresco</vt:lpstr>
      <vt:lpstr>Arsitektur Web Alfresco</vt:lpstr>
      <vt:lpstr>Komponen Alfresco – Spring Framework</vt:lpstr>
      <vt:lpstr>A Triplet of Key Foundation Services</vt:lpstr>
      <vt:lpstr>Alfresco Content Service</vt:lpstr>
      <vt:lpstr>Content Service</vt:lpstr>
      <vt:lpstr>Nodes</vt:lpstr>
      <vt:lpstr>Store</vt:lpstr>
      <vt:lpstr>Store</vt:lpstr>
      <vt:lpstr>Aspect</vt:lpstr>
      <vt:lpstr>QName</vt:lpstr>
      <vt:lpstr>Rule</vt:lpstr>
      <vt:lpstr>UUID</vt:lpstr>
      <vt:lpstr>NodeRef</vt:lpstr>
      <vt:lpstr> org.alfresco.repo.node</vt:lpstr>
      <vt:lpstr>org.alfresco.repo.nodelocator</vt:lpstr>
      <vt:lpstr>Search API</vt:lpstr>
      <vt:lpstr>Query Searh API</vt:lpstr>
      <vt:lpstr>Contoh Pemakaian Search API</vt:lpstr>
      <vt:lpstr>JSON</vt:lpstr>
      <vt:lpstr>Contoh JSON</vt:lpstr>
      <vt:lpstr>Additional Software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IF4050 Pembangunan Perangkat Lunak Berorientasi Service</dc:title>
  <dc:creator>Taufik Hidayat</dc:creator>
  <cp:lastModifiedBy>andrenovelando</cp:lastModifiedBy>
  <cp:revision>28</cp:revision>
  <dcterms:created xsi:type="dcterms:W3CDTF">2014-11-12T10:17:57Z</dcterms:created>
  <dcterms:modified xsi:type="dcterms:W3CDTF">2014-12-17T10:25:55Z</dcterms:modified>
</cp:coreProperties>
</file>