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61" r:id="rId6"/>
    <p:sldId id="259" r:id="rId7"/>
    <p:sldId id="263" r:id="rId8"/>
    <p:sldId id="264" r:id="rId9"/>
    <p:sldId id="265" r:id="rId10"/>
    <p:sldId id="267" r:id="rId11"/>
    <p:sldId id="275" r:id="rId12"/>
    <p:sldId id="276" r:id="rId13"/>
    <p:sldId id="277" r:id="rId14"/>
    <p:sldId id="268" r:id="rId15"/>
    <p:sldId id="269" r:id="rId16"/>
    <p:sldId id="270" r:id="rId17"/>
    <p:sldId id="272" r:id="rId18"/>
    <p:sldId id="274" r:id="rId19"/>
    <p:sldId id="273" r:id="rId20"/>
    <p:sldId id="278" r:id="rId21"/>
    <p:sldId id="280" r:id="rId22"/>
    <p:sldId id="279" r:id="rId23"/>
    <p:sldId id="281" r:id="rId24"/>
    <p:sldId id="282" r:id="rId25"/>
  </p:sldIdLst>
  <p:sldSz cx="12192000" cy="6858000"/>
  <p:notesSz cx="6858000" cy="9144000"/>
  <p:custDataLst>
    <p:tags r:id="rId2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87" autoAdjust="0"/>
    <p:restoredTop sz="94595" autoAdjust="0"/>
  </p:normalViewPr>
  <p:slideViewPr>
    <p:cSldViewPr>
      <p:cViewPr varScale="1">
        <p:scale>
          <a:sx n="70" d="100"/>
          <a:sy n="70" d="100"/>
        </p:scale>
        <p:origin x="144"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173818-42BD-4F70-B6F7-E95031750724}"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es-ES"/>
        </a:p>
      </dgm:t>
    </dgm:pt>
    <dgm:pt modelId="{03E1919A-DE68-4A13-9EAC-0AAD4AFCD3A2}">
      <dgm:prSet phldrT="[Texto]" custT="1"/>
      <dgm:spPr/>
      <dgm:t>
        <a:bodyPr/>
        <a:lstStyle/>
        <a:p>
          <a:r>
            <a:rPr lang="es-ES" sz="3200" b="1" dirty="0" smtClean="0"/>
            <a:t>Data </a:t>
          </a:r>
          <a:r>
            <a:rPr lang="es-ES" sz="3200" b="1" dirty="0" err="1" smtClean="0"/>
            <a:t>Mining</a:t>
          </a:r>
          <a:endParaRPr lang="es-ES" sz="3200" b="1" dirty="0"/>
        </a:p>
      </dgm:t>
    </dgm:pt>
    <dgm:pt modelId="{2D199BD4-F724-4AE3-9589-4620899B9CC3}" type="parTrans" cxnId="{28F08289-8E1B-465A-BF10-42EDC8548600}">
      <dgm:prSet/>
      <dgm:spPr/>
      <dgm:t>
        <a:bodyPr/>
        <a:lstStyle/>
        <a:p>
          <a:endParaRPr lang="es-ES"/>
        </a:p>
      </dgm:t>
    </dgm:pt>
    <dgm:pt modelId="{DD753180-7D47-4836-BBDF-3BDF1CD3F7D9}" type="sibTrans" cxnId="{28F08289-8E1B-465A-BF10-42EDC8548600}">
      <dgm:prSet/>
      <dgm:spPr/>
      <dgm:t>
        <a:bodyPr/>
        <a:lstStyle/>
        <a:p>
          <a:endParaRPr lang="es-ES"/>
        </a:p>
      </dgm:t>
    </dgm:pt>
    <dgm:pt modelId="{D911D316-A53B-4D77-87ED-0A252A8AE048}">
      <dgm:prSet phldrT="[Texto]" custT="1"/>
      <dgm:spPr/>
      <dgm:t>
        <a:bodyPr/>
        <a:lstStyle/>
        <a:p>
          <a:r>
            <a:rPr lang="es-ES" sz="3200" b="1" dirty="0" err="1" smtClean="0"/>
            <a:t>Statistical</a:t>
          </a:r>
          <a:r>
            <a:rPr lang="es-ES" sz="3200" b="1" dirty="0" smtClean="0"/>
            <a:t> </a:t>
          </a:r>
          <a:r>
            <a:rPr lang="es-ES" sz="3200" b="1" dirty="0" err="1" smtClean="0"/>
            <a:t>Learning</a:t>
          </a:r>
          <a:endParaRPr lang="es-ES" sz="3200" b="1" dirty="0"/>
        </a:p>
      </dgm:t>
    </dgm:pt>
    <dgm:pt modelId="{014B732F-D817-4382-9F3C-2421C206AFA1}" type="parTrans" cxnId="{338AB305-10D8-4D82-9577-0E7927D115E4}">
      <dgm:prSet/>
      <dgm:spPr/>
      <dgm:t>
        <a:bodyPr/>
        <a:lstStyle/>
        <a:p>
          <a:endParaRPr lang="es-ES"/>
        </a:p>
      </dgm:t>
    </dgm:pt>
    <dgm:pt modelId="{5A1E02A3-5121-4164-B38E-51D163D3F06D}" type="sibTrans" cxnId="{338AB305-10D8-4D82-9577-0E7927D115E4}">
      <dgm:prSet/>
      <dgm:spPr/>
      <dgm:t>
        <a:bodyPr/>
        <a:lstStyle/>
        <a:p>
          <a:endParaRPr lang="es-ES"/>
        </a:p>
      </dgm:t>
    </dgm:pt>
    <dgm:pt modelId="{1CAD5F3E-51F2-40E0-983B-8D56BE40B0F5}">
      <dgm:prSet phldrT="[Texto]" custT="1"/>
      <dgm:spPr/>
      <dgm:t>
        <a:bodyPr/>
        <a:lstStyle/>
        <a:p>
          <a:r>
            <a:rPr lang="es-ES" sz="3200" b="1" dirty="0" smtClean="0"/>
            <a:t>Machine </a:t>
          </a:r>
          <a:r>
            <a:rPr lang="es-ES" sz="3200" b="1" dirty="0" err="1" smtClean="0"/>
            <a:t>Learning</a:t>
          </a:r>
          <a:endParaRPr lang="es-ES" sz="3200" b="1" dirty="0"/>
        </a:p>
      </dgm:t>
    </dgm:pt>
    <dgm:pt modelId="{5FF7D9C8-D0CE-408B-8389-0BFFC47872DA}" type="parTrans" cxnId="{A6A5BC14-4EC8-4E8D-B978-82F029D05605}">
      <dgm:prSet/>
      <dgm:spPr/>
      <dgm:t>
        <a:bodyPr/>
        <a:lstStyle/>
        <a:p>
          <a:endParaRPr lang="es-ES"/>
        </a:p>
      </dgm:t>
    </dgm:pt>
    <dgm:pt modelId="{2E048A2E-CADD-457E-9583-8197CBA19E8E}" type="sibTrans" cxnId="{A6A5BC14-4EC8-4E8D-B978-82F029D05605}">
      <dgm:prSet/>
      <dgm:spPr/>
      <dgm:t>
        <a:bodyPr/>
        <a:lstStyle/>
        <a:p>
          <a:endParaRPr lang="es-ES"/>
        </a:p>
      </dgm:t>
    </dgm:pt>
    <dgm:pt modelId="{173C1344-0BA3-4CDF-8857-C6C30E5669AF}" type="pres">
      <dgm:prSet presAssocID="{E7173818-42BD-4F70-B6F7-E95031750724}" presName="compositeShape" presStyleCnt="0">
        <dgm:presLayoutVars>
          <dgm:chMax val="7"/>
          <dgm:dir/>
          <dgm:resizeHandles val="exact"/>
        </dgm:presLayoutVars>
      </dgm:prSet>
      <dgm:spPr/>
      <dgm:t>
        <a:bodyPr/>
        <a:lstStyle/>
        <a:p>
          <a:endParaRPr lang="es-ES"/>
        </a:p>
      </dgm:t>
    </dgm:pt>
    <dgm:pt modelId="{A647C052-9641-4284-8CE3-D3E2B93F448D}" type="pres">
      <dgm:prSet presAssocID="{1CAD5F3E-51F2-40E0-983B-8D56BE40B0F5}" presName="circ1" presStyleLbl="vennNode1" presStyleIdx="0" presStyleCnt="3"/>
      <dgm:spPr/>
      <dgm:t>
        <a:bodyPr/>
        <a:lstStyle/>
        <a:p>
          <a:endParaRPr lang="es-ES"/>
        </a:p>
      </dgm:t>
    </dgm:pt>
    <dgm:pt modelId="{F58CFBCB-BC5B-40F0-BEEC-8086505E70BB}" type="pres">
      <dgm:prSet presAssocID="{1CAD5F3E-51F2-40E0-983B-8D56BE40B0F5}" presName="circ1Tx" presStyleLbl="revTx" presStyleIdx="0" presStyleCnt="0">
        <dgm:presLayoutVars>
          <dgm:chMax val="0"/>
          <dgm:chPref val="0"/>
          <dgm:bulletEnabled val="1"/>
        </dgm:presLayoutVars>
      </dgm:prSet>
      <dgm:spPr/>
      <dgm:t>
        <a:bodyPr/>
        <a:lstStyle/>
        <a:p>
          <a:endParaRPr lang="es-ES"/>
        </a:p>
      </dgm:t>
    </dgm:pt>
    <dgm:pt modelId="{9473DC18-6283-4D5D-81DF-296BF190A599}" type="pres">
      <dgm:prSet presAssocID="{03E1919A-DE68-4A13-9EAC-0AAD4AFCD3A2}" presName="circ2" presStyleLbl="vennNode1" presStyleIdx="1" presStyleCnt="3"/>
      <dgm:spPr/>
      <dgm:t>
        <a:bodyPr/>
        <a:lstStyle/>
        <a:p>
          <a:endParaRPr lang="es-ES"/>
        </a:p>
      </dgm:t>
    </dgm:pt>
    <dgm:pt modelId="{DC0EA9F3-D273-47A0-844B-9180D7087CEE}" type="pres">
      <dgm:prSet presAssocID="{03E1919A-DE68-4A13-9EAC-0AAD4AFCD3A2}" presName="circ2Tx" presStyleLbl="revTx" presStyleIdx="0" presStyleCnt="0">
        <dgm:presLayoutVars>
          <dgm:chMax val="0"/>
          <dgm:chPref val="0"/>
          <dgm:bulletEnabled val="1"/>
        </dgm:presLayoutVars>
      </dgm:prSet>
      <dgm:spPr/>
      <dgm:t>
        <a:bodyPr/>
        <a:lstStyle/>
        <a:p>
          <a:endParaRPr lang="es-ES"/>
        </a:p>
      </dgm:t>
    </dgm:pt>
    <dgm:pt modelId="{AD88A5A3-41CA-42F8-9CF3-0B13AD8422AC}" type="pres">
      <dgm:prSet presAssocID="{D911D316-A53B-4D77-87ED-0A252A8AE048}" presName="circ3" presStyleLbl="vennNode1" presStyleIdx="2" presStyleCnt="3"/>
      <dgm:spPr/>
      <dgm:t>
        <a:bodyPr/>
        <a:lstStyle/>
        <a:p>
          <a:endParaRPr lang="es-ES"/>
        </a:p>
      </dgm:t>
    </dgm:pt>
    <dgm:pt modelId="{E07C6B43-4CA2-4816-923A-2C9D91362A76}" type="pres">
      <dgm:prSet presAssocID="{D911D316-A53B-4D77-87ED-0A252A8AE048}" presName="circ3Tx" presStyleLbl="revTx" presStyleIdx="0" presStyleCnt="0">
        <dgm:presLayoutVars>
          <dgm:chMax val="0"/>
          <dgm:chPref val="0"/>
          <dgm:bulletEnabled val="1"/>
        </dgm:presLayoutVars>
      </dgm:prSet>
      <dgm:spPr/>
      <dgm:t>
        <a:bodyPr/>
        <a:lstStyle/>
        <a:p>
          <a:endParaRPr lang="es-ES"/>
        </a:p>
      </dgm:t>
    </dgm:pt>
  </dgm:ptLst>
  <dgm:cxnLst>
    <dgm:cxn modelId="{A6A5BC14-4EC8-4E8D-B978-82F029D05605}" srcId="{E7173818-42BD-4F70-B6F7-E95031750724}" destId="{1CAD5F3E-51F2-40E0-983B-8D56BE40B0F5}" srcOrd="0" destOrd="0" parTransId="{5FF7D9C8-D0CE-408B-8389-0BFFC47872DA}" sibTransId="{2E048A2E-CADD-457E-9583-8197CBA19E8E}"/>
    <dgm:cxn modelId="{1B7BBDB5-A377-4B01-94C0-EAAD0493D453}" type="presOf" srcId="{D911D316-A53B-4D77-87ED-0A252A8AE048}" destId="{E07C6B43-4CA2-4816-923A-2C9D91362A76}" srcOrd="1" destOrd="0" presId="urn:microsoft.com/office/officeart/2005/8/layout/venn1"/>
    <dgm:cxn modelId="{D5C4EEA0-AAE1-4983-BE15-6BBE2FCA166B}" type="presOf" srcId="{03E1919A-DE68-4A13-9EAC-0AAD4AFCD3A2}" destId="{DC0EA9F3-D273-47A0-844B-9180D7087CEE}" srcOrd="1" destOrd="0" presId="urn:microsoft.com/office/officeart/2005/8/layout/venn1"/>
    <dgm:cxn modelId="{136CC474-2D26-4346-8906-A1CCA3115C25}" type="presOf" srcId="{1CAD5F3E-51F2-40E0-983B-8D56BE40B0F5}" destId="{A647C052-9641-4284-8CE3-D3E2B93F448D}" srcOrd="0" destOrd="0" presId="urn:microsoft.com/office/officeart/2005/8/layout/venn1"/>
    <dgm:cxn modelId="{338AB305-10D8-4D82-9577-0E7927D115E4}" srcId="{E7173818-42BD-4F70-B6F7-E95031750724}" destId="{D911D316-A53B-4D77-87ED-0A252A8AE048}" srcOrd="2" destOrd="0" parTransId="{014B732F-D817-4382-9F3C-2421C206AFA1}" sibTransId="{5A1E02A3-5121-4164-B38E-51D163D3F06D}"/>
    <dgm:cxn modelId="{0F42E1D0-8F53-49E6-8137-11BFE96F801F}" type="presOf" srcId="{E7173818-42BD-4F70-B6F7-E95031750724}" destId="{173C1344-0BA3-4CDF-8857-C6C30E5669AF}" srcOrd="0" destOrd="0" presId="urn:microsoft.com/office/officeart/2005/8/layout/venn1"/>
    <dgm:cxn modelId="{A26BCAF7-4814-4AD6-980D-C343428BA8D8}" type="presOf" srcId="{03E1919A-DE68-4A13-9EAC-0AAD4AFCD3A2}" destId="{9473DC18-6283-4D5D-81DF-296BF190A599}" srcOrd="0" destOrd="0" presId="urn:microsoft.com/office/officeart/2005/8/layout/venn1"/>
    <dgm:cxn modelId="{28F08289-8E1B-465A-BF10-42EDC8548600}" srcId="{E7173818-42BD-4F70-B6F7-E95031750724}" destId="{03E1919A-DE68-4A13-9EAC-0AAD4AFCD3A2}" srcOrd="1" destOrd="0" parTransId="{2D199BD4-F724-4AE3-9589-4620899B9CC3}" sibTransId="{DD753180-7D47-4836-BBDF-3BDF1CD3F7D9}"/>
    <dgm:cxn modelId="{9830330D-5D6A-4AA6-AD74-B1099BCC9515}" type="presOf" srcId="{1CAD5F3E-51F2-40E0-983B-8D56BE40B0F5}" destId="{F58CFBCB-BC5B-40F0-BEEC-8086505E70BB}" srcOrd="1" destOrd="0" presId="urn:microsoft.com/office/officeart/2005/8/layout/venn1"/>
    <dgm:cxn modelId="{37FAB08A-1247-476B-A630-AAA316D375C7}" type="presOf" srcId="{D911D316-A53B-4D77-87ED-0A252A8AE048}" destId="{AD88A5A3-41CA-42F8-9CF3-0B13AD8422AC}" srcOrd="0" destOrd="0" presId="urn:microsoft.com/office/officeart/2005/8/layout/venn1"/>
    <dgm:cxn modelId="{F9998DF7-AEF6-423B-9BEB-A132F38FCCCE}" type="presParOf" srcId="{173C1344-0BA3-4CDF-8857-C6C30E5669AF}" destId="{A647C052-9641-4284-8CE3-D3E2B93F448D}" srcOrd="0" destOrd="0" presId="urn:microsoft.com/office/officeart/2005/8/layout/venn1"/>
    <dgm:cxn modelId="{4EF39CF7-71A0-4E4E-BF25-6C34BF3533B6}" type="presParOf" srcId="{173C1344-0BA3-4CDF-8857-C6C30E5669AF}" destId="{F58CFBCB-BC5B-40F0-BEEC-8086505E70BB}" srcOrd="1" destOrd="0" presId="urn:microsoft.com/office/officeart/2005/8/layout/venn1"/>
    <dgm:cxn modelId="{C917DDC0-5834-4437-8AFE-D948C53E5C34}" type="presParOf" srcId="{173C1344-0BA3-4CDF-8857-C6C30E5669AF}" destId="{9473DC18-6283-4D5D-81DF-296BF190A599}" srcOrd="2" destOrd="0" presId="urn:microsoft.com/office/officeart/2005/8/layout/venn1"/>
    <dgm:cxn modelId="{0BEE1655-C488-4D74-9153-016C0E5AC8DE}" type="presParOf" srcId="{173C1344-0BA3-4CDF-8857-C6C30E5669AF}" destId="{DC0EA9F3-D273-47A0-844B-9180D7087CEE}" srcOrd="3" destOrd="0" presId="urn:microsoft.com/office/officeart/2005/8/layout/venn1"/>
    <dgm:cxn modelId="{5A5BDEC9-63EB-4A07-A429-7AE11C68D808}" type="presParOf" srcId="{173C1344-0BA3-4CDF-8857-C6C30E5669AF}" destId="{AD88A5A3-41CA-42F8-9CF3-0B13AD8422AC}" srcOrd="4" destOrd="0" presId="urn:microsoft.com/office/officeart/2005/8/layout/venn1"/>
    <dgm:cxn modelId="{A1712D67-70D6-4B00-A5ED-E06CB56A485A}" type="presParOf" srcId="{173C1344-0BA3-4CDF-8857-C6C30E5669AF}" destId="{E07C6B43-4CA2-4816-923A-2C9D91362A76}"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7C052-9641-4284-8CE3-D3E2B93F448D}">
      <dsp:nvSpPr>
        <dsp:cNvPr id="0" name=""/>
        <dsp:cNvSpPr/>
      </dsp:nvSpPr>
      <dsp:spPr>
        <a:xfrm>
          <a:off x="2438399" y="67733"/>
          <a:ext cx="3251200" cy="3251200"/>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s-ES" sz="3200" b="1" kern="1200" dirty="0" smtClean="0"/>
            <a:t>Machine </a:t>
          </a:r>
          <a:r>
            <a:rPr lang="es-ES" sz="3200" b="1" kern="1200" dirty="0" err="1" smtClean="0"/>
            <a:t>Learning</a:t>
          </a:r>
          <a:endParaRPr lang="es-ES" sz="3200" b="1" kern="1200" dirty="0"/>
        </a:p>
      </dsp:txBody>
      <dsp:txXfrm>
        <a:off x="2871893" y="636693"/>
        <a:ext cx="2384213" cy="1463040"/>
      </dsp:txXfrm>
    </dsp:sp>
    <dsp:sp modelId="{9473DC18-6283-4D5D-81DF-296BF190A599}">
      <dsp:nvSpPr>
        <dsp:cNvPr id="0" name=""/>
        <dsp:cNvSpPr/>
      </dsp:nvSpPr>
      <dsp:spPr>
        <a:xfrm>
          <a:off x="3611541" y="2099733"/>
          <a:ext cx="3251200" cy="3251200"/>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s-ES" sz="3200" b="1" kern="1200" dirty="0" smtClean="0"/>
            <a:t>Data </a:t>
          </a:r>
          <a:r>
            <a:rPr lang="es-ES" sz="3200" b="1" kern="1200" dirty="0" err="1" smtClean="0"/>
            <a:t>Mining</a:t>
          </a:r>
          <a:endParaRPr lang="es-ES" sz="3200" b="1" kern="1200" dirty="0"/>
        </a:p>
      </dsp:txBody>
      <dsp:txXfrm>
        <a:off x="4605866" y="2939626"/>
        <a:ext cx="1950720" cy="1788160"/>
      </dsp:txXfrm>
    </dsp:sp>
    <dsp:sp modelId="{AD88A5A3-41CA-42F8-9CF3-0B13AD8422AC}">
      <dsp:nvSpPr>
        <dsp:cNvPr id="0" name=""/>
        <dsp:cNvSpPr/>
      </dsp:nvSpPr>
      <dsp:spPr>
        <a:xfrm>
          <a:off x="1265258" y="2099733"/>
          <a:ext cx="3251200" cy="3251200"/>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es-ES" sz="3200" b="1" kern="1200" dirty="0" err="1" smtClean="0"/>
            <a:t>Statistical</a:t>
          </a:r>
          <a:r>
            <a:rPr lang="es-ES" sz="3200" b="1" kern="1200" dirty="0" smtClean="0"/>
            <a:t> </a:t>
          </a:r>
          <a:r>
            <a:rPr lang="es-ES" sz="3200" b="1" kern="1200" dirty="0" err="1" smtClean="0"/>
            <a:t>Learning</a:t>
          </a:r>
          <a:endParaRPr lang="es-ES" sz="3200" b="1" kern="1200" dirty="0"/>
        </a:p>
      </dsp:txBody>
      <dsp:txXfrm>
        <a:off x="1571413" y="2939626"/>
        <a:ext cx="1950720" cy="178816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12/11/2018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12/11/2018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12/11/2018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9.jpe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7.jpeg"/><Relationship Id="rId7"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9.jpeg"/><Relationship Id="rId10" Type="http://schemas.openxmlformats.org/officeDocument/2006/relationships/image" Target="../media/image15.jpeg"/><Relationship Id="rId4" Type="http://schemas.openxmlformats.org/officeDocument/2006/relationships/image" Target="../media/image8.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1.xml"/><Relationship Id="rId7" Type="http://schemas.openxmlformats.org/officeDocument/2006/relationships/image" Target="../media/image21.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t>Introducción</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Inteligencia Artificial</a:t>
            </a:r>
            <a:endParaRPr lang="es-ES" dirty="0">
              <a:latin typeface="Garamond" pitchFamily="18" charset="0"/>
            </a:endParaRPr>
          </a:p>
          <a:p>
            <a:r>
              <a:rPr lang="es-ES" dirty="0" smtClean="0">
                <a:latin typeface="Garamond" pitchFamily="18" charset="0"/>
              </a:rPr>
              <a:t>Grado en Ingeniería de Computadores</a:t>
            </a:r>
          </a:p>
          <a:p>
            <a:r>
              <a:rPr lang="es-ES" dirty="0" smtClean="0">
                <a:latin typeface="Garamond" pitchFamily="18" charset="0"/>
              </a:rPr>
              <a:t>Universidad de Sevilla</a:t>
            </a:r>
            <a:endParaRPr lang="es-ES" dirty="0" smtClean="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perspectief.uwv.nl/sites/default/files/styles/po_uitgelicht/public/images/main/portrait/shutterstock_169563917.jpg?itok=YTIFO0GT"/>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1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76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662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2207568" y="4005064"/>
            <a:ext cx="9206886" cy="2363984"/>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pic>
        <p:nvPicPr>
          <p:cNvPr id="5138" name="Picture 18" descr="http://i.stack.imgur.com/TqRCo.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907308" y="3094162"/>
            <a:ext cx="1718033" cy="1097831"/>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806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2207568" y="4005064"/>
            <a:ext cx="9206886" cy="2363984"/>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pic>
        <p:nvPicPr>
          <p:cNvPr id="5122"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3632" y="4797352"/>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erspectief.uwv.nl/sites/default/files/styles/po_uitgelicht/public/images/main/portrait/shutterstock_169563917.jpg?itok=YTIFO0GT"/>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5960" y="878374"/>
            <a:ext cx="1504950" cy="18097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gflenv.com/images/uploads/entry_images/customer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6" y="1370836"/>
            <a:ext cx="3420145" cy="1163999"/>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derecha 1"/>
          <p:cNvSpPr/>
          <p:nvPr/>
        </p:nvSpPr>
        <p:spPr>
          <a:xfrm>
            <a:off x="4223792" y="1628800"/>
            <a:ext cx="1656184"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2" name="Picture 12" descr="https://traktortips.files.wordpress.com/2012/08/dv016_jpg_large_h86859000001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256" y="946152"/>
            <a:ext cx="2383482" cy="19067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48328" y="4509320"/>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832646" y="5229300"/>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7947" y="4584061"/>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51384" y="980728"/>
            <a:ext cx="6480720" cy="1952011"/>
          </a:xfrm>
          <a:prstGeom prst="rect">
            <a:avLst/>
          </a:prstGeom>
          <a:no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5" name="CuadroTexto 4"/>
          <p:cNvSpPr txBox="1"/>
          <p:nvPr/>
        </p:nvSpPr>
        <p:spPr>
          <a:xfrm>
            <a:off x="2155061" y="2237963"/>
            <a:ext cx="478016" cy="830997"/>
          </a:xfrm>
          <a:prstGeom prst="rect">
            <a:avLst/>
          </a:prstGeom>
          <a:noFill/>
        </p:spPr>
        <p:txBody>
          <a:bodyPr wrap="none" rtlCol="0">
            <a:spAutoFit/>
          </a:bodyPr>
          <a:lstStyle/>
          <a:p>
            <a:r>
              <a:rPr lang="es-ES" sz="4800" dirty="0" smtClean="0">
                <a:latin typeface="Gabriola" panose="04040605051002020D02" pitchFamily="82" charset="0"/>
              </a:rPr>
              <a:t>X</a:t>
            </a:r>
            <a:endParaRPr lang="es-ES" sz="4800" dirty="0">
              <a:latin typeface="Gabriola" panose="04040605051002020D02" pitchFamily="82" charset="0"/>
            </a:endParaRPr>
          </a:p>
        </p:txBody>
      </p:sp>
      <p:sp>
        <p:nvSpPr>
          <p:cNvPr id="15" name="CuadroTexto 14"/>
          <p:cNvSpPr txBox="1"/>
          <p:nvPr/>
        </p:nvSpPr>
        <p:spPr>
          <a:xfrm>
            <a:off x="6115501" y="2237963"/>
            <a:ext cx="436338" cy="830997"/>
          </a:xfrm>
          <a:prstGeom prst="rect">
            <a:avLst/>
          </a:prstGeom>
          <a:noFill/>
        </p:spPr>
        <p:txBody>
          <a:bodyPr wrap="none" rtlCol="0">
            <a:spAutoFit/>
          </a:bodyPr>
          <a:lstStyle/>
          <a:p>
            <a:r>
              <a:rPr lang="es-ES" sz="4800" dirty="0" smtClean="0">
                <a:latin typeface="Gabriola" panose="04040605051002020D02" pitchFamily="82" charset="0"/>
              </a:rPr>
              <a:t>Y</a:t>
            </a:r>
            <a:endParaRPr lang="es-ES" sz="4800" dirty="0">
              <a:latin typeface="Gabriola" panose="04040605051002020D02" pitchFamily="82" charset="0"/>
            </a:endParaRPr>
          </a:p>
        </p:txBody>
      </p:sp>
      <p:sp>
        <p:nvSpPr>
          <p:cNvPr id="16" name="CuadroTexto 15"/>
          <p:cNvSpPr txBox="1"/>
          <p:nvPr/>
        </p:nvSpPr>
        <p:spPr>
          <a:xfrm>
            <a:off x="2220176" y="414908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6204275" y="3802735"/>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8" name="CuadroTexto 17"/>
          <p:cNvSpPr txBox="1"/>
          <p:nvPr/>
        </p:nvSpPr>
        <p:spPr>
          <a:xfrm>
            <a:off x="4880526" y="836712"/>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pic>
        <p:nvPicPr>
          <p:cNvPr id="5138" name="Picture 18" descr="http://i.stack.imgur.com/TqRCo.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8907308" y="3094162"/>
            <a:ext cx="1718033" cy="1097831"/>
          </a:xfrm>
          <a:prstGeom prst="rect">
            <a:avLst/>
          </a:prstGeom>
          <a:noFill/>
          <a:extLst>
            <a:ext uri="{909E8E84-426E-40DD-AFC4-6F175D3DCCD1}">
              <a14:hiddenFill xmlns:a14="http://schemas.microsoft.com/office/drawing/2010/main">
                <a:solidFill>
                  <a:srgbClr val="FFFFFF"/>
                </a:solidFill>
              </a14:hiddenFill>
            </a:ext>
          </a:extLst>
        </p:spPr>
      </p:pic>
      <p:sp>
        <p:nvSpPr>
          <p:cNvPr id="19" name="CuadroTexto 18"/>
          <p:cNvSpPr txBox="1"/>
          <p:nvPr/>
        </p:nvSpPr>
        <p:spPr>
          <a:xfrm>
            <a:off x="10776520" y="4725144"/>
            <a:ext cx="421910" cy="830997"/>
          </a:xfrm>
          <a:prstGeom prst="rect">
            <a:avLst/>
          </a:prstGeom>
          <a:noFill/>
        </p:spPr>
        <p:txBody>
          <a:bodyPr wrap="none" rtlCol="0">
            <a:spAutoFit/>
          </a:bodyPr>
          <a:lstStyle/>
          <a:p>
            <a:r>
              <a:rPr lang="es-ES" sz="4800" dirty="0">
                <a:latin typeface="Gabriola" panose="04040605051002020D02" pitchFamily="82" charset="0"/>
              </a:rPr>
              <a:t>g</a:t>
            </a:r>
          </a:p>
        </p:txBody>
      </p:sp>
      <p:sp>
        <p:nvSpPr>
          <p:cNvPr id="21" name="CuadroTexto 20"/>
          <p:cNvSpPr txBox="1"/>
          <p:nvPr/>
        </p:nvSpPr>
        <p:spPr>
          <a:xfrm>
            <a:off x="10785182" y="1157843"/>
            <a:ext cx="327334" cy="830997"/>
          </a:xfrm>
          <a:prstGeom prst="rect">
            <a:avLst/>
          </a:prstGeom>
          <a:noFill/>
        </p:spPr>
        <p:txBody>
          <a:bodyPr wrap="none" rtlCol="0">
            <a:spAutoFit/>
          </a:bodyPr>
          <a:lstStyle/>
          <a:p>
            <a:r>
              <a:rPr lang="es-ES" sz="4800" dirty="0">
                <a:latin typeface="Gabriola" panose="04040605051002020D02" pitchFamily="82" charset="0"/>
              </a:rPr>
              <a:t>f</a:t>
            </a:r>
          </a:p>
        </p:txBody>
      </p:sp>
      <p:sp>
        <p:nvSpPr>
          <p:cNvPr id="6" name="Flecha doblada 5"/>
          <p:cNvSpPr/>
          <p:nvPr/>
        </p:nvSpPr>
        <p:spPr>
          <a:xfrm flipV="1">
            <a:off x="1559496" y="2688125"/>
            <a:ext cx="1224136" cy="2947148"/>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smtClean="0"/>
              <a:t>Formalización de ML</a:t>
            </a:r>
            <a:endParaRPr lang="es-ES" dirty="0"/>
          </a:p>
        </p:txBody>
      </p:sp>
      <p:sp>
        <p:nvSpPr>
          <p:cNvPr id="7" name="Igual que 6"/>
          <p:cNvSpPr/>
          <p:nvPr/>
        </p:nvSpPr>
        <p:spPr>
          <a:xfrm>
            <a:off x="7153333" y="1523693"/>
            <a:ext cx="1231354" cy="570254"/>
          </a:xfrm>
          <a:prstGeom prst="mathEqual">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140" name="Picture 20" descr="http://www.undergroundwineletter.com/wp-content/uploads/2014/08/question-mark-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52965" y="1916832"/>
            <a:ext cx="563874" cy="94279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www.regalosecology.com/WebRoot/StoreES/Shops/ea6603/4E1F/8881/89CF/3CBE/152A/D94C/9B1C/4F58/Sales_de_bano_regalo.jpg"/>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4547" y="5625077"/>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497970" y="5910371"/>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729014" y="5654302"/>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1696322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5" name="Marcador de contenido 4"/>
          <p:cNvSpPr>
            <a:spLocks noGrp="1"/>
          </p:cNvSpPr>
          <p:nvPr>
            <p:ph idx="1"/>
          </p:nvPr>
        </p:nvSpPr>
        <p:spPr>
          <a:xfrm>
            <a:off x="609600" y="1268760"/>
            <a:ext cx="10972800" cy="5251721"/>
          </a:xfrm>
        </p:spPr>
        <p:txBody>
          <a:bodyPr>
            <a:normAutofit/>
          </a:bodyPr>
          <a:lstStyle/>
          <a:p>
            <a:pPr marL="0" indent="0">
              <a:buNone/>
            </a:pPr>
            <a:r>
              <a:rPr lang="es-ES" dirty="0" smtClean="0"/>
              <a:t>Dependiendo de </a:t>
            </a:r>
            <a:r>
              <a:rPr lang="es-ES" dirty="0" smtClean="0">
                <a:latin typeface="Gabriola" panose="04040605051002020D02" pitchFamily="82" charset="0"/>
              </a:rPr>
              <a:t>H</a:t>
            </a:r>
            <a:r>
              <a:rPr lang="es-ES" dirty="0" smtClean="0"/>
              <a:t> podemos hablar de:</a:t>
            </a:r>
          </a:p>
          <a:p>
            <a:r>
              <a:rPr lang="es-ES" dirty="0" smtClean="0"/>
              <a:t>Familia de funciones continuas: </a:t>
            </a:r>
            <a:r>
              <a:rPr lang="es-ES" b="1" dirty="0" smtClean="0"/>
              <a:t>Teoría de Aproximación Analítica </a:t>
            </a:r>
            <a:r>
              <a:rPr lang="es-ES" dirty="0" smtClean="0"/>
              <a:t>(Interpolación, densidad, series de Fourier,…)</a:t>
            </a:r>
          </a:p>
          <a:p>
            <a:r>
              <a:rPr lang="es-ES" dirty="0" smtClean="0"/>
              <a:t>Distribuciones de probabilidad: </a:t>
            </a:r>
            <a:r>
              <a:rPr lang="es-ES" b="1" dirty="0" smtClean="0"/>
              <a:t>Estimación Estadística Clásica</a:t>
            </a:r>
          </a:p>
          <a:p>
            <a:r>
              <a:rPr lang="es-ES" dirty="0" smtClean="0"/>
              <a:t>Algoritmos Computacionales: </a:t>
            </a:r>
            <a:r>
              <a:rPr lang="es-ES" b="1" dirty="0" smtClean="0"/>
              <a:t>Machine </a:t>
            </a:r>
            <a:r>
              <a:rPr lang="es-ES" b="1" dirty="0" err="1" smtClean="0"/>
              <a:t>Learning</a:t>
            </a:r>
            <a:endParaRPr lang="es-ES" b="1" dirty="0" smtClean="0"/>
          </a:p>
          <a:p>
            <a:endParaRPr lang="es-ES" b="1" dirty="0"/>
          </a:p>
          <a:p>
            <a:endParaRPr lang="es-ES" b="1" dirty="0" smtClean="0"/>
          </a:p>
          <a:p>
            <a:pPr marL="0" indent="0">
              <a:buNone/>
            </a:pPr>
            <a:r>
              <a:rPr lang="es-ES" dirty="0" smtClean="0"/>
              <a:t>Una de las posibles clasificaciones en ML vendrá por el tipo de algoritmo que se pueda usar dentro de </a:t>
            </a:r>
            <a:r>
              <a:rPr lang="es-ES" dirty="0" smtClean="0">
                <a:latin typeface="Gabriola" panose="04040605051002020D02" pitchFamily="82" charset="0"/>
              </a:rPr>
              <a:t>H</a:t>
            </a:r>
          </a:p>
        </p:txBody>
      </p:sp>
      <p:sp>
        <p:nvSpPr>
          <p:cNvPr id="6" name="CuadroTexto 5"/>
          <p:cNvSpPr txBox="1"/>
          <p:nvPr/>
        </p:nvSpPr>
        <p:spPr>
          <a:xfrm>
            <a:off x="1055440" y="4221088"/>
            <a:ext cx="9969332" cy="70788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4000" dirty="0"/>
              <a:t>La herramienta de trabajo de ML es el </a:t>
            </a:r>
            <a:r>
              <a:rPr lang="es-ES" sz="4000" b="1" dirty="0" smtClean="0"/>
              <a:t>algoritmo</a:t>
            </a:r>
            <a:endParaRPr lang="es-ES" sz="4000" b="1" dirty="0"/>
          </a:p>
        </p:txBody>
      </p:sp>
    </p:spTree>
    <p:extLst>
      <p:ext uri="{BB962C8B-B14F-4D97-AF65-F5344CB8AC3E}">
        <p14:creationId xmlns:p14="http://schemas.microsoft.com/office/powerpoint/2010/main" val="1132894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Algunas cosas a considerar en ML</a:t>
            </a:r>
            <a:endParaRPr lang="es-ES" dirty="0"/>
          </a:p>
        </p:txBody>
      </p:sp>
      <p:sp>
        <p:nvSpPr>
          <p:cNvPr id="5" name="Marcador de contenido 4"/>
          <p:cNvSpPr>
            <a:spLocks noGrp="1"/>
          </p:cNvSpPr>
          <p:nvPr>
            <p:ph idx="1"/>
          </p:nvPr>
        </p:nvSpPr>
        <p:spPr>
          <a:xfrm>
            <a:off x="609600" y="1417639"/>
            <a:ext cx="10972800" cy="5107705"/>
          </a:xfrm>
        </p:spPr>
        <p:txBody>
          <a:bodyPr>
            <a:normAutofit/>
          </a:bodyPr>
          <a:lstStyle/>
          <a:p>
            <a:r>
              <a:rPr lang="es-ES" dirty="0" smtClean="0">
                <a:latin typeface="Gabriola" panose="04040605051002020D02" pitchFamily="82" charset="0"/>
              </a:rPr>
              <a:t>D</a:t>
            </a:r>
            <a:r>
              <a:rPr lang="es-ES" dirty="0" smtClean="0"/>
              <a:t> representa una sección del mundo... lo único que ve </a:t>
            </a:r>
            <a:r>
              <a:rPr lang="es-ES" dirty="0" smtClean="0">
                <a:latin typeface="Gabriola" panose="04040605051002020D02" pitchFamily="82" charset="0"/>
              </a:rPr>
              <a:t>A .</a:t>
            </a:r>
          </a:p>
          <a:p>
            <a:r>
              <a:rPr lang="es-ES" dirty="0" smtClean="0"/>
              <a:t>Es </a:t>
            </a:r>
            <a:r>
              <a:rPr lang="es-ES" i="1" dirty="0" smtClean="0"/>
              <a:t>fácil</a:t>
            </a:r>
            <a:r>
              <a:rPr lang="es-ES" dirty="0" smtClean="0"/>
              <a:t> conseguir que </a:t>
            </a:r>
            <a:r>
              <a:rPr lang="es-ES" dirty="0" smtClean="0">
                <a:latin typeface="Gabriola" panose="04040605051002020D02" pitchFamily="82" charset="0"/>
              </a:rPr>
              <a:t>g = f </a:t>
            </a:r>
            <a:r>
              <a:rPr lang="es-ES" dirty="0" smtClean="0"/>
              <a:t>en </a:t>
            </a:r>
            <a:r>
              <a:rPr lang="es-ES" dirty="0" smtClean="0">
                <a:latin typeface="Gabriola" panose="04040605051002020D02" pitchFamily="82" charset="0"/>
              </a:rPr>
              <a:t>D</a:t>
            </a:r>
            <a:r>
              <a:rPr lang="es-ES" dirty="0" smtClean="0"/>
              <a:t>… el problema es conseguir que fuera de </a:t>
            </a:r>
            <a:r>
              <a:rPr lang="es-ES" dirty="0" smtClean="0">
                <a:latin typeface="Gabriola" panose="04040605051002020D02" pitchFamily="82" charset="0"/>
              </a:rPr>
              <a:t>D</a:t>
            </a:r>
            <a:r>
              <a:rPr lang="es-ES" dirty="0" smtClean="0"/>
              <a:t> se comporte de forma parecida (</a:t>
            </a:r>
            <a:r>
              <a:rPr lang="es-ES" b="1" dirty="0" smtClean="0"/>
              <a:t>Problema de Generalización</a:t>
            </a:r>
            <a:r>
              <a:rPr lang="es-ES" dirty="0" smtClean="0"/>
              <a:t>).</a:t>
            </a:r>
          </a:p>
          <a:p>
            <a:r>
              <a:rPr lang="es-ES" dirty="0" smtClean="0"/>
              <a:t>La estadística nos ayuda: Si </a:t>
            </a:r>
            <a:r>
              <a:rPr lang="es-ES" dirty="0" smtClean="0">
                <a:latin typeface="Gabriola" panose="04040605051002020D02" pitchFamily="82" charset="0"/>
              </a:rPr>
              <a:t>D</a:t>
            </a:r>
            <a:r>
              <a:rPr lang="es-ES" dirty="0" smtClean="0"/>
              <a:t> es grande (o es una </a:t>
            </a:r>
            <a:r>
              <a:rPr lang="es-ES" i="1" dirty="0" smtClean="0"/>
              <a:t>buena</a:t>
            </a:r>
            <a:r>
              <a:rPr lang="es-ES" dirty="0" smtClean="0"/>
              <a:t> muestra), entonces pueden existir métodos para construir una </a:t>
            </a:r>
            <a:r>
              <a:rPr lang="es-ES" dirty="0" smtClean="0">
                <a:latin typeface="Gabriola" panose="04040605051002020D02" pitchFamily="82" charset="0"/>
              </a:rPr>
              <a:t>g</a:t>
            </a:r>
            <a:r>
              <a:rPr lang="es-ES" dirty="0" smtClean="0"/>
              <a:t> </a:t>
            </a:r>
            <a:r>
              <a:rPr lang="es-ES" i="1" dirty="0" smtClean="0"/>
              <a:t>similar</a:t>
            </a:r>
            <a:r>
              <a:rPr lang="es-ES" dirty="0" smtClean="0"/>
              <a:t> a </a:t>
            </a:r>
            <a:r>
              <a:rPr lang="es-ES" dirty="0" smtClean="0">
                <a:latin typeface="Gabriola" panose="04040605051002020D02" pitchFamily="82" charset="0"/>
              </a:rPr>
              <a:t>f</a:t>
            </a:r>
          </a:p>
          <a:p>
            <a:r>
              <a:rPr lang="es-ES" dirty="0" smtClean="0"/>
              <a:t>En consecuencia: la </a:t>
            </a:r>
            <a:r>
              <a:rPr lang="es-ES" b="1" dirty="0" smtClean="0"/>
              <a:t>calidad de la muestra </a:t>
            </a:r>
            <a:r>
              <a:rPr lang="es-ES" dirty="0" smtClean="0"/>
              <a:t>del mundo (</a:t>
            </a:r>
            <a:r>
              <a:rPr lang="es-ES" dirty="0" smtClean="0">
                <a:latin typeface="Gabriola" panose="04040605051002020D02" pitchFamily="82" charset="0"/>
              </a:rPr>
              <a:t>D</a:t>
            </a:r>
            <a:r>
              <a:rPr lang="es-ES" dirty="0" smtClean="0"/>
              <a:t>) es esencial para un correcto aprendizaje.</a:t>
            </a:r>
          </a:p>
        </p:txBody>
      </p:sp>
    </p:spTree>
    <p:extLst>
      <p:ext uri="{BB962C8B-B14F-4D97-AF65-F5344CB8AC3E}">
        <p14:creationId xmlns:p14="http://schemas.microsoft.com/office/powerpoint/2010/main" val="1356720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smtClean="0">
                <a:latin typeface="Gabriola" panose="04040605051002020D02" pitchFamily="82" charset="0"/>
              </a:rPr>
              <a:t>g </a:t>
            </a:r>
            <a:r>
              <a:rPr lang="es-ES" sz="4800" dirty="0" smtClean="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a:t>
            </a:r>
            <a:endParaRPr lang="es-ES" sz="4800" dirty="0">
              <a:latin typeface="Gabriola" panose="04040605051002020D02" pitchFamily="82" charset="0"/>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(muchos) algoritmos de ML</a:t>
            </a:r>
            <a:endParaRPr lang="es-ES" dirty="0"/>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test</a:t>
            </a:r>
            <a:endParaRPr lang="es-ES" sz="3200" dirty="0">
              <a:latin typeface="Gabriola" panose="04040605051002020D02" pitchFamily="82" charset="0"/>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in</a:t>
            </a:r>
            <a:endParaRPr lang="es-ES" sz="3200" dirty="0">
              <a:latin typeface="Gabriola" panose="04040605051002020D02" pitchFamily="82" charset="0"/>
            </a:endParaRPr>
          </a:p>
        </p:txBody>
      </p:sp>
    </p:spTree>
    <p:extLst>
      <p:ext uri="{BB962C8B-B14F-4D97-AF65-F5344CB8AC3E}">
        <p14:creationId xmlns:p14="http://schemas.microsoft.com/office/powerpoint/2010/main" val="4024787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smtClean="0">
                <a:latin typeface="Gabriola" panose="04040605051002020D02" pitchFamily="82" charset="0"/>
              </a:rPr>
              <a:t>g </a:t>
            </a:r>
            <a:r>
              <a:rPr lang="es-ES" sz="4800" dirty="0" smtClean="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a:t>
            </a:r>
            <a:endParaRPr lang="es-ES" sz="4800" dirty="0">
              <a:latin typeface="Gabriola" panose="04040605051002020D02" pitchFamily="82" charset="0"/>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(muchos) algoritmos de ML</a:t>
            </a:r>
            <a:endParaRPr lang="es-ES" dirty="0"/>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35"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0176" y="4653336"/>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test</a:t>
            </a:r>
            <a:endParaRPr lang="es-ES" sz="3200" dirty="0">
              <a:latin typeface="Gabriola" panose="04040605051002020D02" pitchFamily="82" charset="0"/>
            </a:endParaRPr>
          </a:p>
        </p:txBody>
      </p:sp>
      <p:sp>
        <p:nvSpPr>
          <p:cNvPr id="39" name="Flecha doblada 38"/>
          <p:cNvSpPr/>
          <p:nvPr/>
        </p:nvSpPr>
        <p:spPr>
          <a:xfrm rot="10800000">
            <a:off x="8904312" y="3171405"/>
            <a:ext cx="1258810" cy="977555"/>
          </a:xfrm>
          <a:prstGeom prst="bentArrow">
            <a:avLst>
              <a:gd name="adj1" fmla="val 28460"/>
              <a:gd name="adj2" fmla="val 14230"/>
              <a:gd name="adj3" fmla="val 50000"/>
              <a:gd name="adj4" fmla="val 43047"/>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0" name="Flecha doblada 39"/>
          <p:cNvSpPr/>
          <p:nvPr/>
        </p:nvSpPr>
        <p:spPr>
          <a:xfrm rot="16200000" flipH="1">
            <a:off x="7299411" y="2846065"/>
            <a:ext cx="1080000" cy="313791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in</a:t>
            </a:r>
            <a:endParaRPr lang="es-ES" sz="3200" dirty="0">
              <a:latin typeface="Gabriola" panose="04040605051002020D02" pitchFamily="82" charset="0"/>
            </a:endParaRPr>
          </a:p>
        </p:txBody>
      </p:sp>
    </p:spTree>
    <p:extLst>
      <p:ext uri="{BB962C8B-B14F-4D97-AF65-F5344CB8AC3E}">
        <p14:creationId xmlns:p14="http://schemas.microsoft.com/office/powerpoint/2010/main" val="3276226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9647"/>
          <a:stretch/>
        </p:blipFill>
        <p:spPr bwMode="auto">
          <a:xfrm>
            <a:off x="2505738" y="2191369"/>
            <a:ext cx="1541983" cy="589559"/>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34" y="1615305"/>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Flecha derecha 9"/>
          <p:cNvSpPr/>
          <p:nvPr/>
        </p:nvSpPr>
        <p:spPr>
          <a:xfrm>
            <a:off x="4554752" y="2335285"/>
            <a:ext cx="3894857"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5136" name="Picture 16" descr="http://static1.squarespace.com/static/55df442fe4b0cda8ac098a27/55e73609e4b0927d8456ccb8/55e73622e4b07c16c1a0163f/1441216034942/data+icon+1.png?format=500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0053" y="1690046"/>
            <a:ext cx="2051993" cy="1650517"/>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p:cNvSpPr txBox="1"/>
          <p:nvPr/>
        </p:nvSpPr>
        <p:spPr>
          <a:xfrm>
            <a:off x="119336" y="2708920"/>
            <a:ext cx="2651688" cy="584775"/>
          </a:xfrm>
          <a:prstGeom prst="rect">
            <a:avLst/>
          </a:prstGeom>
          <a:noFill/>
        </p:spPr>
        <p:txBody>
          <a:bodyPr wrap="none" rtlCol="0">
            <a:spAutoFit/>
          </a:bodyPr>
          <a:lstStyle/>
          <a:p>
            <a:r>
              <a:rPr lang="es-ES" sz="3200" dirty="0" smtClean="0">
                <a:latin typeface="Gabriola" panose="04040605051002020D02" pitchFamily="82" charset="0"/>
              </a:rPr>
              <a:t>D={(x</a:t>
            </a:r>
            <a:r>
              <a:rPr lang="es-ES" sz="3200" baseline="-25000" dirty="0" smtClean="0">
                <a:latin typeface="Gabriola" panose="04040605051002020D02" pitchFamily="82" charset="0"/>
              </a:rPr>
              <a:t>1</a:t>
            </a:r>
            <a:r>
              <a:rPr lang="es-ES" sz="3200" dirty="0" smtClean="0">
                <a:latin typeface="Gabriola" panose="04040605051002020D02" pitchFamily="82" charset="0"/>
              </a:rPr>
              <a:t>,y</a:t>
            </a:r>
            <a:r>
              <a:rPr lang="es-ES" sz="3200" baseline="-25000" dirty="0" smtClean="0">
                <a:latin typeface="Gabriola" panose="04040605051002020D02" pitchFamily="82" charset="0"/>
              </a:rPr>
              <a:t>1</a:t>
            </a:r>
            <a:r>
              <a:rPr lang="es-ES" sz="3200" dirty="0" smtClean="0">
                <a:latin typeface="Gabriola" panose="04040605051002020D02" pitchFamily="82" charset="0"/>
              </a:rPr>
              <a:t>),…,(</a:t>
            </a:r>
            <a:r>
              <a:rPr lang="es-ES" sz="3200" dirty="0" err="1" smtClean="0">
                <a:latin typeface="Gabriola" panose="04040605051002020D02" pitchFamily="82" charset="0"/>
              </a:rPr>
              <a:t>x</a:t>
            </a:r>
            <a:r>
              <a:rPr lang="es-ES" sz="3200" baseline="-25000" dirty="0" err="1" smtClean="0">
                <a:latin typeface="Gabriola" panose="04040605051002020D02" pitchFamily="82" charset="0"/>
              </a:rPr>
              <a:t>N</a:t>
            </a:r>
            <a:r>
              <a:rPr lang="es-ES" sz="3200" dirty="0" err="1" smtClean="0">
                <a:latin typeface="Gabriola" panose="04040605051002020D02" pitchFamily="82" charset="0"/>
              </a:rPr>
              <a:t>,y</a:t>
            </a:r>
            <a:r>
              <a:rPr lang="es-ES" sz="3200" baseline="-25000" dirty="0" err="1" smtClean="0">
                <a:latin typeface="Gabriola" panose="04040605051002020D02" pitchFamily="82" charset="0"/>
              </a:rPr>
              <a:t>N</a:t>
            </a:r>
            <a:r>
              <a:rPr lang="es-ES" sz="3200" dirty="0" smtClean="0">
                <a:latin typeface="Gabriola" panose="04040605051002020D02" pitchFamily="82" charset="0"/>
              </a:rPr>
              <a:t>)}</a:t>
            </a:r>
            <a:endParaRPr lang="es-ES" sz="3200" dirty="0">
              <a:latin typeface="Gabriola" panose="04040605051002020D02" pitchFamily="82" charset="0"/>
            </a:endParaRPr>
          </a:p>
        </p:txBody>
      </p:sp>
      <p:sp>
        <p:nvSpPr>
          <p:cNvPr id="17" name="CuadroTexto 16"/>
          <p:cNvSpPr txBox="1"/>
          <p:nvPr/>
        </p:nvSpPr>
        <p:spPr>
          <a:xfrm>
            <a:off x="5926381" y="908720"/>
            <a:ext cx="489236" cy="830997"/>
          </a:xfrm>
          <a:prstGeom prst="rect">
            <a:avLst/>
          </a:prstGeom>
          <a:noFill/>
        </p:spPr>
        <p:txBody>
          <a:bodyPr wrap="none" rtlCol="0">
            <a:spAutoFit/>
          </a:bodyPr>
          <a:lstStyle/>
          <a:p>
            <a:r>
              <a:rPr lang="es-ES" sz="4800" dirty="0">
                <a:latin typeface="Gabriola" panose="04040605051002020D02" pitchFamily="82" charset="0"/>
              </a:rPr>
              <a:t>A</a:t>
            </a:r>
          </a:p>
        </p:txBody>
      </p:sp>
      <p:sp>
        <p:nvSpPr>
          <p:cNvPr id="19" name="CuadroTexto 18"/>
          <p:cNvSpPr txBox="1"/>
          <p:nvPr/>
        </p:nvSpPr>
        <p:spPr>
          <a:xfrm>
            <a:off x="10630403" y="1877923"/>
            <a:ext cx="1111202" cy="830997"/>
          </a:xfrm>
          <a:prstGeom prst="rect">
            <a:avLst/>
          </a:prstGeom>
          <a:noFill/>
        </p:spPr>
        <p:txBody>
          <a:bodyPr wrap="none" rtlCol="0">
            <a:spAutoFit/>
          </a:bodyPr>
          <a:lstStyle/>
          <a:p>
            <a:r>
              <a:rPr lang="es-ES" sz="4800" dirty="0" smtClean="0">
                <a:latin typeface="Gabriola" panose="04040605051002020D02" pitchFamily="82" charset="0"/>
              </a:rPr>
              <a:t>g </a:t>
            </a:r>
            <a:r>
              <a:rPr lang="es-ES" sz="4800" dirty="0" smtClean="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a:t>
            </a:r>
            <a:endParaRPr lang="es-ES" sz="4800" dirty="0">
              <a:latin typeface="Gabriola" panose="04040605051002020D02" pitchFamily="82" charset="0"/>
            </a:endParaRPr>
          </a:p>
        </p:txBody>
      </p:sp>
      <p:sp>
        <p:nvSpPr>
          <p:cNvPr id="23" name="Título 1"/>
          <p:cNvSpPr txBox="1">
            <a:spLocks/>
          </p:cNvSpPr>
          <p:nvPr/>
        </p:nvSpPr>
        <p:spPr>
          <a:xfrm>
            <a:off x="609600" y="274638"/>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Cómo funcionan (muchos) algoritmos de ML</a:t>
            </a:r>
            <a:endParaRPr lang="es-ES" dirty="0"/>
          </a:p>
        </p:txBody>
      </p:sp>
      <p:pic>
        <p:nvPicPr>
          <p:cNvPr id="6146" name="Picture 2" descr="http://www.regalosecology.com/WebRoot/StoreES/Shops/ea6603/4E1F/8881/89CF/3CBE/152A/D94C/9B1C/4F58/Sales_de_bano_regalo.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6653" y="2731062"/>
            <a:ext cx="1196836" cy="1196837"/>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p:cNvSpPr txBox="1"/>
          <p:nvPr/>
        </p:nvSpPr>
        <p:spPr>
          <a:xfrm>
            <a:off x="4220076" y="3016356"/>
            <a:ext cx="526106" cy="830997"/>
          </a:xfrm>
          <a:prstGeom prst="rect">
            <a:avLst/>
          </a:prstGeom>
          <a:noFill/>
        </p:spPr>
        <p:txBody>
          <a:bodyPr wrap="none" rtlCol="0">
            <a:spAutoFit/>
          </a:bodyPr>
          <a:lstStyle/>
          <a:p>
            <a:r>
              <a:rPr lang="es-ES" sz="4800" dirty="0" smtClean="0">
                <a:latin typeface="Gabriola" panose="04040605051002020D02" pitchFamily="82" charset="0"/>
              </a:rPr>
              <a:t>H</a:t>
            </a:r>
            <a:endParaRPr lang="es-ES" sz="4800" dirty="0">
              <a:latin typeface="Gabriola" panose="04040605051002020D02" pitchFamily="82" charset="0"/>
            </a:endParaRPr>
          </a:p>
        </p:txBody>
      </p:sp>
      <p:sp>
        <p:nvSpPr>
          <p:cNvPr id="27" name="Flecha doblada 26"/>
          <p:cNvSpPr/>
          <p:nvPr/>
        </p:nvSpPr>
        <p:spPr>
          <a:xfrm rot="16200000" flipV="1">
            <a:off x="5451120" y="2760287"/>
            <a:ext cx="432049" cy="1598066"/>
          </a:xfrm>
          <a:prstGeom prst="ben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solidFill>
                <a:schemeClr val="tx1"/>
              </a:solidFill>
            </a:endParaRPr>
          </a:p>
        </p:txBody>
      </p:sp>
      <p:pic>
        <p:nvPicPr>
          <p:cNvPr id="28" name="Picture 2" descr="http://image.digitalinsightresearch.in/uploads/imagelibrary/databas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784" y="3340563"/>
            <a:ext cx="1541983" cy="14610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image.digitalinsightresearch.in/uploads/imagelibrary/database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4514" b="1271"/>
          <a:stretch/>
        </p:blipFill>
        <p:spPr bwMode="auto">
          <a:xfrm>
            <a:off x="2497134" y="5157192"/>
            <a:ext cx="1541983" cy="792088"/>
          </a:xfrm>
          <a:prstGeom prst="rect">
            <a:avLst/>
          </a:prstGeom>
          <a:noFill/>
          <a:extLst>
            <a:ext uri="{909E8E84-426E-40DD-AFC4-6F175D3DCCD1}">
              <a14:hiddenFill xmlns:a14="http://schemas.microsoft.com/office/drawing/2010/main">
                <a:solidFill>
                  <a:srgbClr val="FFFFFF"/>
                </a:solidFill>
              </a14:hiddenFill>
            </a:ext>
          </a:extLst>
        </p:spPr>
      </p:pic>
      <p:sp>
        <p:nvSpPr>
          <p:cNvPr id="3" name="Flecha doblada 2"/>
          <p:cNvSpPr/>
          <p:nvPr/>
        </p:nvSpPr>
        <p:spPr>
          <a:xfrm rot="5400000">
            <a:off x="2114834" y="3579880"/>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0" name="Flecha doblada 29"/>
          <p:cNvSpPr/>
          <p:nvPr/>
        </p:nvSpPr>
        <p:spPr>
          <a:xfrm rot="5400000" flipH="1">
            <a:off x="2114835" y="2760083"/>
            <a:ext cx="1080000" cy="169775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1" name="Flecha derecha 30"/>
          <p:cNvSpPr/>
          <p:nvPr/>
        </p:nvSpPr>
        <p:spPr>
          <a:xfrm>
            <a:off x="4223792" y="5229200"/>
            <a:ext cx="5400600" cy="360040"/>
          </a:xfrm>
          <a:prstGeom prst="rightArrow">
            <a:avLst/>
          </a:prstGeom>
          <a:solidFill>
            <a:schemeClr val="bg1">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pic>
        <p:nvPicPr>
          <p:cNvPr id="35" name="Picture 14" descr="http://www.dv247.com/assets/products/101413_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0176" y="4653336"/>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36" name="CuadroTexto 35"/>
          <p:cNvSpPr txBox="1"/>
          <p:nvPr/>
        </p:nvSpPr>
        <p:spPr>
          <a:xfrm>
            <a:off x="2855640" y="1620089"/>
            <a:ext cx="821059"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train</a:t>
            </a:r>
            <a:endParaRPr lang="es-ES" sz="3200" dirty="0">
              <a:latin typeface="Gabriola" panose="04040605051002020D02" pitchFamily="82" charset="0"/>
            </a:endParaRPr>
          </a:p>
        </p:txBody>
      </p:sp>
      <p:sp>
        <p:nvSpPr>
          <p:cNvPr id="37" name="CuadroTexto 36"/>
          <p:cNvSpPr txBox="1"/>
          <p:nvPr/>
        </p:nvSpPr>
        <p:spPr>
          <a:xfrm>
            <a:off x="2855640" y="5724545"/>
            <a:ext cx="702436" cy="584775"/>
          </a:xfrm>
          <a:prstGeom prst="rect">
            <a:avLst/>
          </a:prstGeom>
          <a:noFill/>
        </p:spPr>
        <p:txBody>
          <a:bodyPr wrap="none" rtlCol="0">
            <a:spAutoFit/>
          </a:bodyPr>
          <a:lstStyle/>
          <a:p>
            <a:r>
              <a:rPr lang="es-ES" sz="3200" dirty="0" err="1" smtClean="0">
                <a:latin typeface="Gabriola" panose="04040605051002020D02" pitchFamily="82" charset="0"/>
              </a:rPr>
              <a:t>D</a:t>
            </a:r>
            <a:r>
              <a:rPr lang="es-ES" sz="3200" baseline="-25000" dirty="0" err="1" smtClean="0">
                <a:latin typeface="Gabriola" panose="04040605051002020D02" pitchFamily="82" charset="0"/>
              </a:rPr>
              <a:t>test</a:t>
            </a:r>
            <a:endParaRPr lang="es-ES" sz="3200" dirty="0">
              <a:latin typeface="Gabriola" panose="04040605051002020D02" pitchFamily="82" charset="0"/>
            </a:endParaRPr>
          </a:p>
        </p:txBody>
      </p:sp>
      <p:sp>
        <p:nvSpPr>
          <p:cNvPr id="38" name="CuadroTexto 37"/>
          <p:cNvSpPr txBox="1"/>
          <p:nvPr/>
        </p:nvSpPr>
        <p:spPr>
          <a:xfrm>
            <a:off x="9768408" y="4974267"/>
            <a:ext cx="1765227" cy="830997"/>
          </a:xfrm>
          <a:prstGeom prst="rect">
            <a:avLst/>
          </a:prstGeom>
          <a:noFill/>
        </p:spPr>
        <p:txBody>
          <a:bodyPr wrap="none" rtlCol="0">
            <a:spAutoFit/>
          </a:bodyPr>
          <a:lstStyle/>
          <a:p>
            <a:r>
              <a:rPr lang="es-ES" sz="4800" dirty="0" smtClean="0">
                <a:latin typeface="Gabriola" panose="04040605051002020D02" pitchFamily="82" charset="0"/>
              </a:rPr>
              <a:t>¿ g </a:t>
            </a:r>
            <a:r>
              <a:rPr lang="es-ES" sz="4800" dirty="0">
                <a:latin typeface="Gabriola" panose="04040605051002020D02" pitchFamily="82" charset="0"/>
                <a:sym typeface="Symbol" panose="05050102010706020507" pitchFamily="18" charset="2"/>
              </a:rPr>
              <a:t></a:t>
            </a:r>
            <a:r>
              <a:rPr lang="es-ES" sz="4800" dirty="0" smtClean="0">
                <a:latin typeface="Gabriola" panose="04040605051002020D02" pitchFamily="82" charset="0"/>
              </a:rPr>
              <a:t> f ?</a:t>
            </a:r>
            <a:endParaRPr lang="es-ES" sz="4800" dirty="0">
              <a:latin typeface="Gabriola" panose="04040605051002020D02" pitchFamily="82" charset="0"/>
            </a:endParaRPr>
          </a:p>
        </p:txBody>
      </p:sp>
      <p:sp>
        <p:nvSpPr>
          <p:cNvPr id="39" name="Flecha doblada 38"/>
          <p:cNvSpPr/>
          <p:nvPr/>
        </p:nvSpPr>
        <p:spPr>
          <a:xfrm rot="10800000">
            <a:off x="8904312" y="3171405"/>
            <a:ext cx="1258810" cy="977555"/>
          </a:xfrm>
          <a:prstGeom prst="bentArrow">
            <a:avLst>
              <a:gd name="adj1" fmla="val 28460"/>
              <a:gd name="adj2" fmla="val 14230"/>
              <a:gd name="adj3" fmla="val 50000"/>
              <a:gd name="adj4" fmla="val 43047"/>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0" name="Flecha doblada 39"/>
          <p:cNvSpPr/>
          <p:nvPr/>
        </p:nvSpPr>
        <p:spPr>
          <a:xfrm rot="16200000" flipH="1">
            <a:off x="7299411" y="2846065"/>
            <a:ext cx="1080000" cy="3137914"/>
          </a:xfrm>
          <a:prstGeom prst="ben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1" name="CuadroTexto 40"/>
          <p:cNvSpPr txBox="1"/>
          <p:nvPr/>
        </p:nvSpPr>
        <p:spPr>
          <a:xfrm>
            <a:off x="10896883" y="1332057"/>
            <a:ext cx="527709"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in</a:t>
            </a:r>
            <a:endParaRPr lang="es-ES" sz="3200" dirty="0">
              <a:latin typeface="Gabriola" panose="04040605051002020D02" pitchFamily="82" charset="0"/>
            </a:endParaRPr>
          </a:p>
        </p:txBody>
      </p:sp>
      <p:sp>
        <p:nvSpPr>
          <p:cNvPr id="42" name="CuadroTexto 41"/>
          <p:cNvSpPr txBox="1"/>
          <p:nvPr/>
        </p:nvSpPr>
        <p:spPr>
          <a:xfrm>
            <a:off x="10416480" y="5868561"/>
            <a:ext cx="635110" cy="584775"/>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3200" dirty="0" err="1" smtClean="0">
                <a:latin typeface="Gabriola" panose="04040605051002020D02" pitchFamily="82" charset="0"/>
              </a:rPr>
              <a:t>E</a:t>
            </a:r>
            <a:r>
              <a:rPr lang="es-ES" sz="3200" baseline="-25000" dirty="0" err="1" smtClean="0">
                <a:latin typeface="Gabriola" panose="04040605051002020D02" pitchFamily="82" charset="0"/>
              </a:rPr>
              <a:t>out</a:t>
            </a:r>
            <a:endParaRPr lang="es-ES" sz="3200" dirty="0">
              <a:latin typeface="Gabriola" panose="04040605051002020D02" pitchFamily="82" charset="0"/>
            </a:endParaRPr>
          </a:p>
        </p:txBody>
      </p:sp>
    </p:spTree>
    <p:extLst>
      <p:ext uri="{BB962C8B-B14F-4D97-AF65-F5344CB8AC3E}">
        <p14:creationId xmlns:p14="http://schemas.microsoft.com/office/powerpoint/2010/main" val="8324782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Ideas</a:t>
            </a:r>
            <a:endParaRPr lang="es-ES" dirty="0"/>
          </a:p>
        </p:txBody>
      </p:sp>
      <p:sp>
        <p:nvSpPr>
          <p:cNvPr id="3" name="Marcador de contenido 2"/>
          <p:cNvSpPr>
            <a:spLocks noGrp="1"/>
          </p:cNvSpPr>
          <p:nvPr>
            <p:ph idx="1"/>
          </p:nvPr>
        </p:nvSpPr>
        <p:spPr/>
        <p:txBody>
          <a:bodyPr>
            <a:normAutofit/>
          </a:bodyPr>
          <a:lstStyle/>
          <a:p>
            <a:r>
              <a:rPr lang="es-ES" dirty="0" smtClean="0"/>
              <a:t>¿Qué es Machine Learning?</a:t>
            </a:r>
          </a:p>
          <a:p>
            <a:r>
              <a:rPr lang="es-ES" dirty="0" smtClean="0"/>
              <a:t>¿Qué es Aprender?</a:t>
            </a:r>
          </a:p>
          <a:p>
            <a:r>
              <a:rPr lang="es-ES" dirty="0" smtClean="0"/>
              <a:t>Formalización de ML</a:t>
            </a:r>
          </a:p>
          <a:p>
            <a:r>
              <a:rPr lang="es-ES" dirty="0" smtClean="0"/>
              <a:t>Clasificaciones de ML</a:t>
            </a:r>
          </a:p>
          <a:p>
            <a:r>
              <a:rPr lang="es-ES" dirty="0" smtClean="0"/>
              <a:t>ML</a:t>
            </a:r>
            <a:r>
              <a:rPr lang="es-ES" dirty="0"/>
              <a:t>, </a:t>
            </a:r>
            <a:r>
              <a:rPr lang="es-ES" dirty="0" err="1"/>
              <a:t>DataScience</a:t>
            </a:r>
            <a:r>
              <a:rPr lang="es-ES" dirty="0"/>
              <a:t> y </a:t>
            </a:r>
            <a:r>
              <a:rPr lang="es-ES" dirty="0" err="1" smtClean="0"/>
              <a:t>DataMining</a:t>
            </a:r>
            <a:endParaRPr lang="es-ES" dirty="0" smtClean="0"/>
          </a:p>
        </p:txBody>
      </p:sp>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Sobreajuste</a:t>
            </a:r>
            <a:endParaRPr lang="es-ES" dirty="0"/>
          </a:p>
        </p:txBody>
      </p:sp>
      <p:sp>
        <p:nvSpPr>
          <p:cNvPr id="3" name="Marcador de contenido 2"/>
          <p:cNvSpPr>
            <a:spLocks noGrp="1"/>
          </p:cNvSpPr>
          <p:nvPr>
            <p:ph idx="1"/>
          </p:nvPr>
        </p:nvSpPr>
        <p:spPr>
          <a:xfrm>
            <a:off x="609600" y="1600201"/>
            <a:ext cx="10972800" cy="3340967"/>
          </a:xfrm>
        </p:spPr>
        <p:txBody>
          <a:bodyPr/>
          <a:lstStyle/>
          <a:p>
            <a:r>
              <a:rPr lang="es-ES" dirty="0" smtClean="0"/>
              <a:t>Si todo consiste en entrenar… ¿Cuándo más se entrene el sistema mejor?</a:t>
            </a:r>
          </a:p>
          <a:p>
            <a:r>
              <a:rPr lang="es-ES" dirty="0" smtClean="0"/>
              <a:t>El problema del </a:t>
            </a:r>
            <a:r>
              <a:rPr lang="es-ES" b="1" dirty="0" err="1" smtClean="0"/>
              <a:t>Overfitting</a:t>
            </a:r>
            <a:r>
              <a:rPr lang="es-ES" dirty="0" smtClean="0"/>
              <a:t>:</a:t>
            </a:r>
          </a:p>
          <a:p>
            <a:pPr lvl="1"/>
            <a:r>
              <a:rPr lang="es-ES" dirty="0" smtClean="0"/>
              <a:t>Exceso de detalles en los datos de entrenamiento</a:t>
            </a:r>
          </a:p>
          <a:p>
            <a:pPr lvl="1"/>
            <a:r>
              <a:rPr lang="es-ES" dirty="0" smtClean="0"/>
              <a:t>… que puede ser ruido</a:t>
            </a:r>
          </a:p>
          <a:p>
            <a:pPr lvl="1"/>
            <a:r>
              <a:rPr lang="es-ES" dirty="0" smtClean="0"/>
              <a:t>Baja capacidad para generalizar</a:t>
            </a:r>
            <a:endParaRPr lang="es-ES" dirty="0"/>
          </a:p>
        </p:txBody>
      </p:sp>
      <p:pic>
        <p:nvPicPr>
          <p:cNvPr id="7176" name="Picture 8" descr="http://i.stack.imgur.com/0NbO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414" y="4797152"/>
            <a:ext cx="742196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144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de ML</a:t>
            </a:r>
            <a:endParaRPr lang="es-ES" dirty="0"/>
          </a:p>
        </p:txBody>
      </p:sp>
      <p:sp>
        <p:nvSpPr>
          <p:cNvPr id="3" name="Marcador de contenido 2"/>
          <p:cNvSpPr>
            <a:spLocks noGrp="1"/>
          </p:cNvSpPr>
          <p:nvPr>
            <p:ph idx="1"/>
          </p:nvPr>
        </p:nvSpPr>
        <p:spPr>
          <a:xfrm>
            <a:off x="609600" y="1600201"/>
            <a:ext cx="7142584" cy="4525963"/>
          </a:xfrm>
        </p:spPr>
        <p:txBody>
          <a:bodyPr/>
          <a:lstStyle/>
          <a:p>
            <a:pPr marL="0" indent="0">
              <a:buNone/>
            </a:pPr>
            <a:r>
              <a:rPr lang="es-ES" dirty="0" smtClean="0"/>
              <a:t>Por tipo de objeto a predecir:</a:t>
            </a:r>
          </a:p>
          <a:p>
            <a:r>
              <a:rPr lang="es-ES" b="1" dirty="0" smtClean="0"/>
              <a:t>Regresión</a:t>
            </a:r>
            <a:r>
              <a:rPr lang="es-ES" dirty="0" smtClean="0"/>
              <a:t>: Predecir un valor real</a:t>
            </a:r>
          </a:p>
          <a:p>
            <a:r>
              <a:rPr lang="es-ES" b="1" dirty="0" smtClean="0"/>
              <a:t>Clasificación</a:t>
            </a:r>
            <a:r>
              <a:rPr lang="es-ES" dirty="0" smtClean="0"/>
              <a:t>: Predecir la clasificación sobre un conjunto de clases prefijadas</a:t>
            </a:r>
          </a:p>
          <a:p>
            <a:r>
              <a:rPr lang="es-ES" b="1" dirty="0" smtClean="0"/>
              <a:t>Ranking</a:t>
            </a:r>
            <a:r>
              <a:rPr lang="es-ES" dirty="0" smtClean="0"/>
              <a:t>: Predecir el orden óptimo de un conjunto de objetos según un orden de relevancia prefijado</a:t>
            </a:r>
            <a:endParaRPr lang="es-ES" dirty="0"/>
          </a:p>
        </p:txBody>
      </p:sp>
      <p:pic>
        <p:nvPicPr>
          <p:cNvPr id="7170" name="Picture 2" descr="https://cesartroyasherdek.files.wordpress.com/2016/02/2000px-isotonic_regression-svg.png?w=400&amp;h=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507095"/>
            <a:ext cx="2412033" cy="18210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www.ecured.cu/images/thumb/c/ce/ClasifSupervisada.JPG/260px-ClasifSupervisad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232" y="2420888"/>
            <a:ext cx="2476500" cy="185737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cdn.shopify.com/s/files/1/0229/0839/files/2_126d2490-0f95-4ecd-bfa0-31260ebbe219.jpg?22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67265" y="4278264"/>
            <a:ext cx="2127925"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87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Clasificación de ML</a:t>
            </a:r>
            <a:endParaRPr lang="es-ES" dirty="0"/>
          </a:p>
        </p:txBody>
      </p:sp>
      <p:sp>
        <p:nvSpPr>
          <p:cNvPr id="3" name="Marcador de contenido 2"/>
          <p:cNvSpPr>
            <a:spLocks noGrp="1"/>
          </p:cNvSpPr>
          <p:nvPr>
            <p:ph idx="1"/>
          </p:nvPr>
        </p:nvSpPr>
        <p:spPr>
          <a:xfrm>
            <a:off x="609600" y="1600201"/>
            <a:ext cx="6782544" cy="4997151"/>
          </a:xfrm>
        </p:spPr>
        <p:txBody>
          <a:bodyPr>
            <a:normAutofit/>
          </a:bodyPr>
          <a:lstStyle/>
          <a:p>
            <a:pPr marL="0" indent="0">
              <a:buNone/>
            </a:pPr>
            <a:r>
              <a:rPr lang="es-ES" dirty="0" smtClean="0"/>
              <a:t>Por cómo se usan los ejemplos:</a:t>
            </a:r>
          </a:p>
          <a:p>
            <a:r>
              <a:rPr lang="es-ES" b="1" dirty="0" smtClean="0"/>
              <a:t>Supervisado</a:t>
            </a:r>
            <a:r>
              <a:rPr lang="es-ES" dirty="0" smtClean="0"/>
              <a:t>: se conoce el valor esperado de los ejemplos (</a:t>
            </a:r>
            <a:r>
              <a:rPr lang="es-ES" b="1" dirty="0" smtClean="0"/>
              <a:t>ejemplos etiquetados</a:t>
            </a:r>
            <a:r>
              <a:rPr lang="es-ES" dirty="0" smtClean="0"/>
              <a:t>)</a:t>
            </a:r>
          </a:p>
          <a:p>
            <a:r>
              <a:rPr lang="es-ES" b="1" dirty="0" smtClean="0"/>
              <a:t>No supervisado:</a:t>
            </a:r>
            <a:r>
              <a:rPr lang="es-ES" dirty="0" smtClean="0"/>
              <a:t> solo se tiene información de los datos de entrada, no de la salida esperada</a:t>
            </a:r>
          </a:p>
          <a:p>
            <a:r>
              <a:rPr lang="es-ES" b="1" dirty="0" err="1" smtClean="0"/>
              <a:t>Semisupervisado</a:t>
            </a:r>
            <a:r>
              <a:rPr lang="es-ES" dirty="0" smtClean="0"/>
              <a:t>: Una mezcla</a:t>
            </a:r>
          </a:p>
          <a:p>
            <a:r>
              <a:rPr lang="es-ES" dirty="0" smtClean="0"/>
              <a:t>…</a:t>
            </a:r>
            <a:endParaRPr lang="es-ES" dirty="0"/>
          </a:p>
        </p:txBody>
      </p:sp>
      <p:pic>
        <p:nvPicPr>
          <p:cNvPr id="14338" name="Picture 2" descr="http://bioinformatics.oxfordjournals.org/content/24/6/783/F1.lar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0144" y="1628800"/>
            <a:ext cx="5181920"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52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67408" y="4758243"/>
            <a:ext cx="2666756" cy="1200329"/>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s-ES" sz="2400" dirty="0" smtClean="0"/>
              <a:t>Resultados Robustos</a:t>
            </a:r>
          </a:p>
          <a:p>
            <a:r>
              <a:rPr lang="es-ES" sz="2400" dirty="0" smtClean="0"/>
              <a:t>No Automatizable</a:t>
            </a:r>
          </a:p>
          <a:p>
            <a:r>
              <a:rPr lang="es-ES" sz="2400" dirty="0" smtClean="0"/>
              <a:t>Basado en Modelos</a:t>
            </a:r>
            <a:endParaRPr lang="es-ES" sz="2400" dirty="0"/>
          </a:p>
        </p:txBody>
      </p:sp>
      <p:sp>
        <p:nvSpPr>
          <p:cNvPr id="4" name="CuadroTexto 3"/>
          <p:cNvSpPr txBox="1"/>
          <p:nvPr/>
        </p:nvSpPr>
        <p:spPr>
          <a:xfrm>
            <a:off x="8773356" y="4758243"/>
            <a:ext cx="2867260" cy="120032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s-ES" sz="2400" dirty="0" smtClean="0"/>
              <a:t>Guiado por Dominio</a:t>
            </a:r>
          </a:p>
          <a:p>
            <a:r>
              <a:rPr lang="es-ES" sz="2400" dirty="0" smtClean="0"/>
              <a:t>No Automatizable</a:t>
            </a:r>
          </a:p>
          <a:p>
            <a:r>
              <a:rPr lang="es-ES" sz="2400" dirty="0" smtClean="0"/>
              <a:t>Foco en grandes datos</a:t>
            </a:r>
            <a:endParaRPr lang="es-ES" sz="2400" dirty="0"/>
          </a:p>
        </p:txBody>
      </p:sp>
      <p:sp>
        <p:nvSpPr>
          <p:cNvPr id="3" name="CuadroTexto 2"/>
          <p:cNvSpPr txBox="1"/>
          <p:nvPr/>
        </p:nvSpPr>
        <p:spPr>
          <a:xfrm>
            <a:off x="7320136" y="705041"/>
            <a:ext cx="2948243" cy="8309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s-ES" sz="2400" dirty="0" smtClean="0"/>
              <a:t>Familias de Algoritmos</a:t>
            </a:r>
          </a:p>
          <a:p>
            <a:r>
              <a:rPr lang="es-ES" sz="2400" dirty="0" smtClean="0"/>
              <a:t>Automatizable</a:t>
            </a:r>
            <a:endParaRPr lang="es-ES" sz="2400" dirty="0"/>
          </a:p>
        </p:txBody>
      </p:sp>
      <p:graphicFrame>
        <p:nvGraphicFramePr>
          <p:cNvPr id="2" name="Diagrama 1"/>
          <p:cNvGraphicFramePr/>
          <p:nvPr>
            <p:extLst>
              <p:ext uri="{D42A27DB-BD31-4B8C-83A1-F6EECF244321}">
                <p14:modId xmlns:p14="http://schemas.microsoft.com/office/powerpoint/2010/main" val="196651877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ttp://cdn4.dibujos.net/dibujos/pintar/robot-alto-colorear.jpg"/>
          <p:cNvPicPr>
            <a:picLocks noChangeAspect="1" noChangeArrowheads="1"/>
          </p:cNvPicPr>
          <p:nvPr/>
        </p:nvPicPr>
        <p:blipFill>
          <a:blip r:embed="rId7"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5591944" y="806266"/>
            <a:ext cx="1080120" cy="8460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ncertaindecisions.com/wp-content/uploads/2015/09/cropped-icon1.png"/>
          <p:cNvPicPr>
            <a:picLocks noChangeAspect="1" noChangeArrowheads="1"/>
          </p:cNvPicPr>
          <p:nvPr/>
        </p:nvPicPr>
        <p:blipFill>
          <a:blip r:embed="rId8"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4336662" y="4848379"/>
            <a:ext cx="1197645" cy="119764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nimbix.net/wp-content/uploads/2014/05/DataMining_icon.png"/>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6645393" y="5046697"/>
            <a:ext cx="1475929" cy="801007"/>
          </a:xfrm>
          <a:prstGeom prst="rect">
            <a:avLst/>
          </a:prstGeom>
          <a:noFill/>
          <a:extLst>
            <a:ext uri="{909E8E84-426E-40DD-AFC4-6F175D3DCCD1}">
              <a14:hiddenFill xmlns:a14="http://schemas.microsoft.com/office/drawing/2010/main">
                <a:solidFill>
                  <a:srgbClr val="FFFFFF"/>
                </a:solidFill>
              </a14:hiddenFill>
            </a:ext>
          </a:extLst>
        </p:spPr>
      </p:pic>
      <p:sp>
        <p:nvSpPr>
          <p:cNvPr id="9" name="Título 1"/>
          <p:cNvSpPr txBox="1">
            <a:spLocks/>
          </p:cNvSpPr>
          <p:nvPr/>
        </p:nvSpPr>
        <p:spPr>
          <a:xfrm>
            <a:off x="609600" y="274638"/>
            <a:ext cx="2824564" cy="149817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dirty="0" smtClean="0"/>
              <a:t>Relaciones ML-SL-DM</a:t>
            </a:r>
            <a:endParaRPr lang="es-ES" dirty="0"/>
          </a:p>
        </p:txBody>
      </p:sp>
    </p:spTree>
    <p:extLst>
      <p:ext uri="{BB962C8B-B14F-4D97-AF65-F5344CB8AC3E}">
        <p14:creationId xmlns:p14="http://schemas.microsoft.com/office/powerpoint/2010/main" val="103019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chine learning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40" y="-27384"/>
            <a:ext cx="9577064" cy="685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4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Machine </a:t>
            </a:r>
            <a:r>
              <a:rPr lang="es-ES" dirty="0" err="1" smtClean="0"/>
              <a:t>Learning</a:t>
            </a:r>
            <a:endParaRPr lang="es-ES" dirty="0"/>
          </a:p>
        </p:txBody>
      </p:sp>
      <p:sp>
        <p:nvSpPr>
          <p:cNvPr id="3" name="Marcador de contenido 2"/>
          <p:cNvSpPr>
            <a:spLocks noGrp="1"/>
          </p:cNvSpPr>
          <p:nvPr>
            <p:ph idx="1"/>
          </p:nvPr>
        </p:nvSpPr>
        <p:spPr>
          <a:xfrm>
            <a:off x="609600" y="1417639"/>
            <a:ext cx="10972800" cy="2587426"/>
          </a:xfrm>
        </p:spPr>
        <p:txBody>
          <a:bodyPr>
            <a:normAutofit lnSpcReduction="10000"/>
          </a:bodyPr>
          <a:lstStyle/>
          <a:p>
            <a:r>
              <a:rPr lang="es-ES" dirty="0" smtClean="0"/>
              <a:t>En español: </a:t>
            </a:r>
            <a:r>
              <a:rPr lang="es-ES" b="1" dirty="0" smtClean="0"/>
              <a:t>Aprendizaje Automático </a:t>
            </a:r>
            <a:r>
              <a:rPr lang="es-ES" dirty="0" smtClean="0"/>
              <a:t>(</a:t>
            </a:r>
            <a:r>
              <a:rPr lang="es-ES" b="1" dirty="0" smtClean="0"/>
              <a:t>Aprendizaje de Máquina</a:t>
            </a:r>
            <a:r>
              <a:rPr lang="es-ES" dirty="0" smtClean="0"/>
              <a:t>)</a:t>
            </a:r>
          </a:p>
          <a:p>
            <a:r>
              <a:rPr lang="es-ES" dirty="0" smtClean="0"/>
              <a:t>Rama de la </a:t>
            </a:r>
            <a:r>
              <a:rPr lang="es-ES" b="1" dirty="0" smtClean="0"/>
              <a:t>Inteligencia Artificial</a:t>
            </a:r>
            <a:r>
              <a:rPr lang="es-ES" dirty="0" smtClean="0"/>
              <a:t> cuyo objetivo es conseguir que las computadoras aprendan</a:t>
            </a:r>
          </a:p>
          <a:p>
            <a:r>
              <a:rPr lang="es-ES" dirty="0" smtClean="0"/>
              <a:t>Concretamente, </a:t>
            </a:r>
            <a:r>
              <a:rPr lang="es-ES" dirty="0"/>
              <a:t>proceso de </a:t>
            </a:r>
            <a:r>
              <a:rPr lang="es-ES" b="1" dirty="0"/>
              <a:t>inducción del </a:t>
            </a:r>
            <a:r>
              <a:rPr lang="es-ES" b="1" dirty="0" smtClean="0"/>
              <a:t>conocimiento</a:t>
            </a:r>
            <a:r>
              <a:rPr lang="es-ES" dirty="0" smtClean="0"/>
              <a:t>: </a:t>
            </a:r>
          </a:p>
        </p:txBody>
      </p:sp>
      <p:sp>
        <p:nvSpPr>
          <p:cNvPr id="4" name="CuadroTexto 3"/>
          <p:cNvSpPr txBox="1"/>
          <p:nvPr/>
        </p:nvSpPr>
        <p:spPr>
          <a:xfrm>
            <a:off x="2855640" y="4226312"/>
            <a:ext cx="8424936" cy="193899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ES" sz="4000" i="1" dirty="0"/>
              <a:t>Crear algoritmos capaces de generalizar comportamientos y reconocer patrones a partir de una información suministrada como </a:t>
            </a:r>
            <a:r>
              <a:rPr lang="es-ES" sz="4000" i="1" dirty="0" smtClean="0"/>
              <a:t>ejemplos</a:t>
            </a:r>
            <a:endParaRPr lang="es-ES" sz="4000" dirty="0"/>
          </a:p>
        </p:txBody>
      </p:sp>
      <p:pic>
        <p:nvPicPr>
          <p:cNvPr id="1026" name="Picture 2" descr="http://3.bp.blogspot.com/-u7Fkk8haI40/TuOkKrTbbWI/AAAAAAAADUU/Hsib8G7daYA/s1600/ml-rob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45" y="3861048"/>
            <a:ext cx="2458479" cy="2837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719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entendemos por aprender</a:t>
            </a:r>
            <a:endParaRPr lang="es-ES" dirty="0"/>
          </a:p>
        </p:txBody>
      </p:sp>
      <p:sp>
        <p:nvSpPr>
          <p:cNvPr id="3" name="Marcador de contenido 2"/>
          <p:cNvSpPr>
            <a:spLocks noGrp="1"/>
          </p:cNvSpPr>
          <p:nvPr>
            <p:ph idx="1"/>
          </p:nvPr>
        </p:nvSpPr>
        <p:spPr>
          <a:xfrm>
            <a:off x="609600" y="1600201"/>
            <a:ext cx="10972800" cy="1396751"/>
          </a:xfrm>
        </p:spPr>
        <p:txBody>
          <a:bodyPr/>
          <a:lstStyle/>
          <a:p>
            <a:r>
              <a:rPr lang="es-ES" dirty="0" smtClean="0"/>
              <a:t>Profundas implicaciones filosóficas…</a:t>
            </a:r>
          </a:p>
          <a:p>
            <a:r>
              <a:rPr lang="es-ES" dirty="0" smtClean="0"/>
              <a:t>En nuestro contexto:</a:t>
            </a:r>
          </a:p>
        </p:txBody>
      </p:sp>
      <p:sp>
        <p:nvSpPr>
          <p:cNvPr id="4" name="CuadroTexto 3"/>
          <p:cNvSpPr txBox="1"/>
          <p:nvPr/>
        </p:nvSpPr>
        <p:spPr>
          <a:xfrm>
            <a:off x="4930081" y="2965008"/>
            <a:ext cx="6782543" cy="34163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ES" sz="3600" i="1" dirty="0" smtClean="0"/>
              <a:t>Proceso </a:t>
            </a:r>
            <a:r>
              <a:rPr lang="es-ES" sz="3600" i="1" dirty="0"/>
              <a:t>a través del cual se adquieren o modifican habilidades, destrezas, conocimientos, conductas o valores como resultado del estudio, la experiencia, la instrucción, el razonamiento y la </a:t>
            </a:r>
            <a:r>
              <a:rPr lang="es-ES" sz="3600" i="1" dirty="0" smtClean="0"/>
              <a:t>observación</a:t>
            </a:r>
            <a:endParaRPr lang="es-ES" sz="3600" dirty="0"/>
          </a:p>
        </p:txBody>
      </p:sp>
      <p:pic>
        <p:nvPicPr>
          <p:cNvPr id="3074" name="Picture 2" descr="https://ztfnews.files.wordpress.com/2014/09/perro-de-pavlov-2-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104" y="2924944"/>
            <a:ext cx="4491969"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703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Machine </a:t>
            </a:r>
            <a:r>
              <a:rPr lang="es-ES" dirty="0" err="1" smtClean="0"/>
              <a:t>Learning</a:t>
            </a:r>
            <a:endParaRPr lang="es-ES" dirty="0"/>
          </a:p>
        </p:txBody>
      </p:sp>
      <p:sp>
        <p:nvSpPr>
          <p:cNvPr id="3" name="Marcador de contenido 2"/>
          <p:cNvSpPr>
            <a:spLocks noGrp="1"/>
          </p:cNvSpPr>
          <p:nvPr>
            <p:ph idx="1"/>
          </p:nvPr>
        </p:nvSpPr>
        <p:spPr>
          <a:xfrm>
            <a:off x="335360" y="1235892"/>
            <a:ext cx="10972800" cy="5217444"/>
          </a:xfrm>
        </p:spPr>
        <p:txBody>
          <a:bodyPr>
            <a:normAutofit lnSpcReduction="10000"/>
          </a:bodyPr>
          <a:lstStyle/>
          <a:p>
            <a:r>
              <a:rPr lang="es-ES" dirty="0" smtClean="0"/>
              <a:t>Intentar </a:t>
            </a:r>
            <a:r>
              <a:rPr lang="es-ES" dirty="0"/>
              <a:t>extraer conocimiento sobre algunas propiedades no observadas de un </a:t>
            </a:r>
            <a:r>
              <a:rPr lang="es-ES" dirty="0" smtClean="0"/>
              <a:t>fenómeno </a:t>
            </a:r>
            <a:r>
              <a:rPr lang="es-ES" dirty="0"/>
              <a:t>basándose en las propiedades que sí han sido observadas </a:t>
            </a:r>
            <a:r>
              <a:rPr lang="es-ES" dirty="0" smtClean="0"/>
              <a:t>en él</a:t>
            </a:r>
          </a:p>
          <a:p>
            <a:r>
              <a:rPr lang="es-ES" dirty="0" smtClean="0"/>
              <a:t>… o </a:t>
            </a:r>
            <a:r>
              <a:rPr lang="es-ES" dirty="0"/>
              <a:t>incluso de propiedades observadas en otros </a:t>
            </a:r>
            <a:r>
              <a:rPr lang="es-ES" dirty="0" smtClean="0"/>
              <a:t>fenómenos similares</a:t>
            </a:r>
          </a:p>
          <a:p>
            <a:r>
              <a:rPr lang="es-ES" dirty="0" smtClean="0"/>
              <a:t>En otras palabras:</a:t>
            </a:r>
            <a:r>
              <a:rPr lang="es-ES" dirty="0"/>
              <a:t> </a:t>
            </a:r>
            <a:r>
              <a:rPr lang="es-ES" b="1" dirty="0" smtClean="0"/>
              <a:t>predecir </a:t>
            </a:r>
            <a:r>
              <a:rPr lang="es-ES" dirty="0" smtClean="0"/>
              <a:t>comportamiento </a:t>
            </a:r>
            <a:r>
              <a:rPr lang="es-ES" dirty="0"/>
              <a:t>futuro a partir de lo que ha ocurrido en el </a:t>
            </a:r>
            <a:r>
              <a:rPr lang="es-ES" dirty="0" smtClean="0"/>
              <a:t>pasado</a:t>
            </a:r>
          </a:p>
          <a:p>
            <a:r>
              <a:rPr lang="es-ES" dirty="0" smtClean="0"/>
              <a:t>Ejemplo: Predecir </a:t>
            </a:r>
            <a:r>
              <a:rPr lang="es-ES" dirty="0"/>
              <a:t>si un determinado producto le va a gustar </a:t>
            </a:r>
            <a:r>
              <a:rPr lang="es-ES" dirty="0" smtClean="0"/>
              <a:t>a un</a:t>
            </a:r>
            <a:br>
              <a:rPr lang="es-ES" dirty="0" smtClean="0"/>
            </a:br>
            <a:r>
              <a:rPr lang="es-ES" dirty="0" smtClean="0"/>
              <a:t>cliente </a:t>
            </a:r>
            <a:r>
              <a:rPr lang="es-ES" dirty="0"/>
              <a:t>basándonos en las valoraciones que ese mismo </a:t>
            </a:r>
            <a:r>
              <a:rPr lang="es-ES" dirty="0" smtClean="0"/>
              <a:t>cliente </a:t>
            </a:r>
            <a:br>
              <a:rPr lang="es-ES" dirty="0" smtClean="0"/>
            </a:br>
            <a:r>
              <a:rPr lang="es-ES" dirty="0" smtClean="0"/>
              <a:t>ha </a:t>
            </a:r>
            <a:r>
              <a:rPr lang="es-ES" dirty="0"/>
              <a:t>hecho de otros productos que sí ha </a:t>
            </a:r>
            <a:r>
              <a:rPr lang="es-ES" dirty="0" smtClean="0"/>
              <a:t>probado, y de </a:t>
            </a:r>
            <a:br>
              <a:rPr lang="es-ES" dirty="0" smtClean="0"/>
            </a:br>
            <a:r>
              <a:rPr lang="es-ES" dirty="0" smtClean="0"/>
              <a:t>valoraciones de otros clientes </a:t>
            </a:r>
            <a:r>
              <a:rPr lang="es-ES" b="1" dirty="0" smtClean="0"/>
              <a:t>similares</a:t>
            </a:r>
            <a:r>
              <a:rPr lang="es-ES" dirty="0" smtClean="0"/>
              <a:t> a él.</a:t>
            </a:r>
            <a:endParaRPr lang="es-ES" dirty="0"/>
          </a:p>
        </p:txBody>
      </p:sp>
      <p:pic>
        <p:nvPicPr>
          <p:cNvPr id="2050" name="Picture 2" descr="https://icrunchdatanews.com/wp-content/uploads/2015/06/recommender-systems-thumbs-up.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52668" y="4278220"/>
            <a:ext cx="2736304" cy="257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8789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Machine </a:t>
            </a:r>
            <a:r>
              <a:rPr lang="es-ES" dirty="0" err="1" smtClean="0"/>
              <a:t>Learning</a:t>
            </a:r>
            <a:endParaRPr lang="es-ES" dirty="0"/>
          </a:p>
        </p:txBody>
      </p:sp>
      <p:sp>
        <p:nvSpPr>
          <p:cNvPr id="3" name="Marcador de contenido 2"/>
          <p:cNvSpPr>
            <a:spLocks noGrp="1"/>
          </p:cNvSpPr>
          <p:nvPr>
            <p:ph idx="1"/>
          </p:nvPr>
        </p:nvSpPr>
        <p:spPr>
          <a:xfrm>
            <a:off x="609600" y="1235892"/>
            <a:ext cx="10972800" cy="5145436"/>
          </a:xfrm>
        </p:spPr>
        <p:txBody>
          <a:bodyPr>
            <a:normAutofit/>
          </a:bodyPr>
          <a:lstStyle/>
          <a:p>
            <a:pPr marL="0" indent="0">
              <a:buNone/>
            </a:pPr>
            <a:r>
              <a:rPr lang="es-ES" dirty="0" smtClean="0"/>
              <a:t>Arquetipos de la IA (</a:t>
            </a:r>
            <a:r>
              <a:rPr lang="es-ES" dirty="0" err="1" smtClean="0"/>
              <a:t>Beau</a:t>
            </a:r>
            <a:r>
              <a:rPr lang="es-ES" dirty="0" smtClean="0"/>
              <a:t> </a:t>
            </a:r>
            <a:r>
              <a:rPr lang="es-ES" dirty="0" err="1"/>
              <a:t>Cronin</a:t>
            </a:r>
            <a:r>
              <a:rPr lang="es-ES" dirty="0"/>
              <a:t>, </a:t>
            </a:r>
            <a:r>
              <a:rPr lang="es-ES" i="1" dirty="0" err="1"/>
              <a:t>AI's</a:t>
            </a:r>
            <a:r>
              <a:rPr lang="es-ES" i="1" dirty="0"/>
              <a:t> </a:t>
            </a:r>
            <a:r>
              <a:rPr lang="es-ES" i="1" dirty="0" err="1"/>
              <a:t>dueling</a:t>
            </a:r>
            <a:r>
              <a:rPr lang="es-ES" i="1" dirty="0"/>
              <a:t> </a:t>
            </a:r>
            <a:r>
              <a:rPr lang="es-ES" i="1" dirty="0" err="1"/>
              <a:t>definitions</a:t>
            </a:r>
            <a:r>
              <a:rPr lang="es-ES" dirty="0" smtClean="0"/>
              <a:t>):</a:t>
            </a:r>
          </a:p>
          <a:p>
            <a:pPr marL="971550" lvl="1" indent="-514350">
              <a:buFont typeface="+mj-lt"/>
              <a:buAutoNum type="arabicPeriod"/>
            </a:pPr>
            <a:r>
              <a:rPr lang="es-ES" dirty="0" smtClean="0"/>
              <a:t>IA como </a:t>
            </a:r>
            <a:r>
              <a:rPr lang="es-ES" b="1" dirty="0" smtClean="0"/>
              <a:t>interlocutor</a:t>
            </a:r>
          </a:p>
          <a:p>
            <a:pPr marL="971550" lvl="1" indent="-514350">
              <a:buFont typeface="+mj-lt"/>
              <a:buAutoNum type="arabicPeriod"/>
            </a:pPr>
            <a:r>
              <a:rPr lang="es-ES" dirty="0" smtClean="0"/>
              <a:t>IA como </a:t>
            </a:r>
            <a:r>
              <a:rPr lang="es-ES" b="1" dirty="0" smtClean="0"/>
              <a:t>androide</a:t>
            </a:r>
          </a:p>
          <a:p>
            <a:pPr marL="971550" lvl="1" indent="-514350">
              <a:buFont typeface="+mj-lt"/>
              <a:buAutoNum type="arabicPeriod"/>
            </a:pPr>
            <a:r>
              <a:rPr lang="es-ES" dirty="0" smtClean="0"/>
              <a:t>IA como </a:t>
            </a:r>
            <a:r>
              <a:rPr lang="es-ES" b="1" dirty="0" smtClean="0"/>
              <a:t>razonador y </a:t>
            </a:r>
            <a:r>
              <a:rPr lang="es-ES" b="1" dirty="0" err="1" smtClean="0"/>
              <a:t>resolvedor</a:t>
            </a:r>
            <a:r>
              <a:rPr lang="es-ES" b="1" dirty="0" smtClean="0"/>
              <a:t> de problemas</a:t>
            </a:r>
          </a:p>
          <a:p>
            <a:pPr marL="971550" lvl="1" indent="-514350">
              <a:buFont typeface="+mj-lt"/>
              <a:buAutoNum type="arabicPeriod"/>
            </a:pPr>
            <a:r>
              <a:rPr lang="es-ES" dirty="0" smtClean="0"/>
              <a:t>IA como </a:t>
            </a:r>
            <a:r>
              <a:rPr lang="es-ES" b="1" dirty="0" smtClean="0"/>
              <a:t>reconocedor de patrones en datos (ML)</a:t>
            </a:r>
            <a:r>
              <a:rPr lang="es-ES" dirty="0" smtClean="0"/>
              <a:t>:</a:t>
            </a:r>
          </a:p>
          <a:p>
            <a:pPr lvl="2"/>
            <a:r>
              <a:rPr lang="es-ES" b="1" dirty="0" smtClean="0"/>
              <a:t>Predicción</a:t>
            </a:r>
          </a:p>
          <a:p>
            <a:pPr lvl="2"/>
            <a:r>
              <a:rPr lang="es-ES" b="1" dirty="0" smtClean="0"/>
              <a:t>Optimización</a:t>
            </a:r>
          </a:p>
          <a:p>
            <a:pPr lvl="2"/>
            <a:r>
              <a:rPr lang="es-ES" b="1" dirty="0" smtClean="0"/>
              <a:t>Recomendación</a:t>
            </a:r>
          </a:p>
          <a:p>
            <a:pPr marL="0" indent="0">
              <a:buNone/>
            </a:pPr>
            <a:r>
              <a:rPr lang="es-ES" dirty="0" smtClean="0"/>
              <a:t>En la actualidad, la línea 4 está alimentando al </a:t>
            </a:r>
            <a:br>
              <a:rPr lang="es-ES" dirty="0" smtClean="0"/>
            </a:br>
            <a:r>
              <a:rPr lang="es-ES" dirty="0" smtClean="0"/>
              <a:t>resto de líneas de trabajo</a:t>
            </a:r>
          </a:p>
        </p:txBody>
      </p:sp>
      <p:pic>
        <p:nvPicPr>
          <p:cNvPr id="2052" name="Picture 4" descr="http://www.ipodtotal.com/archivos/notas/eb7d_iris_9000_detail_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88488" y="981160"/>
            <a:ext cx="1149635" cy="27954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bostondynamics.com/img/Atlas-p2_nt.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44036" y="2931368"/>
            <a:ext cx="2476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20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3" name="Marcador de contenido 2"/>
          <p:cNvSpPr>
            <a:spLocks noGrp="1"/>
          </p:cNvSpPr>
          <p:nvPr>
            <p:ph idx="1"/>
          </p:nvPr>
        </p:nvSpPr>
        <p:spPr>
          <a:xfrm>
            <a:off x="609600" y="2248273"/>
            <a:ext cx="11031016" cy="42770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smtClean="0"/>
              <a:t>Dirigimos el departamento de préstamos de un banco, y necesitamos minimizar riesgos a la hora de decidir si a un cliente concreto se le concede, o no, un préstamo hipotecario.</a:t>
            </a:r>
          </a:p>
          <a:p>
            <a:pPr marL="0" indent="0">
              <a:buNone/>
            </a:pPr>
            <a:r>
              <a:rPr lang="es-ES" dirty="0" smtClean="0"/>
              <a:t>Tras observar la base de datos de clientes que tenemos, podemos extraer la existencia de características en los clientes que nos pueden indicar si tienen una alta probabilidad de devolver el préstamo o no.</a:t>
            </a:r>
          </a:p>
          <a:p>
            <a:pPr marL="0" indent="0">
              <a:buNone/>
            </a:pPr>
            <a:r>
              <a:rPr lang="es-ES" dirty="0" smtClean="0"/>
              <a:t>Concluimos, pues, que debe existir un mecanismo para poder realizar esta clasificación de forma automática.</a:t>
            </a:r>
            <a:endParaRPr lang="es-ES" dirty="0"/>
          </a:p>
        </p:txBody>
      </p:sp>
      <p:sp>
        <p:nvSpPr>
          <p:cNvPr id="4" name="CuadroTexto 3"/>
          <p:cNvSpPr txBox="1"/>
          <p:nvPr/>
        </p:nvSpPr>
        <p:spPr>
          <a:xfrm>
            <a:off x="609600" y="1484784"/>
            <a:ext cx="9766392" cy="584775"/>
          </a:xfrm>
          <a:prstGeom prst="rect">
            <a:avLst/>
          </a:prstGeom>
          <a:noFill/>
        </p:spPr>
        <p:txBody>
          <a:bodyPr wrap="none" rtlCol="0">
            <a:spAutoFit/>
          </a:bodyPr>
          <a:lstStyle/>
          <a:p>
            <a:r>
              <a:rPr lang="es-ES" sz="3200" dirty="0"/>
              <a:t>Para fijar las ideas, vamos a trabajar sobre un caso concreto: </a:t>
            </a:r>
          </a:p>
        </p:txBody>
      </p:sp>
    </p:spTree>
    <p:extLst>
      <p:ext uri="{BB962C8B-B14F-4D97-AF65-F5344CB8AC3E}">
        <p14:creationId xmlns:p14="http://schemas.microsoft.com/office/powerpoint/2010/main" val="4103172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3" name="Marcador de contenido 2"/>
          <p:cNvSpPr>
            <a:spLocks noGrp="1"/>
          </p:cNvSpPr>
          <p:nvPr>
            <p:ph idx="1"/>
          </p:nvPr>
        </p:nvSpPr>
        <p:spPr>
          <a:xfrm>
            <a:off x="407368" y="2248273"/>
            <a:ext cx="11449272" cy="42770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smtClean="0"/>
              <a:t>Dirigimos el departamento de préstamos de un banco, y necesitamos </a:t>
            </a:r>
            <a:r>
              <a:rPr lang="es-ES" b="1" dirty="0" smtClean="0"/>
              <a:t>minimizar</a:t>
            </a:r>
            <a:r>
              <a:rPr lang="es-ES" dirty="0" smtClean="0"/>
              <a:t> riesgos a la hora de decidir si a un cliente concreto se le concede, o no, un préstamos hipotecario.</a:t>
            </a:r>
          </a:p>
          <a:p>
            <a:pPr marL="0" indent="0">
              <a:buNone/>
            </a:pPr>
            <a:r>
              <a:rPr lang="es-ES" dirty="0" smtClean="0"/>
              <a:t>Tras observar la </a:t>
            </a:r>
            <a:r>
              <a:rPr lang="es-ES" b="1" dirty="0" smtClean="0"/>
              <a:t>base de datos de clientes</a:t>
            </a:r>
            <a:r>
              <a:rPr lang="es-ES" dirty="0" smtClean="0"/>
              <a:t> que tenemos, podemos extraer la </a:t>
            </a:r>
            <a:r>
              <a:rPr lang="es-ES" b="1" dirty="0" smtClean="0"/>
              <a:t>existencia de características</a:t>
            </a:r>
            <a:r>
              <a:rPr lang="es-ES" dirty="0" smtClean="0"/>
              <a:t> en los clientes que nos pueden indicar si tienen una alta probabilidad de </a:t>
            </a:r>
            <a:r>
              <a:rPr lang="es-ES" b="1" dirty="0" smtClean="0"/>
              <a:t>devolver el préstamo o no</a:t>
            </a:r>
            <a:r>
              <a:rPr lang="es-ES" dirty="0" smtClean="0"/>
              <a:t>.</a:t>
            </a:r>
          </a:p>
          <a:p>
            <a:pPr marL="0" indent="0">
              <a:buNone/>
            </a:pPr>
            <a:r>
              <a:rPr lang="es-ES" dirty="0" smtClean="0"/>
              <a:t>Concluimos, pues, que debe existir un mecanismo para poder realizar esta </a:t>
            </a:r>
            <a:r>
              <a:rPr lang="es-ES" b="1" dirty="0" smtClean="0"/>
              <a:t>clasificación de forma automática</a:t>
            </a:r>
            <a:r>
              <a:rPr lang="es-ES" dirty="0" smtClean="0"/>
              <a:t>.</a:t>
            </a:r>
            <a:endParaRPr lang="es-ES" dirty="0"/>
          </a:p>
        </p:txBody>
      </p:sp>
      <p:sp>
        <p:nvSpPr>
          <p:cNvPr id="4" name="CuadroTexto 3"/>
          <p:cNvSpPr txBox="1"/>
          <p:nvPr/>
        </p:nvSpPr>
        <p:spPr>
          <a:xfrm>
            <a:off x="609600" y="1484784"/>
            <a:ext cx="6542368" cy="584775"/>
          </a:xfrm>
          <a:prstGeom prst="rect">
            <a:avLst/>
          </a:prstGeom>
          <a:noFill/>
        </p:spPr>
        <p:txBody>
          <a:bodyPr wrap="none" rtlCol="0">
            <a:spAutoFit/>
          </a:bodyPr>
          <a:lstStyle/>
          <a:p>
            <a:r>
              <a:rPr lang="es-ES" sz="3200" dirty="0" smtClean="0"/>
              <a:t>Destaquemos las partes fundamentales: </a:t>
            </a:r>
            <a:endParaRPr lang="es-ES" sz="3200" dirty="0"/>
          </a:p>
        </p:txBody>
      </p:sp>
    </p:spTree>
    <p:extLst>
      <p:ext uri="{BB962C8B-B14F-4D97-AF65-F5344CB8AC3E}">
        <p14:creationId xmlns:p14="http://schemas.microsoft.com/office/powerpoint/2010/main" val="3154262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Formalización de ML</a:t>
            </a:r>
            <a:endParaRPr lang="es-ES" dirty="0"/>
          </a:p>
        </p:txBody>
      </p:sp>
      <p:sp>
        <p:nvSpPr>
          <p:cNvPr id="3" name="Marcador de contenido 2"/>
          <p:cNvSpPr>
            <a:spLocks noGrp="1"/>
          </p:cNvSpPr>
          <p:nvPr>
            <p:ph idx="1"/>
          </p:nvPr>
        </p:nvSpPr>
        <p:spPr>
          <a:xfrm>
            <a:off x="407368" y="2248273"/>
            <a:ext cx="11449272" cy="4277071"/>
          </a:xfrm>
        </p:spPr>
        <p:style>
          <a:lnRef idx="1">
            <a:schemeClr val="accent1"/>
          </a:lnRef>
          <a:fillRef idx="2">
            <a:schemeClr val="accent1"/>
          </a:fillRef>
          <a:effectRef idx="1">
            <a:schemeClr val="accent1"/>
          </a:effectRef>
          <a:fontRef idx="minor">
            <a:schemeClr val="dk1"/>
          </a:fontRef>
        </p:style>
        <p:txBody>
          <a:bodyPr>
            <a:normAutofit/>
          </a:bodyPr>
          <a:lstStyle/>
          <a:p>
            <a:pPr marL="0" indent="0">
              <a:buNone/>
            </a:pPr>
            <a:r>
              <a:rPr lang="es-ES" dirty="0" smtClean="0"/>
              <a:t>Dirigimos el departamento de préstamos de un banco, y necesitamos </a:t>
            </a:r>
            <a:r>
              <a:rPr lang="es-ES" b="1" dirty="0" smtClean="0"/>
              <a:t>minimizar</a:t>
            </a:r>
            <a:r>
              <a:rPr lang="es-ES" dirty="0" smtClean="0"/>
              <a:t> riesgos a la hora de decidir si a un cliente concreto se le concede, o no, un préstamos hipotecario.</a:t>
            </a:r>
          </a:p>
          <a:p>
            <a:pPr marL="0" indent="0">
              <a:buNone/>
            </a:pPr>
            <a:r>
              <a:rPr lang="es-ES" dirty="0" smtClean="0"/>
              <a:t>Tras observar la </a:t>
            </a:r>
            <a:r>
              <a:rPr lang="es-ES" b="1" dirty="0" smtClean="0"/>
              <a:t>base de datos de clientes</a:t>
            </a:r>
            <a:r>
              <a:rPr lang="es-ES" dirty="0" smtClean="0"/>
              <a:t> que tenemos, podemos extraer la </a:t>
            </a:r>
            <a:r>
              <a:rPr lang="es-ES" b="1" dirty="0" smtClean="0"/>
              <a:t>existencia de características</a:t>
            </a:r>
            <a:r>
              <a:rPr lang="es-ES" dirty="0" smtClean="0"/>
              <a:t> en los clientes que nos pueden indicar si tiene una alta probabilidad de </a:t>
            </a:r>
            <a:r>
              <a:rPr lang="es-ES" b="1" dirty="0" smtClean="0"/>
              <a:t>devolver el préstamo o no</a:t>
            </a:r>
            <a:r>
              <a:rPr lang="es-ES" dirty="0" smtClean="0"/>
              <a:t>.</a:t>
            </a:r>
          </a:p>
          <a:p>
            <a:pPr marL="0" indent="0">
              <a:buNone/>
            </a:pPr>
            <a:r>
              <a:rPr lang="es-ES" dirty="0" smtClean="0"/>
              <a:t>Concluimos, pues, que debe existir un mecanismo para poder realizar esta </a:t>
            </a:r>
            <a:r>
              <a:rPr lang="es-ES" b="1" dirty="0" smtClean="0"/>
              <a:t>clasificación de forma automática</a:t>
            </a:r>
            <a:r>
              <a:rPr lang="es-ES" dirty="0" smtClean="0"/>
              <a:t>.</a:t>
            </a:r>
            <a:endParaRPr lang="es-ES" dirty="0"/>
          </a:p>
        </p:txBody>
      </p:sp>
      <p:sp>
        <p:nvSpPr>
          <p:cNvPr id="4" name="CuadroTexto 3"/>
          <p:cNvSpPr txBox="1"/>
          <p:nvPr/>
        </p:nvSpPr>
        <p:spPr>
          <a:xfrm>
            <a:off x="609600" y="1484784"/>
            <a:ext cx="6542368" cy="584775"/>
          </a:xfrm>
          <a:prstGeom prst="rect">
            <a:avLst/>
          </a:prstGeom>
          <a:noFill/>
        </p:spPr>
        <p:txBody>
          <a:bodyPr wrap="none" rtlCol="0">
            <a:spAutoFit/>
          </a:bodyPr>
          <a:lstStyle/>
          <a:p>
            <a:r>
              <a:rPr lang="es-ES" sz="3200" dirty="0" smtClean="0"/>
              <a:t>Destaquemos las partes fundamentales: </a:t>
            </a:r>
            <a:endParaRPr lang="es-ES" sz="3200" dirty="0"/>
          </a:p>
        </p:txBody>
      </p:sp>
      <p:sp>
        <p:nvSpPr>
          <p:cNvPr id="5" name="CuadroTexto 4"/>
          <p:cNvSpPr txBox="1"/>
          <p:nvPr/>
        </p:nvSpPr>
        <p:spPr>
          <a:xfrm>
            <a:off x="479376" y="2708920"/>
            <a:ext cx="3024336"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Objetivo</a:t>
            </a:r>
            <a:endParaRPr lang="es-ES" sz="3200" dirty="0"/>
          </a:p>
        </p:txBody>
      </p:sp>
      <p:sp>
        <p:nvSpPr>
          <p:cNvPr id="6" name="CuadroTexto 5"/>
          <p:cNvSpPr txBox="1"/>
          <p:nvPr/>
        </p:nvSpPr>
        <p:spPr>
          <a:xfrm>
            <a:off x="2711624" y="3780329"/>
            <a:ext cx="4680520"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Datos de Entrada</a:t>
            </a:r>
            <a:endParaRPr lang="es-ES" sz="3200" dirty="0"/>
          </a:p>
        </p:txBody>
      </p:sp>
      <p:sp>
        <p:nvSpPr>
          <p:cNvPr id="7" name="CuadroTexto 6"/>
          <p:cNvSpPr txBox="1"/>
          <p:nvPr/>
        </p:nvSpPr>
        <p:spPr>
          <a:xfrm>
            <a:off x="4295800" y="4293096"/>
            <a:ext cx="2592288"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Patrón</a:t>
            </a:r>
            <a:endParaRPr lang="es-ES" sz="3200" dirty="0"/>
          </a:p>
        </p:txBody>
      </p:sp>
      <p:sp>
        <p:nvSpPr>
          <p:cNvPr id="8" name="CuadroTexto 7"/>
          <p:cNvSpPr txBox="1"/>
          <p:nvPr/>
        </p:nvSpPr>
        <p:spPr>
          <a:xfrm>
            <a:off x="6672064" y="4788441"/>
            <a:ext cx="4464496"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Resultado Esperado</a:t>
            </a:r>
            <a:endParaRPr lang="es-ES" sz="3200" dirty="0"/>
          </a:p>
        </p:txBody>
      </p:sp>
      <p:sp>
        <p:nvSpPr>
          <p:cNvPr id="9" name="CuadroTexto 8"/>
          <p:cNvSpPr txBox="1"/>
          <p:nvPr/>
        </p:nvSpPr>
        <p:spPr>
          <a:xfrm>
            <a:off x="1199456" y="5868561"/>
            <a:ext cx="5819633"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s-ES" sz="3200" dirty="0" smtClean="0"/>
              <a:t>Automatización</a:t>
            </a:r>
            <a:endParaRPr lang="es-ES" sz="3200" dirty="0"/>
          </a:p>
        </p:txBody>
      </p:sp>
    </p:spTree>
    <p:extLst>
      <p:ext uri="{BB962C8B-B14F-4D97-AF65-F5344CB8AC3E}">
        <p14:creationId xmlns:p14="http://schemas.microsoft.com/office/powerpoint/2010/main" val="6159550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2506</TotalTime>
  <Words>982</Words>
  <Application>Microsoft Office PowerPoint</Application>
  <PresentationFormat>Panorámica</PresentationFormat>
  <Paragraphs>159</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Gabriola</vt:lpstr>
      <vt:lpstr>Garamond</vt:lpstr>
      <vt:lpstr>Symbol</vt:lpstr>
      <vt:lpstr>Tema de Office</vt:lpstr>
      <vt:lpstr>Introducción</vt:lpstr>
      <vt:lpstr>Ideas</vt:lpstr>
      <vt:lpstr>Qué es Machine Learning</vt:lpstr>
      <vt:lpstr>Qué entendemos por aprender</vt:lpstr>
      <vt:lpstr>Qué es Machine Learning</vt:lpstr>
      <vt:lpstr>Qué es Machine Learning</vt:lpstr>
      <vt:lpstr>Formalización de ML</vt:lpstr>
      <vt:lpstr>Formalización de ML</vt:lpstr>
      <vt:lpstr>Formalización de ML</vt:lpstr>
      <vt:lpstr>Presentación de PowerPoint</vt:lpstr>
      <vt:lpstr>Presentación de PowerPoint</vt:lpstr>
      <vt:lpstr>Presentación de PowerPoint</vt:lpstr>
      <vt:lpstr>Presentación de PowerPoint</vt:lpstr>
      <vt:lpstr>Presentación de PowerPoint</vt:lpstr>
      <vt:lpstr>Formalización de ML</vt:lpstr>
      <vt:lpstr>Algunas cosas a considerar en ML</vt:lpstr>
      <vt:lpstr>Presentación de PowerPoint</vt:lpstr>
      <vt:lpstr>Presentación de PowerPoint</vt:lpstr>
      <vt:lpstr>Presentación de PowerPoint</vt:lpstr>
      <vt:lpstr>Sobreajuste</vt:lpstr>
      <vt:lpstr>Clasificación de ML</vt:lpstr>
      <vt:lpstr>Clasificación de ML</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214</cp:revision>
  <dcterms:created xsi:type="dcterms:W3CDTF">2010-10-30T10:49:03Z</dcterms:created>
  <dcterms:modified xsi:type="dcterms:W3CDTF">2018-11-12T21:52:53Z</dcterms:modified>
</cp:coreProperties>
</file>