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85" r:id="rId8"/>
    <p:sldId id="286" r:id="rId9"/>
    <p:sldId id="262" r:id="rId10"/>
    <p:sldId id="263" r:id="rId11"/>
    <p:sldId id="264" r:id="rId12"/>
    <p:sldId id="265" r:id="rId13"/>
    <p:sldId id="268" r:id="rId14"/>
    <p:sldId id="269" r:id="rId15"/>
    <p:sldId id="276" r:id="rId16"/>
    <p:sldId id="277" r:id="rId17"/>
    <p:sldId id="273" r:id="rId18"/>
    <p:sldId id="274" r:id="rId19"/>
    <p:sldId id="275" r:id="rId20"/>
    <p:sldId id="278" r:id="rId21"/>
    <p:sldId id="279" r:id="rId22"/>
    <p:sldId id="280" r:id="rId23"/>
    <p:sldId id="281" r:id="rId24"/>
    <p:sldId id="282" r:id="rId25"/>
    <p:sldId id="283" r:id="rId26"/>
    <p:sldId id="284" r:id="rId27"/>
  </p:sldIdLst>
  <p:sldSz cx="12192000" cy="6858000"/>
  <p:notesSz cx="6858000" cy="9144000"/>
  <p:custDataLst>
    <p:tags r:id="rId29"/>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595" autoAdjust="0"/>
  </p:normalViewPr>
  <p:slideViewPr>
    <p:cSldViewPr>
      <p:cViewPr varScale="1">
        <p:scale>
          <a:sx n="70" d="100"/>
          <a:sy n="70" d="100"/>
        </p:scale>
        <p:origin x="516" y="56"/>
      </p:cViewPr>
      <p:guideLst>
        <p:guide orient="horz" pos="2160"/>
        <p:guide pos="3840"/>
      </p:guideLst>
    </p:cSldViewPr>
  </p:slideViewPr>
  <p:outlineViewPr>
    <p:cViewPr>
      <p:scale>
        <a:sx n="33" d="100"/>
        <a:sy n="33" d="100"/>
      </p:scale>
      <p:origin x="0" y="368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16CF3-8537-4774-A9FC-A2A5296655A0}" type="datetimeFigureOut">
              <a:rPr lang="es-ES" smtClean="0"/>
              <a:pPr/>
              <a:t>12/11/2018</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EFD9-045A-467D-A5FA-40A98A1C0904}" type="slidenum">
              <a:rPr lang="es-ES" smtClean="0"/>
              <a:pPr/>
              <a:t>‹Nº›</a:t>
            </a:fld>
            <a:endParaRPr lang="es-ES"/>
          </a:p>
        </p:txBody>
      </p:sp>
    </p:spTree>
    <p:extLst>
      <p:ext uri="{BB962C8B-B14F-4D97-AF65-F5344CB8AC3E}">
        <p14:creationId xmlns:p14="http://schemas.microsoft.com/office/powerpoint/2010/main" val="96927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12/11/2018</a:t>
            </a:fld>
            <a:endParaRPr lang="es-ES"/>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dirty="0" smtClean="0"/>
              <a:t>Algoritmos Básicos de Machine </a:t>
            </a:r>
            <a:r>
              <a:rPr lang="es-ES" dirty="0" err="1" smtClean="0"/>
              <a:t>Learning</a:t>
            </a:r>
            <a:endParaRPr lang="es-ES" dirty="0">
              <a:latin typeface="Garamond" pitchFamily="18" charset="0"/>
            </a:endParaRPr>
          </a:p>
        </p:txBody>
      </p:sp>
      <p:sp>
        <p:nvSpPr>
          <p:cNvPr id="3" name="2 Subtítulo"/>
          <p:cNvSpPr>
            <a:spLocks noGrp="1"/>
          </p:cNvSpPr>
          <p:nvPr>
            <p:ph type="subTitle" idx="1"/>
          </p:nvPr>
        </p:nvSpPr>
        <p:spPr/>
        <p:txBody>
          <a:bodyPr/>
          <a:lstStyle/>
          <a:p>
            <a:r>
              <a:rPr lang="es-ES" dirty="0">
                <a:latin typeface="Garamond" pitchFamily="18" charset="0"/>
              </a:rPr>
              <a:t>Inteligencia Artificial</a:t>
            </a:r>
          </a:p>
          <a:p>
            <a:r>
              <a:rPr lang="es-ES" dirty="0">
                <a:latin typeface="Garamond" pitchFamily="18" charset="0"/>
              </a:rPr>
              <a:t>Grado en Ingeniería de Computadores</a:t>
            </a:r>
          </a:p>
          <a:p>
            <a:r>
              <a:rPr lang="es-ES">
                <a:latin typeface="Garamond" pitchFamily="18" charset="0"/>
              </a:rPr>
              <a:t>Universidad de Sevilla</a:t>
            </a:r>
            <a:endParaRPr lang="es-ES" dirty="0">
              <a:latin typeface="Garamon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Árboles de decisión</a:t>
            </a:r>
            <a:endParaRPr lang="es-ES" dirty="0"/>
          </a:p>
        </p:txBody>
      </p:sp>
      <p:sp>
        <p:nvSpPr>
          <p:cNvPr id="3" name="Marcador de contenido 2"/>
          <p:cNvSpPr>
            <a:spLocks noGrp="1"/>
          </p:cNvSpPr>
          <p:nvPr>
            <p:ph idx="1"/>
          </p:nvPr>
        </p:nvSpPr>
        <p:spPr/>
        <p:txBody>
          <a:bodyPr>
            <a:normAutofit fontScale="92500" lnSpcReduction="20000"/>
          </a:bodyPr>
          <a:lstStyle/>
          <a:p>
            <a:pPr marL="0" indent="0" fontAlgn="base">
              <a:buNone/>
            </a:pPr>
            <a:r>
              <a:rPr lang="es-ES" dirty="0"/>
              <a:t>Un </a:t>
            </a:r>
            <a:r>
              <a:rPr lang="es-ES" b="1" dirty="0"/>
              <a:t>árbol de decisión</a:t>
            </a:r>
            <a:r>
              <a:rPr lang="es-ES" dirty="0"/>
              <a:t> está formado por un conjunto de nodos de decisión (interiores) y de nodos-respuesta (hojas):</a:t>
            </a:r>
          </a:p>
          <a:p>
            <a:pPr fontAlgn="base"/>
            <a:r>
              <a:rPr lang="es-ES" dirty="0"/>
              <a:t>Un </a:t>
            </a:r>
            <a:r>
              <a:rPr lang="es-ES" b="1" dirty="0"/>
              <a:t>nodo de decisión</a:t>
            </a:r>
            <a:r>
              <a:rPr lang="es-ES" dirty="0"/>
              <a:t> está asociado a uno de los atributos y tiene 2 o más ramas que salen de él, cada una de ellas representando los posibles valores que puede tomar el atributo asociado. De alguna forma, un nodo de decisión es como una pregunta que se le hace al ejemplo analizado, y dependiendo de la respuesta que de, el flujo tomará una de las ramas salientes.</a:t>
            </a:r>
          </a:p>
          <a:p>
            <a:pPr fontAlgn="base"/>
            <a:r>
              <a:rPr lang="es-ES" dirty="0"/>
              <a:t>Un </a:t>
            </a:r>
            <a:r>
              <a:rPr lang="es-ES" b="1" dirty="0"/>
              <a:t>nodo-respuesta</a:t>
            </a:r>
            <a:r>
              <a:rPr lang="es-ES" dirty="0"/>
              <a:t> está asociado a la clasificación que se quiere proporcionar, y nos devuelve la decisión del árbol con respecto al ejemplo de entrada.</a:t>
            </a:r>
          </a:p>
        </p:txBody>
      </p:sp>
    </p:spTree>
    <p:extLst>
      <p:ext uri="{BB962C8B-B14F-4D97-AF65-F5344CB8AC3E}">
        <p14:creationId xmlns:p14="http://schemas.microsoft.com/office/powerpoint/2010/main" val="4071154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Árboles de decisión: ID3</a:t>
            </a:r>
            <a:endParaRPr lang="es-ES" dirty="0"/>
          </a:p>
        </p:txBody>
      </p:sp>
      <p:sp>
        <p:nvSpPr>
          <p:cNvPr id="3" name="Marcador de contenido 2"/>
          <p:cNvSpPr>
            <a:spLocks noGrp="1"/>
          </p:cNvSpPr>
          <p:nvPr>
            <p:ph idx="1"/>
          </p:nvPr>
        </p:nvSpPr>
        <p:spPr/>
        <p:txBody>
          <a:bodyPr>
            <a:normAutofit lnSpcReduction="10000"/>
          </a:bodyPr>
          <a:lstStyle/>
          <a:p>
            <a:pPr fontAlgn="base"/>
            <a:r>
              <a:rPr lang="es-ES" dirty="0"/>
              <a:t>1979, J. Ross </a:t>
            </a:r>
            <a:r>
              <a:rPr lang="es-ES" dirty="0" err="1" smtClean="0"/>
              <a:t>Quinlan</a:t>
            </a:r>
            <a:endParaRPr lang="es-ES" dirty="0" smtClean="0"/>
          </a:p>
          <a:p>
            <a:pPr fontAlgn="base"/>
            <a:r>
              <a:rPr lang="es-ES" dirty="0" smtClean="0"/>
              <a:t>Usa</a:t>
            </a:r>
            <a:r>
              <a:rPr lang="es-ES" dirty="0"/>
              <a:t> </a:t>
            </a:r>
            <a:r>
              <a:rPr lang="es-ES" b="1" dirty="0"/>
              <a:t>Teoría de la </a:t>
            </a:r>
            <a:r>
              <a:rPr lang="es-ES" b="1" dirty="0" smtClean="0"/>
              <a:t>Información</a:t>
            </a:r>
            <a:r>
              <a:rPr lang="es-ES" dirty="0" smtClean="0"/>
              <a:t> (C</a:t>
            </a:r>
            <a:r>
              <a:rPr lang="es-ES" dirty="0"/>
              <a:t>. </a:t>
            </a:r>
            <a:r>
              <a:rPr lang="es-ES" dirty="0" smtClean="0"/>
              <a:t>Shannon, 1948)</a:t>
            </a:r>
          </a:p>
          <a:p>
            <a:pPr fontAlgn="base"/>
            <a:r>
              <a:rPr lang="es-ES" dirty="0" smtClean="0"/>
              <a:t>Construye </a:t>
            </a:r>
            <a:r>
              <a:rPr lang="es-ES" dirty="0"/>
              <a:t>un árbol de decisión de arriba a abajo, de forma directa, sin </a:t>
            </a:r>
            <a:r>
              <a:rPr lang="es-ES" dirty="0" err="1" smtClean="0"/>
              <a:t>backtracking</a:t>
            </a:r>
            <a:r>
              <a:rPr lang="es-ES" dirty="0"/>
              <a:t>, y basándose únicamente en los ejemplos iniciales </a:t>
            </a:r>
            <a:r>
              <a:rPr lang="es-ES" dirty="0" smtClean="0"/>
              <a:t>proporcionados</a:t>
            </a:r>
          </a:p>
          <a:p>
            <a:pPr fontAlgn="base"/>
            <a:r>
              <a:rPr lang="es-ES" dirty="0" smtClean="0"/>
              <a:t>Usa </a:t>
            </a:r>
            <a:r>
              <a:rPr lang="es-ES" dirty="0"/>
              <a:t>el concepto de </a:t>
            </a:r>
            <a:r>
              <a:rPr lang="es-ES" b="1" dirty="0"/>
              <a:t>Ganancia de Información</a:t>
            </a:r>
            <a:r>
              <a:rPr lang="es-ES" dirty="0"/>
              <a:t> para seleccionar el atributo más útil en cada </a:t>
            </a:r>
            <a:r>
              <a:rPr lang="es-ES" dirty="0" smtClean="0"/>
              <a:t>paso:</a:t>
            </a:r>
          </a:p>
          <a:p>
            <a:pPr lvl="1" fontAlgn="base"/>
            <a:r>
              <a:rPr lang="es-ES" b="1" dirty="0"/>
              <a:t>Entropía de Shannon</a:t>
            </a:r>
            <a:r>
              <a:rPr lang="es-ES" dirty="0"/>
              <a:t>, que de alguna forma mide el grado </a:t>
            </a:r>
            <a:r>
              <a:rPr lang="es-ES" dirty="0" smtClean="0"/>
              <a:t>de</a:t>
            </a:r>
            <a:r>
              <a:rPr lang="es-ES" dirty="0"/>
              <a:t> </a:t>
            </a:r>
            <a:r>
              <a:rPr lang="es-ES" b="1" dirty="0" smtClean="0"/>
              <a:t>incertidumbre</a:t>
            </a:r>
            <a:r>
              <a:rPr lang="es-ES" dirty="0"/>
              <a:t> de una muestra</a:t>
            </a:r>
            <a:endParaRPr lang="es-ES" dirty="0" smtClean="0"/>
          </a:p>
        </p:txBody>
      </p:sp>
    </p:spTree>
    <p:extLst>
      <p:ext uri="{BB962C8B-B14F-4D97-AF65-F5344CB8AC3E}">
        <p14:creationId xmlns:p14="http://schemas.microsoft.com/office/powerpoint/2010/main" val="1062581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767408" y="1412776"/>
            <a:ext cx="10814992" cy="5112568"/>
          </a:xfrm>
        </p:spPr>
        <p:txBody>
          <a:bodyPr>
            <a:noAutofit/>
          </a:bodyPr>
          <a:lstStyle/>
          <a:p>
            <a:r>
              <a:rPr lang="en-US" altLang="es-ES" dirty="0" err="1" smtClean="0">
                <a:latin typeface="+mj-lt"/>
                <a:cs typeface="Arial" panose="020B0604020202020204" pitchFamily="34" charset="0"/>
              </a:rPr>
              <a:t>Mide</a:t>
            </a:r>
            <a:r>
              <a:rPr lang="en-US" altLang="es-ES" dirty="0" smtClean="0">
                <a:latin typeface="+mj-lt"/>
                <a:cs typeface="Arial" panose="020B0604020202020204" pitchFamily="34" charset="0"/>
              </a:rPr>
              <a:t> </a:t>
            </a:r>
            <a:r>
              <a:rPr lang="en-US" altLang="es-ES" dirty="0">
                <a:latin typeface="+mj-lt"/>
                <a:cs typeface="Arial" panose="020B0604020202020204" pitchFamily="34" charset="0"/>
              </a:rPr>
              <a:t>el </a:t>
            </a:r>
            <a:r>
              <a:rPr lang="en-US" altLang="es-ES" dirty="0" err="1">
                <a:latin typeface="+mj-lt"/>
                <a:cs typeface="Arial" panose="020B0604020202020204" pitchFamily="34" charset="0"/>
              </a:rPr>
              <a:t>grado</a:t>
            </a:r>
            <a:r>
              <a:rPr lang="en-US" altLang="es-ES" dirty="0">
                <a:latin typeface="+mj-lt"/>
                <a:cs typeface="Arial" panose="020B0604020202020204" pitchFamily="34" charset="0"/>
              </a:rPr>
              <a:t> de </a:t>
            </a:r>
            <a:r>
              <a:rPr lang="en-US" altLang="es-ES" dirty="0" err="1">
                <a:latin typeface="+mj-lt"/>
                <a:cs typeface="Arial" panose="020B0604020202020204" pitchFamily="34" charset="0"/>
              </a:rPr>
              <a:t>incertidumbre</a:t>
            </a:r>
            <a:r>
              <a:rPr lang="en-US" altLang="es-ES" dirty="0">
                <a:latin typeface="+mj-lt"/>
                <a:cs typeface="Arial" panose="020B0604020202020204" pitchFamily="34" charset="0"/>
              </a:rPr>
              <a:t> de </a:t>
            </a:r>
            <a:r>
              <a:rPr lang="en-US" altLang="es-ES" dirty="0" err="1">
                <a:latin typeface="+mj-lt"/>
                <a:cs typeface="Arial" panose="020B0604020202020204" pitchFamily="34" charset="0"/>
              </a:rPr>
              <a:t>una</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muestra</a:t>
            </a:r>
            <a:r>
              <a:rPr lang="en-US" altLang="es-ES" dirty="0">
                <a:latin typeface="+mj-lt"/>
                <a:cs typeface="Arial" panose="020B0604020202020204" pitchFamily="34" charset="0"/>
              </a:rPr>
              <a:t>:</a:t>
            </a:r>
          </a:p>
          <a:p>
            <a:pPr lvl="1"/>
            <a:r>
              <a:rPr lang="en-US" altLang="es-ES" dirty="0">
                <a:latin typeface="+mj-lt"/>
                <a:cs typeface="Arial" panose="020B0604020202020204" pitchFamily="34" charset="0"/>
              </a:rPr>
              <a:t>Una </a:t>
            </a:r>
            <a:r>
              <a:rPr lang="en-US" altLang="es-ES" dirty="0" err="1">
                <a:latin typeface="+mj-lt"/>
                <a:cs typeface="Arial" panose="020B0604020202020204" pitchFamily="34" charset="0"/>
              </a:rPr>
              <a:t>muestra</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completamente</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homogénea</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tiene</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entropía</a:t>
            </a:r>
            <a:r>
              <a:rPr lang="en-US" altLang="es-ES" dirty="0">
                <a:latin typeface="+mj-lt"/>
                <a:cs typeface="Arial" panose="020B0604020202020204" pitchFamily="34" charset="0"/>
              </a:rPr>
              <a:t> 0.</a:t>
            </a:r>
          </a:p>
          <a:p>
            <a:pPr lvl="1"/>
            <a:r>
              <a:rPr lang="en-US" altLang="es-ES" dirty="0">
                <a:latin typeface="+mj-lt"/>
                <a:cs typeface="Arial" panose="020B0604020202020204" pitchFamily="34" charset="0"/>
              </a:rPr>
              <a:t>Una </a:t>
            </a:r>
            <a:r>
              <a:rPr lang="en-US" altLang="es-ES" dirty="0" err="1">
                <a:latin typeface="+mj-lt"/>
                <a:cs typeface="Arial" panose="020B0604020202020204" pitchFamily="34" charset="0"/>
              </a:rPr>
              <a:t>muestra</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igualmente</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distribuida</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tiene</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entropía</a:t>
            </a:r>
            <a:r>
              <a:rPr lang="en-US" altLang="es-ES" dirty="0">
                <a:latin typeface="+mj-lt"/>
                <a:cs typeface="Arial" panose="020B0604020202020204" pitchFamily="34" charset="0"/>
              </a:rPr>
              <a:t> 1.</a:t>
            </a:r>
          </a:p>
          <a:p>
            <a:r>
              <a:rPr lang="en-US" altLang="es-ES" dirty="0" err="1">
                <a:latin typeface="+mj-lt"/>
                <a:cs typeface="Arial" panose="020B0604020202020204" pitchFamily="34" charset="0"/>
              </a:rPr>
              <a:t>En</a:t>
            </a:r>
            <a:r>
              <a:rPr lang="en-US" altLang="es-ES" dirty="0">
                <a:latin typeface="+mj-lt"/>
                <a:cs typeface="Arial" panose="020B0604020202020204" pitchFamily="34" charset="0"/>
              </a:rPr>
              <a:t> general, la </a:t>
            </a:r>
            <a:r>
              <a:rPr lang="en-US" altLang="es-ES" dirty="0" err="1">
                <a:latin typeface="+mj-lt"/>
                <a:cs typeface="Arial" panose="020B0604020202020204" pitchFamily="34" charset="0"/>
              </a:rPr>
              <a:t>fórmula</a:t>
            </a:r>
            <a:r>
              <a:rPr lang="en-US" altLang="es-ES" dirty="0">
                <a:latin typeface="+mj-lt"/>
                <a:cs typeface="Arial" panose="020B0604020202020204" pitchFamily="34" charset="0"/>
              </a:rPr>
              <a:t> de la </a:t>
            </a:r>
            <a:r>
              <a:rPr lang="en-US" altLang="es-ES" dirty="0" err="1">
                <a:latin typeface="+mj-lt"/>
                <a:cs typeface="Arial" panose="020B0604020202020204" pitchFamily="34" charset="0"/>
              </a:rPr>
              <a:t>entropía</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es</a:t>
            </a:r>
            <a:r>
              <a:rPr lang="en-US" altLang="es-ES" dirty="0">
                <a:latin typeface="+mj-lt"/>
                <a:cs typeface="Arial" panose="020B0604020202020204" pitchFamily="34" charset="0"/>
              </a:rPr>
              <a:t>: </a:t>
            </a:r>
          </a:p>
          <a:p>
            <a:endParaRPr lang="en-US" altLang="es-ES" dirty="0">
              <a:latin typeface="+mj-lt"/>
              <a:cs typeface="Arial" panose="020B0604020202020204" pitchFamily="34" charset="0"/>
            </a:endParaRPr>
          </a:p>
          <a:p>
            <a:endParaRPr lang="en-US" altLang="es-ES" dirty="0">
              <a:latin typeface="+mj-lt"/>
              <a:cs typeface="Arial" panose="020B0604020202020204" pitchFamily="34" charset="0"/>
            </a:endParaRPr>
          </a:p>
          <a:p>
            <a:endParaRPr lang="en-US" altLang="es-ES" dirty="0">
              <a:latin typeface="+mj-lt"/>
              <a:cs typeface="Arial" panose="020B0604020202020204" pitchFamily="34" charset="0"/>
            </a:endParaRPr>
          </a:p>
          <a:p>
            <a:r>
              <a:rPr lang="en-US" altLang="es-ES" dirty="0" err="1" smtClean="0">
                <a:latin typeface="+mj-lt"/>
                <a:cs typeface="Times New Roman" panose="02020603050405020304" pitchFamily="18" charset="0"/>
              </a:rPr>
              <a:t>Por</a:t>
            </a:r>
            <a:r>
              <a:rPr lang="en-US" altLang="es-ES" dirty="0" smtClean="0">
                <a:latin typeface="+mj-lt"/>
                <a:cs typeface="Times New Roman" panose="02020603050405020304" pitchFamily="18" charset="0"/>
              </a:rPr>
              <a:t> </a:t>
            </a:r>
            <a:r>
              <a:rPr lang="en-US" altLang="es-ES" dirty="0" err="1" smtClean="0">
                <a:latin typeface="+mj-lt"/>
                <a:cs typeface="Times New Roman" panose="02020603050405020304" pitchFamily="18" charset="0"/>
              </a:rPr>
              <a:t>ejemplo</a:t>
            </a:r>
            <a:r>
              <a:rPr lang="en-US" altLang="es-ES" dirty="0" smtClean="0">
                <a:latin typeface="+mj-lt"/>
                <a:cs typeface="Times New Roman" panose="02020603050405020304" pitchFamily="18" charset="0"/>
              </a:rPr>
              <a:t>: </a:t>
            </a:r>
            <a:r>
              <a:rPr lang="en-US" altLang="es-ES" sz="4000" dirty="0" smtClean="0">
                <a:latin typeface="Gabriola" panose="04040605051002020D02" pitchFamily="82" charset="0"/>
                <a:cs typeface="Times New Roman" panose="02020603050405020304" pitchFamily="18" charset="0"/>
              </a:rPr>
              <a:t>E(s</a:t>
            </a:r>
            <a:r>
              <a:rPr lang="en-US" altLang="es-ES" sz="4000" dirty="0">
                <a:latin typeface="Gabriola" panose="04040605051002020D02" pitchFamily="82" charset="0"/>
                <a:cs typeface="Times New Roman" panose="02020603050405020304" pitchFamily="18" charset="0"/>
              </a:rPr>
              <a:t>) = - P log</a:t>
            </a:r>
            <a:r>
              <a:rPr lang="en-US" altLang="es-ES" sz="4000" baseline="-25000" dirty="0">
                <a:latin typeface="Gabriola" panose="04040605051002020D02" pitchFamily="82" charset="0"/>
                <a:cs typeface="Times New Roman" panose="02020603050405020304" pitchFamily="18" charset="0"/>
              </a:rPr>
              <a:t>2</a:t>
            </a:r>
            <a:r>
              <a:rPr lang="en-US" altLang="es-ES" sz="4000" dirty="0">
                <a:latin typeface="Gabriola" panose="04040605051002020D02" pitchFamily="82" charset="0"/>
                <a:cs typeface="Times New Roman" panose="02020603050405020304" pitchFamily="18" charset="0"/>
              </a:rPr>
              <a:t> (P) – N log</a:t>
            </a:r>
            <a:r>
              <a:rPr lang="en-US" altLang="es-ES" sz="4000" baseline="-25000" dirty="0">
                <a:latin typeface="Gabriola" panose="04040605051002020D02" pitchFamily="82" charset="0"/>
                <a:cs typeface="Times New Roman" panose="02020603050405020304" pitchFamily="18" charset="0"/>
              </a:rPr>
              <a:t>2</a:t>
            </a:r>
            <a:r>
              <a:rPr lang="en-US" altLang="es-ES" sz="4000" dirty="0">
                <a:latin typeface="Gabriola" panose="04040605051002020D02" pitchFamily="82" charset="0"/>
                <a:cs typeface="Times New Roman" panose="02020603050405020304" pitchFamily="18" charset="0"/>
              </a:rPr>
              <a:t> (N)</a:t>
            </a:r>
            <a:r>
              <a:rPr lang="en-US" altLang="es-ES" dirty="0">
                <a:latin typeface="+mj-lt"/>
                <a:cs typeface="Times New Roman" panose="02020603050405020304" pitchFamily="18" charset="0"/>
              </a:rPr>
              <a:t>, </a:t>
            </a:r>
            <a:r>
              <a:rPr lang="en-US" altLang="es-ES" dirty="0" err="1">
                <a:latin typeface="+mj-lt"/>
                <a:cs typeface="Times New Roman" panose="02020603050405020304" pitchFamily="18" charset="0"/>
              </a:rPr>
              <a:t>donde</a:t>
            </a:r>
            <a:r>
              <a:rPr lang="en-US" altLang="es-ES" dirty="0">
                <a:latin typeface="+mj-lt"/>
                <a:cs typeface="Times New Roman" panose="02020603050405020304" pitchFamily="18" charset="0"/>
              </a:rPr>
              <a:t> P</a:t>
            </a:r>
            <a:r>
              <a:rPr lang="en-US" altLang="es-ES" baseline="30000" dirty="0">
                <a:latin typeface="+mj-lt"/>
                <a:cs typeface="Times New Roman" panose="02020603050405020304" pitchFamily="18" charset="0"/>
              </a:rPr>
              <a:t> </a:t>
            </a:r>
            <a:r>
              <a:rPr lang="en-US" altLang="es-ES" dirty="0">
                <a:latin typeface="+mj-lt"/>
                <a:cs typeface="Times New Roman" panose="02020603050405020304" pitchFamily="18" charset="0"/>
              </a:rPr>
              <a:t>son </a:t>
            </a:r>
            <a:r>
              <a:rPr lang="en-US" altLang="es-ES" dirty="0" err="1">
                <a:latin typeface="+mj-lt"/>
                <a:cs typeface="Times New Roman" panose="02020603050405020304" pitchFamily="18" charset="0"/>
              </a:rPr>
              <a:t>los</a:t>
            </a:r>
            <a:r>
              <a:rPr lang="en-US" altLang="es-ES" dirty="0">
                <a:latin typeface="+mj-lt"/>
                <a:cs typeface="Times New Roman" panose="02020603050405020304" pitchFamily="18" charset="0"/>
              </a:rPr>
              <a:t> </a:t>
            </a:r>
            <a:r>
              <a:rPr lang="en-US" altLang="es-ES" dirty="0" err="1">
                <a:latin typeface="+mj-lt"/>
                <a:cs typeface="Times New Roman" panose="02020603050405020304" pitchFamily="18" charset="0"/>
              </a:rPr>
              <a:t>ejemplos</a:t>
            </a:r>
            <a:r>
              <a:rPr lang="en-US" altLang="es-ES" dirty="0">
                <a:latin typeface="+mj-lt"/>
                <a:cs typeface="Times New Roman" panose="02020603050405020304" pitchFamily="18" charset="0"/>
              </a:rPr>
              <a:t> </a:t>
            </a:r>
            <a:r>
              <a:rPr lang="en-US" altLang="es-ES" dirty="0" err="1">
                <a:latin typeface="+mj-lt"/>
                <a:cs typeface="Times New Roman" panose="02020603050405020304" pitchFamily="18" charset="0"/>
              </a:rPr>
              <a:t>positivos</a:t>
            </a:r>
            <a:r>
              <a:rPr lang="en-US" altLang="es-ES" dirty="0">
                <a:latin typeface="+mj-lt"/>
                <a:cs typeface="Times New Roman" panose="02020603050405020304" pitchFamily="18" charset="0"/>
              </a:rPr>
              <a:t> y N </a:t>
            </a:r>
            <a:r>
              <a:rPr lang="en-US" altLang="es-ES" dirty="0" err="1">
                <a:latin typeface="+mj-lt"/>
                <a:cs typeface="Times New Roman" panose="02020603050405020304" pitchFamily="18" charset="0"/>
              </a:rPr>
              <a:t>los</a:t>
            </a:r>
            <a:r>
              <a:rPr lang="en-US" altLang="es-ES" dirty="0">
                <a:latin typeface="+mj-lt"/>
                <a:cs typeface="Times New Roman" panose="02020603050405020304" pitchFamily="18" charset="0"/>
              </a:rPr>
              <a:t> </a:t>
            </a:r>
            <a:r>
              <a:rPr lang="en-US" altLang="es-ES" dirty="0" err="1">
                <a:latin typeface="+mj-lt"/>
                <a:cs typeface="Times New Roman" panose="02020603050405020304" pitchFamily="18" charset="0"/>
              </a:rPr>
              <a:t>negativos</a:t>
            </a:r>
            <a:r>
              <a:rPr lang="en-US" altLang="es-ES" dirty="0">
                <a:latin typeface="+mj-lt"/>
                <a:cs typeface="Times New Roman" panose="02020603050405020304" pitchFamily="18" charset="0"/>
              </a:rPr>
              <a:t>.</a:t>
            </a:r>
          </a:p>
          <a:p>
            <a:endParaRPr lang="en-US" altLang="es-ES" dirty="0">
              <a:latin typeface="+mj-lt"/>
            </a:endParaRPr>
          </a:p>
        </p:txBody>
      </p:sp>
      <p:pic>
        <p:nvPicPr>
          <p:cNvPr id="16388" name="Picture 6" descr="http://www.saedsayad.com/images/Entropy_3.pn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687" r="20908" b="64835"/>
          <a:stretch/>
        </p:blipFill>
        <p:spPr bwMode="auto">
          <a:xfrm>
            <a:off x="2135561" y="3726160"/>
            <a:ext cx="3240360" cy="1215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ítulo 1"/>
          <p:cNvSpPr>
            <a:spLocks noGrp="1"/>
          </p:cNvSpPr>
          <p:nvPr>
            <p:ph type="title"/>
          </p:nvPr>
        </p:nvSpPr>
        <p:spPr>
          <a:xfrm>
            <a:off x="609600" y="274638"/>
            <a:ext cx="10972800" cy="1143000"/>
          </a:xfrm>
        </p:spPr>
        <p:txBody>
          <a:bodyPr/>
          <a:lstStyle/>
          <a:p>
            <a:r>
              <a:rPr lang="es-ES" dirty="0" smtClean="0"/>
              <a:t>Árboles de decisión: ID3 - Entropía</a:t>
            </a:r>
            <a:endParaRPr lang="es-ES" dirty="0"/>
          </a:p>
        </p:txBody>
      </p:sp>
      <p:pic>
        <p:nvPicPr>
          <p:cNvPr id="8" name="Picture 5" descr="http://www.saedsayad.com/images/Entropy_3.pn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35165" b="3372"/>
          <a:stretch/>
        </p:blipFill>
        <p:spPr bwMode="auto">
          <a:xfrm>
            <a:off x="6529718" y="3524527"/>
            <a:ext cx="5741988"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8" name="Picture 2" descr="https://zoomapps.files.wordpress.com/2015/04/entropy-is-disorderlines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52384" y="1052736"/>
            <a:ext cx="2420942" cy="104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932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767408" y="1340768"/>
            <a:ext cx="10441160" cy="4680520"/>
          </a:xfrm>
        </p:spPr>
        <p:txBody>
          <a:bodyPr>
            <a:noAutofit/>
          </a:bodyPr>
          <a:lstStyle/>
          <a:p>
            <a:r>
              <a:rPr lang="en-US" altLang="es-ES" sz="2800" dirty="0">
                <a:latin typeface="+mj-lt"/>
                <a:cs typeface="Arial" panose="020B0604020202020204" pitchFamily="34" charset="0"/>
              </a:rPr>
              <a:t>La </a:t>
            </a:r>
            <a:r>
              <a:rPr lang="en-US" altLang="es-ES" sz="2800" b="1" dirty="0" err="1">
                <a:latin typeface="+mj-lt"/>
                <a:cs typeface="Arial" panose="020B0604020202020204" pitchFamily="34" charset="0"/>
              </a:rPr>
              <a:t>Ganancia</a:t>
            </a:r>
            <a:r>
              <a:rPr lang="en-US" altLang="es-ES" sz="2800" b="1" dirty="0">
                <a:latin typeface="+mj-lt"/>
                <a:cs typeface="Arial" panose="020B0604020202020204" pitchFamily="34" charset="0"/>
              </a:rPr>
              <a:t> de </a:t>
            </a:r>
            <a:r>
              <a:rPr lang="en-US" altLang="es-ES" sz="2800" b="1" dirty="0" err="1">
                <a:latin typeface="+mj-lt"/>
                <a:cs typeface="Arial" panose="020B0604020202020204" pitchFamily="34" charset="0"/>
              </a:rPr>
              <a:t>Información</a:t>
            </a:r>
            <a:r>
              <a:rPr lang="en-US" altLang="es-ES" sz="2800" dirty="0">
                <a:latin typeface="+mj-lt"/>
                <a:cs typeface="Arial" panose="020B0604020202020204" pitchFamily="34" charset="0"/>
              </a:rPr>
              <a:t> se </a:t>
            </a:r>
            <a:r>
              <a:rPr lang="en-US" altLang="es-ES" sz="2800" dirty="0" err="1">
                <a:latin typeface="+mj-lt"/>
                <a:cs typeface="Arial" panose="020B0604020202020204" pitchFamily="34" charset="0"/>
              </a:rPr>
              <a:t>basa</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en</a:t>
            </a:r>
            <a:r>
              <a:rPr lang="en-US" altLang="es-ES" sz="2800" dirty="0">
                <a:latin typeface="+mj-lt"/>
                <a:cs typeface="Arial" panose="020B0604020202020204" pitchFamily="34" charset="0"/>
              </a:rPr>
              <a:t> el </a:t>
            </a:r>
            <a:r>
              <a:rPr lang="en-US" altLang="es-ES" sz="2800" dirty="0" err="1">
                <a:latin typeface="+mj-lt"/>
                <a:cs typeface="Arial" panose="020B0604020202020204" pitchFamily="34" charset="0"/>
              </a:rPr>
              <a:t>decremento</a:t>
            </a:r>
            <a:r>
              <a:rPr lang="en-US" altLang="es-ES" sz="2800" dirty="0">
                <a:latin typeface="+mj-lt"/>
                <a:cs typeface="Arial" panose="020B0604020202020204" pitchFamily="34" charset="0"/>
              </a:rPr>
              <a:t> de la </a:t>
            </a:r>
            <a:r>
              <a:rPr lang="en-US" altLang="es-ES" sz="2800" dirty="0" err="1">
                <a:latin typeface="+mj-lt"/>
                <a:cs typeface="Arial" panose="020B0604020202020204" pitchFamily="34" charset="0"/>
              </a:rPr>
              <a:t>entropía</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cuando</a:t>
            </a:r>
            <a:r>
              <a:rPr lang="en-US" altLang="es-ES" sz="2800" dirty="0">
                <a:latin typeface="+mj-lt"/>
                <a:cs typeface="Arial" panose="020B0604020202020204" pitchFamily="34" charset="0"/>
              </a:rPr>
              <a:t> el </a:t>
            </a:r>
            <a:r>
              <a:rPr lang="en-US" altLang="es-ES" sz="2800" dirty="0" err="1">
                <a:latin typeface="+mj-lt"/>
                <a:cs typeface="Arial" panose="020B0604020202020204" pitchFamily="34" charset="0"/>
              </a:rPr>
              <a:t>conjunto</a:t>
            </a:r>
            <a:r>
              <a:rPr lang="en-US" altLang="es-ES" sz="2800" dirty="0">
                <a:latin typeface="+mj-lt"/>
                <a:cs typeface="Arial" panose="020B0604020202020204" pitchFamily="34" charset="0"/>
              </a:rPr>
              <a:t> de </a:t>
            </a:r>
            <a:r>
              <a:rPr lang="en-US" altLang="es-ES" sz="2800" dirty="0" err="1">
                <a:latin typeface="+mj-lt"/>
                <a:cs typeface="Arial" panose="020B0604020202020204" pitchFamily="34" charset="0"/>
              </a:rPr>
              <a:t>datos</a:t>
            </a:r>
            <a:r>
              <a:rPr lang="en-US" altLang="es-ES" sz="2800" dirty="0">
                <a:latin typeface="+mj-lt"/>
                <a:cs typeface="Arial" panose="020B0604020202020204" pitchFamily="34" charset="0"/>
              </a:rPr>
              <a:t> se divide </a:t>
            </a:r>
            <a:r>
              <a:rPr lang="en-US" altLang="es-ES" sz="2800" dirty="0" err="1" smtClean="0">
                <a:latin typeface="+mj-lt"/>
                <a:cs typeface="Arial" panose="020B0604020202020204" pitchFamily="34" charset="0"/>
              </a:rPr>
              <a:t>según</a:t>
            </a:r>
            <a:r>
              <a:rPr lang="en-US" altLang="es-ES" sz="2800" dirty="0" smtClean="0">
                <a:latin typeface="+mj-lt"/>
                <a:cs typeface="Arial" panose="020B0604020202020204" pitchFamily="34" charset="0"/>
              </a:rPr>
              <a:t> </a:t>
            </a:r>
            <a:r>
              <a:rPr lang="en-US" altLang="es-ES" sz="2800" dirty="0" err="1">
                <a:latin typeface="+mj-lt"/>
                <a:cs typeface="Arial" panose="020B0604020202020204" pitchFamily="34" charset="0"/>
              </a:rPr>
              <a:t>los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valores</a:t>
            </a:r>
            <a:r>
              <a:rPr lang="en-US" altLang="es-ES" sz="2800" dirty="0">
                <a:latin typeface="+mj-lt"/>
                <a:cs typeface="Arial" panose="020B0604020202020204" pitchFamily="34" charset="0"/>
              </a:rPr>
              <a:t> de un </a:t>
            </a:r>
            <a:r>
              <a:rPr lang="en-US" altLang="es-ES" sz="2800" dirty="0" err="1">
                <a:latin typeface="+mj-lt"/>
                <a:cs typeface="Arial" panose="020B0604020202020204" pitchFamily="34" charset="0"/>
              </a:rPr>
              <a:t>atributo</a:t>
            </a:r>
            <a:r>
              <a:rPr lang="en-US" altLang="es-ES" sz="2800" dirty="0">
                <a:latin typeface="+mj-lt"/>
                <a:cs typeface="Arial" panose="020B0604020202020204" pitchFamily="34" charset="0"/>
              </a:rPr>
              <a:t>.</a:t>
            </a:r>
          </a:p>
          <a:p>
            <a:r>
              <a:rPr lang="en-US" altLang="es-ES" sz="2800" dirty="0">
                <a:latin typeface="+mj-lt"/>
                <a:cs typeface="Arial" panose="020B0604020202020204" pitchFamily="34" charset="0"/>
              </a:rPr>
              <a:t>¿</a:t>
            </a:r>
            <a:r>
              <a:rPr lang="en-US" altLang="es-ES" sz="2800" dirty="0" err="1">
                <a:latin typeface="+mj-lt"/>
                <a:cs typeface="Arial" panose="020B0604020202020204" pitchFamily="34" charset="0"/>
              </a:rPr>
              <a:t>Qué</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atributo</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crea</a:t>
            </a:r>
            <a:r>
              <a:rPr lang="en-US" altLang="es-ES" sz="2800" dirty="0">
                <a:latin typeface="+mj-lt"/>
                <a:cs typeface="Arial" panose="020B0604020202020204" pitchFamily="34" charset="0"/>
              </a:rPr>
              <a:t> las </a:t>
            </a:r>
            <a:r>
              <a:rPr lang="en-US" altLang="es-ES" sz="2800" dirty="0" err="1">
                <a:latin typeface="+mj-lt"/>
                <a:cs typeface="Arial" panose="020B0604020202020204" pitchFamily="34" charset="0"/>
              </a:rPr>
              <a:t>ramas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más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homogéneas</a:t>
            </a:r>
            <a:r>
              <a:rPr lang="en-US" altLang="es-ES" sz="2800" dirty="0">
                <a:latin typeface="+mj-lt"/>
                <a:cs typeface="Arial" panose="020B0604020202020204" pitchFamily="34" charset="0"/>
              </a:rPr>
              <a:t>?</a:t>
            </a:r>
          </a:p>
          <a:p>
            <a:pPr lvl="1"/>
            <a:r>
              <a:rPr lang="en-US" altLang="es-ES" sz="2400" dirty="0" err="1" smtClean="0">
                <a:latin typeface="+mj-lt"/>
                <a:cs typeface="Arial" panose="020B0604020202020204" pitchFamily="34" charset="0"/>
              </a:rPr>
              <a:t>Calcular</a:t>
            </a:r>
            <a:r>
              <a:rPr lang="en-US" altLang="es-ES" sz="2400" dirty="0" smtClean="0">
                <a:latin typeface="+mj-lt"/>
                <a:cs typeface="Arial" panose="020B0604020202020204" pitchFamily="34" charset="0"/>
              </a:rPr>
              <a:t> </a:t>
            </a:r>
            <a:r>
              <a:rPr lang="en-US" altLang="es-ES" sz="2400" dirty="0">
                <a:latin typeface="+mj-lt"/>
                <a:cs typeface="Arial" panose="020B0604020202020204" pitchFamily="34" charset="0"/>
              </a:rPr>
              <a:t>la </a:t>
            </a:r>
            <a:r>
              <a:rPr lang="en-US" altLang="es-ES" sz="2400" dirty="0" err="1">
                <a:latin typeface="+mj-lt"/>
                <a:cs typeface="Arial" panose="020B0604020202020204" pitchFamily="34" charset="0"/>
              </a:rPr>
              <a:t>entropía</a:t>
            </a:r>
            <a:r>
              <a:rPr lang="en-US" altLang="es-ES" sz="2400" dirty="0">
                <a:latin typeface="+mj-lt"/>
                <a:cs typeface="Arial" panose="020B0604020202020204" pitchFamily="34" charset="0"/>
              </a:rPr>
              <a:t> del total.</a:t>
            </a:r>
          </a:p>
          <a:p>
            <a:pPr lvl="1"/>
            <a:r>
              <a:rPr lang="en-US" altLang="es-ES" sz="2400" dirty="0" err="1" smtClean="0">
                <a:latin typeface="+mj-lt"/>
                <a:cs typeface="Arial" panose="020B0604020202020204" pitchFamily="34" charset="0"/>
              </a:rPr>
              <a:t>Dividir</a:t>
            </a:r>
            <a:r>
              <a:rPr lang="en-US" altLang="es-ES" sz="2400" dirty="0" smtClean="0">
                <a:latin typeface="+mj-lt"/>
                <a:cs typeface="Arial" panose="020B0604020202020204" pitchFamily="34" charset="0"/>
              </a:rPr>
              <a:t> </a:t>
            </a:r>
            <a:r>
              <a:rPr lang="en-US" altLang="es-ES" sz="2400" dirty="0">
                <a:latin typeface="+mj-lt"/>
                <a:cs typeface="Arial" panose="020B0604020202020204" pitchFamily="34" charset="0"/>
              </a:rPr>
              <a:t>el </a:t>
            </a:r>
            <a:r>
              <a:rPr lang="en-US" altLang="es-ES" sz="2400" dirty="0" err="1">
                <a:latin typeface="+mj-lt"/>
                <a:cs typeface="Arial" panose="020B0604020202020204" pitchFamily="34" charset="0"/>
              </a:rPr>
              <a:t>conjunto</a:t>
            </a:r>
            <a:r>
              <a:rPr lang="en-US" altLang="es-ES" sz="2400" dirty="0">
                <a:latin typeface="+mj-lt"/>
                <a:cs typeface="Arial" panose="020B0604020202020204" pitchFamily="34" charset="0"/>
              </a:rPr>
              <a:t> de </a:t>
            </a:r>
            <a:r>
              <a:rPr lang="en-US" altLang="es-ES" sz="2400" dirty="0" err="1">
                <a:latin typeface="+mj-lt"/>
                <a:cs typeface="Arial" panose="020B0604020202020204" pitchFamily="34" charset="0"/>
              </a:rPr>
              <a:t>datos</a:t>
            </a:r>
            <a:r>
              <a:rPr lang="en-US" altLang="es-ES" sz="2400" dirty="0">
                <a:latin typeface="+mj-lt"/>
                <a:cs typeface="Arial" panose="020B0604020202020204" pitchFamily="34" charset="0"/>
              </a:rPr>
              <a:t> </a:t>
            </a:r>
            <a:r>
              <a:rPr lang="en-US" altLang="es-ES" sz="2400" dirty="0" err="1">
                <a:latin typeface="+mj-lt"/>
                <a:cs typeface="Arial" panose="020B0604020202020204" pitchFamily="34" charset="0"/>
              </a:rPr>
              <a:t>en</a:t>
            </a:r>
            <a:r>
              <a:rPr lang="en-US" altLang="es-ES" sz="2400" dirty="0">
                <a:latin typeface="+mj-lt"/>
                <a:cs typeface="Arial" panose="020B0604020202020204" pitchFamily="34" charset="0"/>
              </a:rPr>
              <a:t> </a:t>
            </a:r>
            <a:r>
              <a:rPr lang="en-US" altLang="es-ES" sz="2400" dirty="0" err="1">
                <a:latin typeface="+mj-lt"/>
                <a:cs typeface="Arial" panose="020B0604020202020204" pitchFamily="34" charset="0"/>
              </a:rPr>
              <a:t>función</a:t>
            </a:r>
            <a:r>
              <a:rPr lang="en-US" altLang="es-ES" sz="2400" dirty="0">
                <a:latin typeface="+mj-lt"/>
                <a:cs typeface="Arial" panose="020B0604020202020204" pitchFamily="34" charset="0"/>
              </a:rPr>
              <a:t> de </a:t>
            </a:r>
            <a:r>
              <a:rPr lang="en-US" altLang="es-ES" sz="2400" dirty="0" err="1">
                <a:latin typeface="+mj-lt"/>
                <a:cs typeface="Arial" panose="020B0604020202020204" pitchFamily="34" charset="0"/>
              </a:rPr>
              <a:t>los</a:t>
            </a:r>
            <a:r>
              <a:rPr lang="en-US" altLang="es-ES" sz="2400" dirty="0">
                <a:latin typeface="+mj-lt"/>
                <a:cs typeface="Arial" panose="020B0604020202020204" pitchFamily="34" charset="0"/>
              </a:rPr>
              <a:t> </a:t>
            </a:r>
            <a:r>
              <a:rPr lang="en-US" altLang="es-ES" sz="2400" dirty="0" err="1">
                <a:latin typeface="+mj-lt"/>
                <a:cs typeface="Arial" panose="020B0604020202020204" pitchFamily="34" charset="0"/>
              </a:rPr>
              <a:t>diferentes</a:t>
            </a:r>
            <a:r>
              <a:rPr lang="en-US" altLang="es-ES" sz="2400" dirty="0">
                <a:latin typeface="+mj-lt"/>
                <a:cs typeface="Arial" panose="020B0604020202020204" pitchFamily="34" charset="0"/>
              </a:rPr>
              <a:t> </a:t>
            </a:r>
            <a:r>
              <a:rPr lang="en-US" altLang="es-ES" sz="2400" dirty="0" err="1">
                <a:latin typeface="+mj-lt"/>
                <a:cs typeface="Arial" panose="020B0604020202020204" pitchFamily="34" charset="0"/>
              </a:rPr>
              <a:t>atributos</a:t>
            </a:r>
            <a:r>
              <a:rPr lang="en-US" altLang="es-ES" sz="2400" dirty="0">
                <a:latin typeface="+mj-lt"/>
                <a:cs typeface="Arial" panose="020B0604020202020204" pitchFamily="34" charset="0"/>
              </a:rPr>
              <a:t>.</a:t>
            </a:r>
          </a:p>
          <a:p>
            <a:pPr lvl="1"/>
            <a:r>
              <a:rPr lang="en-US" altLang="es-ES" sz="2400" dirty="0" err="1" smtClean="0">
                <a:latin typeface="+mj-lt"/>
                <a:cs typeface="Times New Roman" panose="02020603050405020304" pitchFamily="18" charset="0"/>
              </a:rPr>
              <a:t>Calcular</a:t>
            </a:r>
            <a:r>
              <a:rPr lang="en-US" altLang="es-ES" sz="2400" dirty="0" smtClean="0">
                <a:latin typeface="+mj-lt"/>
                <a:cs typeface="Times New Roman" panose="02020603050405020304" pitchFamily="18" charset="0"/>
              </a:rPr>
              <a:t> </a:t>
            </a:r>
            <a:r>
              <a:rPr lang="en-US" altLang="es-ES" sz="2400" dirty="0">
                <a:latin typeface="+mj-lt"/>
                <a:cs typeface="Times New Roman" panose="02020603050405020304" pitchFamily="18" charset="0"/>
              </a:rPr>
              <a:t>la </a:t>
            </a:r>
            <a:r>
              <a:rPr lang="en-US" altLang="es-ES" sz="2400" dirty="0" err="1">
                <a:latin typeface="+mj-lt"/>
                <a:cs typeface="Times New Roman" panose="02020603050405020304" pitchFamily="18" charset="0"/>
              </a:rPr>
              <a:t>entropía</a:t>
            </a:r>
            <a:r>
              <a:rPr lang="en-US" altLang="es-ES" sz="2400" dirty="0">
                <a:latin typeface="+mj-lt"/>
                <a:cs typeface="Times New Roman" panose="02020603050405020304" pitchFamily="18" charset="0"/>
              </a:rPr>
              <a:t> de </a:t>
            </a:r>
            <a:r>
              <a:rPr lang="en-US" altLang="es-ES" sz="2400" dirty="0" err="1">
                <a:latin typeface="+mj-lt"/>
                <a:cs typeface="Times New Roman" panose="02020603050405020304" pitchFamily="18" charset="0"/>
              </a:rPr>
              <a:t>cada</a:t>
            </a:r>
            <a:r>
              <a:rPr lang="en-US" altLang="es-ES" sz="2400" dirty="0">
                <a:latin typeface="+mj-lt"/>
                <a:cs typeface="Times New Roman" panose="02020603050405020304" pitchFamily="18" charset="0"/>
              </a:rPr>
              <a:t> </a:t>
            </a:r>
            <a:r>
              <a:rPr lang="en-US" altLang="es-ES" sz="2400" dirty="0" err="1" smtClean="0">
                <a:latin typeface="+mj-lt"/>
                <a:cs typeface="Times New Roman" panose="02020603050405020304" pitchFamily="18" charset="0"/>
              </a:rPr>
              <a:t>rama</a:t>
            </a:r>
            <a:r>
              <a:rPr lang="en-US" altLang="es-ES" sz="2400" dirty="0" smtClean="0">
                <a:latin typeface="+mj-lt"/>
                <a:cs typeface="Times New Roman" panose="02020603050405020304" pitchFamily="18" charset="0"/>
              </a:rPr>
              <a:t>, </a:t>
            </a:r>
            <a:r>
              <a:rPr lang="en-US" altLang="es-ES" sz="2400" dirty="0">
                <a:latin typeface="+mj-lt"/>
                <a:cs typeface="Times New Roman" panose="02020603050405020304" pitchFamily="18" charset="0"/>
              </a:rPr>
              <a:t>y </a:t>
            </a:r>
            <a:r>
              <a:rPr lang="en-US" altLang="es-ES" sz="2400" dirty="0" err="1" smtClean="0">
                <a:latin typeface="+mj-lt"/>
                <a:cs typeface="Times New Roman" panose="02020603050405020304" pitchFamily="18" charset="0"/>
              </a:rPr>
              <a:t>sumar</a:t>
            </a:r>
            <a:r>
              <a:rPr lang="en-US" altLang="es-ES" sz="2400" dirty="0" smtClean="0">
                <a:latin typeface="+mj-lt"/>
                <a:cs typeface="Times New Roman" panose="02020603050405020304" pitchFamily="18" charset="0"/>
              </a:rPr>
              <a:t> </a:t>
            </a:r>
            <a:r>
              <a:rPr lang="en-US" altLang="es-ES" sz="2400" dirty="0" err="1">
                <a:latin typeface="+mj-lt"/>
                <a:cs typeface="Times New Roman" panose="02020603050405020304" pitchFamily="18" charset="0"/>
              </a:rPr>
              <a:t>proporcionalmente</a:t>
            </a:r>
            <a:r>
              <a:rPr lang="en-US" altLang="es-ES" sz="2400" dirty="0">
                <a:latin typeface="+mj-lt"/>
                <a:cs typeface="Times New Roman" panose="02020603050405020304" pitchFamily="18" charset="0"/>
              </a:rPr>
              <a:t> las </a:t>
            </a:r>
            <a:r>
              <a:rPr lang="en-US" altLang="es-ES" sz="2400" dirty="0" err="1">
                <a:latin typeface="+mj-lt"/>
                <a:cs typeface="Times New Roman" panose="02020603050405020304" pitchFamily="18" charset="0"/>
              </a:rPr>
              <a:t>ramas</a:t>
            </a:r>
            <a:r>
              <a:rPr lang="en-US" altLang="es-ES" sz="2400" dirty="0">
                <a:latin typeface="+mj-lt"/>
                <a:cs typeface="Times New Roman" panose="02020603050405020304" pitchFamily="18" charset="0"/>
              </a:rPr>
              <a:t> para </a:t>
            </a:r>
            <a:r>
              <a:rPr lang="en-US" altLang="es-ES" sz="2400" dirty="0" err="1">
                <a:latin typeface="+mj-lt"/>
                <a:cs typeface="Times New Roman" panose="02020603050405020304" pitchFamily="18" charset="0"/>
              </a:rPr>
              <a:t>cacular</a:t>
            </a:r>
            <a:r>
              <a:rPr lang="en-US" altLang="es-ES" sz="2400" dirty="0">
                <a:latin typeface="+mj-lt"/>
                <a:cs typeface="Times New Roman" panose="02020603050405020304" pitchFamily="18" charset="0"/>
              </a:rPr>
              <a:t> la </a:t>
            </a:r>
            <a:r>
              <a:rPr lang="en-US" altLang="es-ES" sz="2400" dirty="0" err="1">
                <a:latin typeface="+mj-lt"/>
                <a:cs typeface="Times New Roman" panose="02020603050405020304" pitchFamily="18" charset="0"/>
              </a:rPr>
              <a:t>entropía</a:t>
            </a:r>
            <a:r>
              <a:rPr lang="en-US" altLang="es-ES" sz="2400" dirty="0">
                <a:latin typeface="+mj-lt"/>
                <a:cs typeface="Times New Roman" panose="02020603050405020304" pitchFamily="18" charset="0"/>
              </a:rPr>
              <a:t> del total.</a:t>
            </a:r>
          </a:p>
          <a:p>
            <a:pPr lvl="1"/>
            <a:r>
              <a:rPr lang="en-US" altLang="es-ES" sz="2400" dirty="0" err="1" smtClean="0">
                <a:latin typeface="+mj-lt"/>
                <a:cs typeface="Times New Roman" panose="02020603050405020304" pitchFamily="18" charset="0"/>
              </a:rPr>
              <a:t>Restar</a:t>
            </a:r>
            <a:r>
              <a:rPr lang="en-US" altLang="es-ES" sz="2400" dirty="0" smtClean="0">
                <a:latin typeface="+mj-lt"/>
                <a:cs typeface="Times New Roman" panose="02020603050405020304" pitchFamily="18" charset="0"/>
              </a:rPr>
              <a:t> </a:t>
            </a:r>
            <a:r>
              <a:rPr lang="en-US" altLang="es-ES" sz="2400" dirty="0" err="1">
                <a:latin typeface="+mj-lt"/>
                <a:cs typeface="Times New Roman" panose="02020603050405020304" pitchFamily="18" charset="0"/>
              </a:rPr>
              <a:t>este</a:t>
            </a:r>
            <a:r>
              <a:rPr lang="en-US" altLang="es-ES" sz="2400" dirty="0">
                <a:latin typeface="+mj-lt"/>
                <a:cs typeface="Times New Roman" panose="02020603050405020304" pitchFamily="18" charset="0"/>
              </a:rPr>
              <a:t> </a:t>
            </a:r>
            <a:r>
              <a:rPr lang="en-US" altLang="es-ES" sz="2400" dirty="0" err="1">
                <a:latin typeface="+mj-lt"/>
                <a:cs typeface="Times New Roman" panose="02020603050405020304" pitchFamily="18" charset="0"/>
              </a:rPr>
              <a:t>resultado</a:t>
            </a:r>
            <a:r>
              <a:rPr lang="en-US" altLang="es-ES" sz="2400" dirty="0">
                <a:latin typeface="+mj-lt"/>
                <a:cs typeface="Times New Roman" panose="02020603050405020304" pitchFamily="18" charset="0"/>
              </a:rPr>
              <a:t> de la </a:t>
            </a:r>
            <a:r>
              <a:rPr lang="en-US" altLang="es-ES" sz="2400" dirty="0" err="1">
                <a:latin typeface="+mj-lt"/>
                <a:cs typeface="Times New Roman" panose="02020603050405020304" pitchFamily="18" charset="0"/>
              </a:rPr>
              <a:t>entropía</a:t>
            </a:r>
            <a:r>
              <a:rPr lang="en-US" altLang="es-ES" sz="2400" dirty="0">
                <a:latin typeface="+mj-lt"/>
                <a:cs typeface="Times New Roman" panose="02020603050405020304" pitchFamily="18" charset="0"/>
              </a:rPr>
              <a:t> original.</a:t>
            </a:r>
          </a:p>
          <a:p>
            <a:pPr lvl="1"/>
            <a:r>
              <a:rPr lang="en-US" altLang="es-ES" sz="2400" dirty="0">
                <a:latin typeface="+mj-lt"/>
                <a:cs typeface="Times New Roman" panose="02020603050405020304" pitchFamily="18" charset="0"/>
              </a:rPr>
              <a:t>El </a:t>
            </a:r>
            <a:r>
              <a:rPr lang="en-US" altLang="es-ES" sz="2400" dirty="0" err="1">
                <a:latin typeface="+mj-lt"/>
                <a:cs typeface="Times New Roman" panose="02020603050405020304" pitchFamily="18" charset="0"/>
              </a:rPr>
              <a:t>resultado</a:t>
            </a:r>
            <a:r>
              <a:rPr lang="en-US" altLang="es-ES" sz="2400" dirty="0">
                <a:latin typeface="+mj-lt"/>
                <a:cs typeface="Times New Roman" panose="02020603050405020304" pitchFamily="18" charset="0"/>
              </a:rPr>
              <a:t> </a:t>
            </a:r>
            <a:r>
              <a:rPr lang="en-US" altLang="es-ES" sz="2400" dirty="0" err="1">
                <a:latin typeface="+mj-lt"/>
                <a:cs typeface="Times New Roman" panose="02020603050405020304" pitchFamily="18" charset="0"/>
              </a:rPr>
              <a:t>es</a:t>
            </a:r>
            <a:r>
              <a:rPr lang="en-US" altLang="es-ES" sz="2400" dirty="0">
                <a:latin typeface="+mj-lt"/>
                <a:cs typeface="Times New Roman" panose="02020603050405020304" pitchFamily="18" charset="0"/>
              </a:rPr>
              <a:t> la </a:t>
            </a:r>
            <a:r>
              <a:rPr lang="en-US" altLang="es-ES" sz="2400" dirty="0" err="1">
                <a:latin typeface="+mj-lt"/>
                <a:cs typeface="Times New Roman" panose="02020603050405020304" pitchFamily="18" charset="0"/>
              </a:rPr>
              <a:t>Ganancia</a:t>
            </a:r>
            <a:r>
              <a:rPr lang="en-US" altLang="es-ES" sz="2400" dirty="0">
                <a:latin typeface="+mj-lt"/>
                <a:cs typeface="Times New Roman" panose="02020603050405020304" pitchFamily="18" charset="0"/>
              </a:rPr>
              <a:t> de </a:t>
            </a:r>
            <a:r>
              <a:rPr lang="en-US" altLang="es-ES" sz="2400" dirty="0" err="1">
                <a:latin typeface="+mj-lt"/>
                <a:cs typeface="Times New Roman" panose="02020603050405020304" pitchFamily="18" charset="0"/>
              </a:rPr>
              <a:t>Información</a:t>
            </a:r>
            <a:r>
              <a:rPr lang="en-US" altLang="es-ES" sz="2400" dirty="0">
                <a:latin typeface="+mj-lt"/>
                <a:cs typeface="Times New Roman" panose="02020603050405020304" pitchFamily="18" charset="0"/>
              </a:rPr>
              <a:t> (</a:t>
            </a:r>
            <a:r>
              <a:rPr lang="en-US" altLang="es-ES" sz="2400" dirty="0" err="1">
                <a:latin typeface="+mj-lt"/>
                <a:cs typeface="Times New Roman" panose="02020603050405020304" pitchFamily="18" charset="0"/>
              </a:rPr>
              <a:t>descenso</a:t>
            </a:r>
            <a:r>
              <a:rPr lang="en-US" altLang="es-ES" sz="2400" dirty="0">
                <a:latin typeface="+mj-lt"/>
                <a:cs typeface="Times New Roman" panose="02020603050405020304" pitchFamily="18" charset="0"/>
              </a:rPr>
              <a:t> de </a:t>
            </a:r>
            <a:r>
              <a:rPr lang="en-US" altLang="es-ES" sz="2400" dirty="0" err="1">
                <a:latin typeface="+mj-lt"/>
                <a:cs typeface="Times New Roman" panose="02020603050405020304" pitchFamily="18" charset="0"/>
              </a:rPr>
              <a:t>entropía</a:t>
            </a:r>
            <a:r>
              <a:rPr lang="en-US" altLang="es-ES" sz="2400" dirty="0">
                <a:latin typeface="+mj-lt"/>
                <a:cs typeface="Times New Roman" panose="02020603050405020304" pitchFamily="18" charset="0"/>
              </a:rPr>
              <a:t>).</a:t>
            </a:r>
          </a:p>
          <a:p>
            <a:pPr lvl="1"/>
            <a:r>
              <a:rPr lang="en-US" altLang="es-ES" sz="2400" dirty="0">
                <a:latin typeface="+mj-lt"/>
                <a:cs typeface="Times New Roman" panose="02020603050405020304" pitchFamily="18" charset="0"/>
              </a:rPr>
              <a:t>El </a:t>
            </a:r>
            <a:r>
              <a:rPr lang="en-US" altLang="es-ES" sz="2400" dirty="0" err="1">
                <a:latin typeface="+mj-lt"/>
                <a:cs typeface="Times New Roman" panose="02020603050405020304" pitchFamily="18" charset="0"/>
              </a:rPr>
              <a:t>atributo</a:t>
            </a:r>
            <a:r>
              <a:rPr lang="en-US" altLang="es-ES" sz="2400" dirty="0">
                <a:latin typeface="+mj-lt"/>
                <a:cs typeface="Times New Roman" panose="02020603050405020304" pitchFamily="18" charset="0"/>
              </a:rPr>
              <a:t> con mayor </a:t>
            </a:r>
            <a:r>
              <a:rPr lang="en-US" altLang="es-ES" sz="2400" dirty="0" err="1">
                <a:latin typeface="+mj-lt"/>
                <a:cs typeface="Times New Roman" panose="02020603050405020304" pitchFamily="18" charset="0"/>
              </a:rPr>
              <a:t>Ganancia</a:t>
            </a:r>
            <a:r>
              <a:rPr lang="en-US" altLang="es-ES" sz="2400" dirty="0">
                <a:latin typeface="+mj-lt"/>
                <a:cs typeface="Times New Roman" panose="02020603050405020304" pitchFamily="18" charset="0"/>
              </a:rPr>
              <a:t> </a:t>
            </a:r>
            <a:r>
              <a:rPr lang="en-US" altLang="es-ES" sz="2400" dirty="0" err="1">
                <a:latin typeface="+mj-lt"/>
                <a:cs typeface="Times New Roman" panose="02020603050405020304" pitchFamily="18" charset="0"/>
              </a:rPr>
              <a:t>es</a:t>
            </a:r>
            <a:r>
              <a:rPr lang="en-US" altLang="es-ES" sz="2400" dirty="0">
                <a:latin typeface="+mj-lt"/>
                <a:cs typeface="Times New Roman" panose="02020603050405020304" pitchFamily="18" charset="0"/>
              </a:rPr>
              <a:t> </a:t>
            </a:r>
            <a:r>
              <a:rPr lang="en-US" altLang="es-ES" sz="2400" dirty="0" err="1" smtClean="0">
                <a:latin typeface="+mj-lt"/>
                <a:cs typeface="Times New Roman" panose="02020603050405020304" pitchFamily="18" charset="0"/>
              </a:rPr>
              <a:t>selecciona</a:t>
            </a:r>
            <a:r>
              <a:rPr lang="en-US" altLang="es-ES" sz="2400" dirty="0" smtClean="0">
                <a:latin typeface="+mj-lt"/>
                <a:cs typeface="Times New Roman" panose="02020603050405020304" pitchFamily="18" charset="0"/>
              </a:rPr>
              <a:t> </a:t>
            </a:r>
            <a:r>
              <a:rPr lang="en-US" altLang="es-ES" sz="2400" dirty="0" err="1">
                <a:latin typeface="+mj-lt"/>
                <a:cs typeface="Times New Roman" panose="02020603050405020304" pitchFamily="18" charset="0"/>
              </a:rPr>
              <a:t>como</a:t>
            </a:r>
            <a:r>
              <a:rPr lang="en-US" altLang="es-ES" sz="2400" dirty="0">
                <a:latin typeface="+mj-lt"/>
                <a:cs typeface="Times New Roman" panose="02020603050405020304" pitchFamily="18" charset="0"/>
              </a:rPr>
              <a:t> </a:t>
            </a:r>
            <a:r>
              <a:rPr lang="en-US" altLang="es-ES" sz="2400" dirty="0" err="1">
                <a:latin typeface="+mj-lt"/>
                <a:cs typeface="Times New Roman" panose="02020603050405020304" pitchFamily="18" charset="0"/>
              </a:rPr>
              <a:t>nodo</a:t>
            </a:r>
            <a:r>
              <a:rPr lang="en-US" altLang="es-ES" sz="2400" dirty="0">
                <a:latin typeface="+mj-lt"/>
                <a:cs typeface="Times New Roman" panose="02020603050405020304" pitchFamily="18" charset="0"/>
              </a:rPr>
              <a:t> de </a:t>
            </a:r>
            <a:r>
              <a:rPr lang="en-US" altLang="es-ES" sz="2400" dirty="0" err="1">
                <a:latin typeface="+mj-lt"/>
                <a:cs typeface="Times New Roman" panose="02020603050405020304" pitchFamily="18" charset="0"/>
              </a:rPr>
              <a:t>decisión</a:t>
            </a:r>
            <a:r>
              <a:rPr lang="en-US" altLang="es-ES" sz="2400" dirty="0">
                <a:latin typeface="+mj-lt"/>
                <a:cs typeface="Times New Roman" panose="02020603050405020304" pitchFamily="18" charset="0"/>
              </a:rPr>
              <a:t>.</a:t>
            </a:r>
            <a:endParaRPr lang="en-US" altLang="es-ES" sz="2400" dirty="0">
              <a:latin typeface="+mj-lt"/>
              <a:cs typeface="Arial" panose="020B0604020202020204" pitchFamily="34" charset="0"/>
            </a:endParaRPr>
          </a:p>
        </p:txBody>
      </p:sp>
      <p:sp>
        <p:nvSpPr>
          <p:cNvPr id="4" name="Título 1"/>
          <p:cNvSpPr>
            <a:spLocks noGrp="1"/>
          </p:cNvSpPr>
          <p:nvPr>
            <p:ph type="title"/>
          </p:nvPr>
        </p:nvSpPr>
        <p:spPr>
          <a:xfrm>
            <a:off x="609600" y="274638"/>
            <a:ext cx="10972800" cy="1143000"/>
          </a:xfrm>
        </p:spPr>
        <p:txBody>
          <a:bodyPr>
            <a:normAutofit fontScale="90000"/>
          </a:bodyPr>
          <a:lstStyle/>
          <a:p>
            <a:r>
              <a:rPr lang="es-ES" dirty="0" smtClean="0"/>
              <a:t>Árboles de decisión: ID3 – Ganancia de Información</a:t>
            </a:r>
            <a:endParaRPr lang="es-ES" dirty="0"/>
          </a:p>
        </p:txBody>
      </p:sp>
      <p:pic>
        <p:nvPicPr>
          <p:cNvPr id="13314" name="Picture 2" descr="http://3.bp.blogspot.com/-Oh_BL_qVlHk/UW_p3YIO41I/AAAAAAAAAAc/3mUaw7nU4wo/s1600/gananci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898" y="5850209"/>
            <a:ext cx="5086350" cy="81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666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767408" y="1752601"/>
            <a:ext cx="10585176" cy="4187825"/>
          </a:xfrm>
        </p:spPr>
        <p:txBody>
          <a:bodyPr>
            <a:normAutofit/>
          </a:bodyPr>
          <a:lstStyle/>
          <a:p>
            <a:r>
              <a:rPr lang="en-US" altLang="es-ES" sz="2800" dirty="0">
                <a:latin typeface="+mj-lt"/>
                <a:cs typeface="Arial" panose="020B0604020202020204" pitchFamily="34" charset="0"/>
              </a:rPr>
              <a:t>Una </a:t>
            </a:r>
            <a:r>
              <a:rPr lang="en-US" altLang="es-ES" sz="2800" dirty="0" err="1">
                <a:latin typeface="+mj-lt"/>
                <a:cs typeface="Arial" panose="020B0604020202020204" pitchFamily="34" charset="0"/>
              </a:rPr>
              <a:t>rama</a:t>
            </a:r>
            <a:r>
              <a:rPr lang="en-US" altLang="es-ES" sz="2800" dirty="0">
                <a:latin typeface="+mj-lt"/>
                <a:cs typeface="Arial" panose="020B0604020202020204" pitchFamily="34" charset="0"/>
              </a:rPr>
              <a:t> con </a:t>
            </a:r>
            <a:r>
              <a:rPr lang="en-US" altLang="es-ES" sz="2800" dirty="0" err="1">
                <a:latin typeface="+mj-lt"/>
                <a:cs typeface="Arial" panose="020B0604020202020204" pitchFamily="34" charset="0"/>
              </a:rPr>
              <a:t>entropía</a:t>
            </a:r>
            <a:r>
              <a:rPr lang="en-US" altLang="es-ES" sz="2800" dirty="0">
                <a:latin typeface="+mj-lt"/>
                <a:cs typeface="Arial" panose="020B0604020202020204" pitchFamily="34" charset="0"/>
              </a:rPr>
              <a:t> 0 se </a:t>
            </a:r>
            <a:r>
              <a:rPr lang="en-US" altLang="es-ES" sz="2800" dirty="0" err="1">
                <a:latin typeface="+mj-lt"/>
                <a:cs typeface="Arial" panose="020B0604020202020204" pitchFamily="34" charset="0"/>
              </a:rPr>
              <a:t>convierte</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en</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hoja</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todos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sus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casos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están</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ya</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clasificados</a:t>
            </a:r>
            <a:r>
              <a:rPr lang="en-US" altLang="es-ES" sz="2800" dirty="0">
                <a:latin typeface="+mj-lt"/>
                <a:cs typeface="Arial" panose="020B0604020202020204" pitchFamily="34" charset="0"/>
              </a:rPr>
              <a:t>).</a:t>
            </a:r>
          </a:p>
          <a:p>
            <a:r>
              <a:rPr lang="en-US" altLang="es-ES" sz="2800" dirty="0">
                <a:latin typeface="+mj-lt"/>
                <a:cs typeface="Arial" panose="020B0604020202020204" pitchFamily="34" charset="0"/>
              </a:rPr>
              <a:t>Si no </a:t>
            </a:r>
            <a:r>
              <a:rPr lang="en-US" altLang="es-ES" sz="2800" dirty="0" err="1">
                <a:latin typeface="+mj-lt"/>
                <a:cs typeface="Arial" panose="020B0604020202020204" pitchFamily="34" charset="0"/>
              </a:rPr>
              <a:t>es</a:t>
            </a:r>
            <a:r>
              <a:rPr lang="en-US" altLang="es-ES" sz="2800" dirty="0">
                <a:latin typeface="+mj-lt"/>
                <a:cs typeface="Arial" panose="020B0604020202020204" pitchFamily="34" charset="0"/>
              </a:rPr>
              <a:t> </a:t>
            </a:r>
            <a:r>
              <a:rPr lang="en-US" altLang="es-ES" sz="2800" dirty="0" err="1" smtClean="0">
                <a:latin typeface="+mj-lt"/>
                <a:cs typeface="Arial" panose="020B0604020202020204" pitchFamily="34" charset="0"/>
              </a:rPr>
              <a:t>así</a:t>
            </a:r>
            <a:r>
              <a:rPr lang="en-US" altLang="es-ES" sz="2800" dirty="0" smtClean="0">
                <a:latin typeface="+mj-lt"/>
                <a:cs typeface="Arial" panose="020B0604020202020204" pitchFamily="34" charset="0"/>
              </a:rPr>
              <a:t> (hay </a:t>
            </a:r>
            <a:r>
              <a:rPr lang="en-US" altLang="es-ES" sz="2800" dirty="0" err="1" smtClean="0">
                <a:latin typeface="+mj-lt"/>
                <a:cs typeface="Arial" panose="020B0604020202020204" pitchFamily="34" charset="0"/>
              </a:rPr>
              <a:t>nodos</a:t>
            </a:r>
            <a:r>
              <a:rPr lang="en-US" altLang="es-ES" sz="2800" dirty="0" smtClean="0">
                <a:latin typeface="+mj-lt"/>
                <a:cs typeface="Arial" panose="020B0604020202020204" pitchFamily="34" charset="0"/>
              </a:rPr>
              <a:t> con </a:t>
            </a:r>
            <a:r>
              <a:rPr lang="en-US" altLang="es-ES" sz="2800" dirty="0" err="1" smtClean="0">
                <a:latin typeface="+mj-lt"/>
                <a:cs typeface="Arial" panose="020B0604020202020204" pitchFamily="34" charset="0"/>
              </a:rPr>
              <a:t>distintas</a:t>
            </a:r>
            <a:r>
              <a:rPr lang="en-US" altLang="es-ES" sz="2800" dirty="0" smtClean="0">
                <a:latin typeface="+mj-lt"/>
                <a:cs typeface="Arial" panose="020B0604020202020204" pitchFamily="34" charset="0"/>
              </a:rPr>
              <a:t> </a:t>
            </a:r>
            <a:r>
              <a:rPr lang="en-US" altLang="es-ES" sz="2800" dirty="0" err="1" smtClean="0">
                <a:latin typeface="+mj-lt"/>
                <a:cs typeface="Arial" panose="020B0604020202020204" pitchFamily="34" charset="0"/>
              </a:rPr>
              <a:t>clasificaciones</a:t>
            </a:r>
            <a:r>
              <a:rPr lang="en-US" altLang="es-ES" sz="2800" dirty="0" smtClean="0">
                <a:latin typeface="+mj-lt"/>
                <a:cs typeface="Arial" panose="020B0604020202020204" pitchFamily="34" charset="0"/>
              </a:rPr>
              <a:t>), </a:t>
            </a:r>
            <a:r>
              <a:rPr lang="en-US" altLang="es-ES" sz="2800" dirty="0">
                <a:latin typeface="+mj-lt"/>
                <a:cs typeface="Arial" panose="020B0604020202020204" pitchFamily="34" charset="0"/>
              </a:rPr>
              <a:t>la </a:t>
            </a:r>
            <a:r>
              <a:rPr lang="en-US" altLang="es-ES" sz="2800" dirty="0" err="1">
                <a:latin typeface="+mj-lt"/>
                <a:cs typeface="Arial" panose="020B0604020202020204" pitchFamily="34" charset="0"/>
              </a:rPr>
              <a:t>rama</a:t>
            </a:r>
            <a:r>
              <a:rPr lang="en-US" altLang="es-ES" sz="2800" dirty="0">
                <a:latin typeface="+mj-lt"/>
                <a:cs typeface="Arial" panose="020B0604020202020204" pitchFamily="34" charset="0"/>
              </a:rPr>
              <a:t> </a:t>
            </a:r>
            <a:r>
              <a:rPr lang="en-US" altLang="es-ES" sz="2800" dirty="0" smtClean="0">
                <a:latin typeface="+mj-lt"/>
                <a:cs typeface="Arial" panose="020B0604020202020204" pitchFamily="34" charset="0"/>
              </a:rPr>
              <a:t>se </a:t>
            </a:r>
            <a:r>
              <a:rPr lang="en-US" altLang="es-ES" sz="2800" dirty="0" err="1" smtClean="0">
                <a:latin typeface="+mj-lt"/>
                <a:cs typeface="Arial" panose="020B0604020202020204" pitchFamily="34" charset="0"/>
              </a:rPr>
              <a:t>debe</a:t>
            </a:r>
            <a:r>
              <a:rPr lang="en-US" altLang="es-ES" sz="2800" dirty="0" smtClean="0">
                <a:latin typeface="+mj-lt"/>
                <a:cs typeface="Arial" panose="020B0604020202020204" pitchFamily="34" charset="0"/>
              </a:rPr>
              <a:t> </a:t>
            </a:r>
            <a:r>
              <a:rPr lang="en-US" altLang="es-ES" sz="2800" dirty="0" err="1">
                <a:latin typeface="+mj-lt"/>
                <a:cs typeface="Arial" panose="020B0604020202020204" pitchFamily="34" charset="0"/>
              </a:rPr>
              <a:t>seguir</a:t>
            </a:r>
            <a:r>
              <a:rPr lang="en-US" altLang="es-ES" sz="2800" dirty="0">
                <a:latin typeface="+mj-lt"/>
                <a:cs typeface="Arial" panose="020B0604020202020204" pitchFamily="34" charset="0"/>
              </a:rPr>
              <a:t> </a:t>
            </a:r>
            <a:r>
              <a:rPr lang="en-US" altLang="es-ES" sz="2800" dirty="0" err="1" smtClean="0">
                <a:latin typeface="+mj-lt"/>
                <a:cs typeface="Arial" panose="020B0604020202020204" pitchFamily="34" charset="0"/>
              </a:rPr>
              <a:t>sudividiéndo</a:t>
            </a:r>
            <a:r>
              <a:rPr lang="en-US" altLang="es-ES" sz="2800" dirty="0" smtClean="0">
                <a:latin typeface="+mj-lt"/>
                <a:cs typeface="Arial" panose="020B0604020202020204" pitchFamily="34" charset="0"/>
              </a:rPr>
              <a:t> para </a:t>
            </a:r>
            <a:r>
              <a:rPr lang="en-US" altLang="es-ES" sz="2800" dirty="0" err="1">
                <a:latin typeface="+mj-lt"/>
                <a:cs typeface="Arial" panose="020B0604020202020204" pitchFamily="34" charset="0"/>
              </a:rPr>
              <a:t>poder</a:t>
            </a:r>
            <a:r>
              <a:rPr lang="en-US" altLang="es-ES" sz="2800" dirty="0">
                <a:latin typeface="+mj-lt"/>
                <a:cs typeface="Arial" panose="020B0604020202020204" pitchFamily="34" charset="0"/>
              </a:rPr>
              <a:t> </a:t>
            </a:r>
            <a:r>
              <a:rPr lang="en-US" altLang="es-ES" sz="2800" dirty="0" err="1" smtClean="0">
                <a:latin typeface="+mj-lt"/>
                <a:cs typeface="Arial" panose="020B0604020202020204" pitchFamily="34" charset="0"/>
              </a:rPr>
              <a:t>clasificarlos</a:t>
            </a:r>
            <a:r>
              <a:rPr lang="en-US" altLang="es-ES" sz="2800" dirty="0" smtClean="0">
                <a:latin typeface="+mj-lt"/>
                <a:cs typeface="Arial" panose="020B0604020202020204" pitchFamily="34" charset="0"/>
              </a:rPr>
              <a:t> de forma </a:t>
            </a:r>
            <a:r>
              <a:rPr lang="en-US" altLang="es-ES" sz="2800" dirty="0" err="1" smtClean="0">
                <a:latin typeface="+mj-lt"/>
                <a:cs typeface="Arial" panose="020B0604020202020204" pitchFamily="34" charset="0"/>
              </a:rPr>
              <a:t>adecuada</a:t>
            </a:r>
            <a:r>
              <a:rPr lang="en-US" altLang="es-ES" sz="2800" dirty="0" smtClean="0">
                <a:latin typeface="+mj-lt"/>
                <a:cs typeface="Arial" panose="020B0604020202020204" pitchFamily="34" charset="0"/>
              </a:rPr>
              <a:t>.</a:t>
            </a:r>
            <a:endParaRPr lang="en-US" altLang="es-ES" sz="2800" dirty="0">
              <a:latin typeface="+mj-lt"/>
              <a:cs typeface="Arial" panose="020B0604020202020204" pitchFamily="34" charset="0"/>
            </a:endParaRPr>
          </a:p>
          <a:p>
            <a:r>
              <a:rPr lang="en-US" altLang="es-ES" sz="2800" dirty="0">
                <a:latin typeface="+mj-lt"/>
                <a:cs typeface="Arial" panose="020B0604020202020204" pitchFamily="34" charset="0"/>
              </a:rPr>
              <a:t>El </a:t>
            </a:r>
            <a:r>
              <a:rPr lang="en-US" altLang="es-ES" sz="2800" dirty="0" err="1">
                <a:latin typeface="+mj-lt"/>
                <a:cs typeface="Arial" panose="020B0604020202020204" pitchFamily="34" charset="0"/>
              </a:rPr>
              <a:t>algoritmo</a:t>
            </a:r>
            <a:r>
              <a:rPr lang="en-US" altLang="es-ES" sz="2800" dirty="0">
                <a:latin typeface="+mj-lt"/>
                <a:cs typeface="Arial" panose="020B0604020202020204" pitchFamily="34" charset="0"/>
              </a:rPr>
              <a:t> ID3 se </a:t>
            </a:r>
            <a:r>
              <a:rPr lang="en-US" altLang="es-ES" sz="2800" dirty="0" err="1">
                <a:latin typeface="+mj-lt"/>
                <a:cs typeface="Arial" panose="020B0604020202020204" pitchFamily="34" charset="0"/>
              </a:rPr>
              <a:t>ejecuta</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recursivamente</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en</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nodos</a:t>
            </a:r>
            <a:r>
              <a:rPr lang="en-US" altLang="es-ES" sz="2800" dirty="0">
                <a:latin typeface="+mj-lt"/>
                <a:cs typeface="Arial" panose="020B0604020202020204" pitchFamily="34" charset="0"/>
              </a:rPr>
              <a:t> que no son </a:t>
            </a:r>
            <a:r>
              <a:rPr lang="en-US" altLang="es-ES" sz="2800" dirty="0" err="1">
                <a:latin typeface="+mj-lt"/>
                <a:cs typeface="Arial" panose="020B0604020202020204" pitchFamily="34" charset="0"/>
              </a:rPr>
              <a:t>hojas</a:t>
            </a:r>
            <a:r>
              <a:rPr lang="en-US" altLang="es-ES" sz="2800" dirty="0">
                <a:latin typeface="+mj-lt"/>
                <a:cs typeface="Arial" panose="020B0604020202020204" pitchFamily="34" charset="0"/>
              </a:rPr>
              <a:t>, hasta que se </a:t>
            </a:r>
            <a:r>
              <a:rPr lang="en-US" altLang="es-ES" sz="2800" dirty="0" err="1">
                <a:latin typeface="+mj-lt"/>
                <a:cs typeface="Arial" panose="020B0604020202020204" pitchFamily="34" charset="0"/>
              </a:rPr>
              <a:t>llegue</a:t>
            </a:r>
            <a:r>
              <a:rPr lang="en-US" altLang="es-ES" sz="2800" dirty="0">
                <a:latin typeface="+mj-lt"/>
                <a:cs typeface="Arial" panose="020B0604020202020204" pitchFamily="34" charset="0"/>
              </a:rPr>
              <a:t> a </a:t>
            </a:r>
            <a:r>
              <a:rPr lang="en-US" altLang="es-ES" sz="2800" dirty="0" err="1">
                <a:latin typeface="+mj-lt"/>
                <a:cs typeface="Arial" panose="020B0604020202020204" pitchFamily="34" charset="0"/>
              </a:rPr>
              <a:t>nodos-hoja</a:t>
            </a:r>
            <a:r>
              <a:rPr lang="en-US" altLang="es-ES" sz="2800" dirty="0">
                <a:latin typeface="+mj-lt"/>
                <a:cs typeface="Arial" panose="020B0604020202020204" pitchFamily="34" charset="0"/>
              </a:rPr>
              <a:t>.</a:t>
            </a:r>
          </a:p>
          <a:p>
            <a:endParaRPr lang="en-US" altLang="es-ES" sz="2800" dirty="0">
              <a:latin typeface="+mj-lt"/>
            </a:endParaRPr>
          </a:p>
        </p:txBody>
      </p:sp>
      <p:sp>
        <p:nvSpPr>
          <p:cNvPr id="6" name="Título 1"/>
          <p:cNvSpPr>
            <a:spLocks noGrp="1"/>
          </p:cNvSpPr>
          <p:nvPr>
            <p:ph type="title"/>
          </p:nvPr>
        </p:nvSpPr>
        <p:spPr>
          <a:xfrm>
            <a:off x="609600" y="274638"/>
            <a:ext cx="10972800" cy="1143000"/>
          </a:xfrm>
        </p:spPr>
        <p:txBody>
          <a:bodyPr>
            <a:normAutofit fontScale="90000"/>
          </a:bodyPr>
          <a:lstStyle/>
          <a:p>
            <a:r>
              <a:rPr lang="es-ES" dirty="0" smtClean="0"/>
              <a:t>Árboles de decisión: ID3 – Ganancia de Información</a:t>
            </a:r>
            <a:endParaRPr lang="es-ES" dirty="0"/>
          </a:p>
        </p:txBody>
      </p:sp>
    </p:spTree>
    <p:extLst>
      <p:ext uri="{BB962C8B-B14F-4D97-AF65-F5344CB8AC3E}">
        <p14:creationId xmlns:p14="http://schemas.microsoft.com/office/powerpoint/2010/main" val="1140679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09600" y="274638"/>
            <a:ext cx="10972800" cy="1143000"/>
          </a:xfrm>
        </p:spPr>
        <p:txBody>
          <a:bodyPr>
            <a:normAutofit/>
          </a:bodyPr>
          <a:lstStyle/>
          <a:p>
            <a:r>
              <a:rPr lang="es-ES" dirty="0" smtClean="0"/>
              <a:t>Árboles de decisión: ID3 – Ejemplo Completo</a:t>
            </a:r>
            <a:endParaRPr lang="es-ES" dirty="0"/>
          </a:p>
        </p:txBody>
      </p:sp>
      <p:pic>
        <p:nvPicPr>
          <p:cNvPr id="5" name="Picture 39" descr="http://www.saedsayad.com/images/Decision_Tree_1.png"/>
          <p:cNvPicPr>
            <a:picLocks noChangeAspect="1" noChangeArrowheads="1"/>
          </p:cNvPicPr>
          <p:nvPr/>
        </p:nvPicPr>
        <p:blipFill>
          <a:blip r:embed="rId2">
            <a:extLst>
              <a:ext uri="{28A0092B-C50C-407E-A947-70E740481C1C}">
                <a14:useLocalDpi xmlns:a14="http://schemas.microsoft.com/office/drawing/2010/main" val="0"/>
              </a:ext>
            </a:extLst>
          </a:blip>
          <a:srcRect r="50000" b="4570"/>
          <a:stretch>
            <a:fillRect/>
          </a:stretch>
        </p:blipFill>
        <p:spPr bwMode="auto">
          <a:xfrm>
            <a:off x="119336" y="1268760"/>
            <a:ext cx="6172200" cy="4419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2" descr="http://www.saedsayad.com/images/Entropy_2.png"/>
          <p:cNvPicPr>
            <a:picLocks noChangeAspect="1" noChangeArrowheads="1"/>
          </p:cNvPicPr>
          <p:nvPr/>
        </p:nvPicPr>
        <p:blipFill>
          <a:blip r:embed="rId3">
            <a:extLst>
              <a:ext uri="{28A0092B-C50C-407E-A947-70E740481C1C}">
                <a14:useLocalDpi xmlns:a14="http://schemas.microsoft.com/office/drawing/2010/main" val="0"/>
              </a:ext>
            </a:extLst>
          </a:blip>
          <a:srcRect t="3725"/>
          <a:stretch>
            <a:fillRect/>
          </a:stretch>
        </p:blipFill>
        <p:spPr bwMode="auto">
          <a:xfrm>
            <a:off x="6819825" y="3284984"/>
            <a:ext cx="4676775" cy="32004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4" descr="http://www.saedsayad.com/images/Entropy_3.png"/>
          <p:cNvPicPr>
            <a:picLocks noChangeAspect="1" noChangeArrowheads="1"/>
          </p:cNvPicPr>
          <p:nvPr/>
        </p:nvPicPr>
        <p:blipFill>
          <a:blip r:embed="rId4">
            <a:extLst>
              <a:ext uri="{28A0092B-C50C-407E-A947-70E740481C1C}">
                <a14:useLocalDpi xmlns:a14="http://schemas.microsoft.com/office/drawing/2010/main" val="0"/>
              </a:ext>
            </a:extLst>
          </a:blip>
          <a:srcRect l="3125" t="35165" r="3125" b="5106"/>
          <a:stretch>
            <a:fillRect/>
          </a:stretch>
        </p:blipFill>
        <p:spPr bwMode="auto">
          <a:xfrm>
            <a:off x="6836716" y="1340768"/>
            <a:ext cx="4572000" cy="17827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8 CuadroTexto"/>
          <p:cNvSpPr txBox="1">
            <a:spLocks noChangeArrowheads="1"/>
          </p:cNvSpPr>
          <p:nvPr/>
        </p:nvSpPr>
        <p:spPr bwMode="auto">
          <a:xfrm>
            <a:off x="10875317" y="1340768"/>
            <a:ext cx="549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a:t>1º</a:t>
            </a:r>
          </a:p>
        </p:txBody>
      </p:sp>
      <p:sp>
        <p:nvSpPr>
          <p:cNvPr id="10" name="9 CuadroTexto"/>
          <p:cNvSpPr txBox="1">
            <a:spLocks noChangeArrowheads="1"/>
          </p:cNvSpPr>
          <p:nvPr/>
        </p:nvSpPr>
        <p:spPr bwMode="auto">
          <a:xfrm>
            <a:off x="10947325" y="3287117"/>
            <a:ext cx="549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dirty="0"/>
              <a:t>2º</a:t>
            </a:r>
          </a:p>
        </p:txBody>
      </p:sp>
    </p:spTree>
    <p:extLst>
      <p:ext uri="{BB962C8B-B14F-4D97-AF65-F5344CB8AC3E}">
        <p14:creationId xmlns:p14="http://schemas.microsoft.com/office/powerpoint/2010/main" val="56109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09600" y="274638"/>
            <a:ext cx="10972800" cy="1143000"/>
          </a:xfrm>
        </p:spPr>
        <p:txBody>
          <a:bodyPr>
            <a:normAutofit/>
          </a:bodyPr>
          <a:lstStyle/>
          <a:p>
            <a:r>
              <a:rPr lang="es-ES" dirty="0" smtClean="0"/>
              <a:t>Árboles de decisión: ID3 – Ejemplo Completo</a:t>
            </a:r>
            <a:endParaRPr lang="es-ES" dirty="0"/>
          </a:p>
        </p:txBody>
      </p:sp>
      <p:pic>
        <p:nvPicPr>
          <p:cNvPr id="5" name="Picture 39" descr="http://www.saedsayad.com/images/Decision_Tree_1.png"/>
          <p:cNvPicPr>
            <a:picLocks noChangeAspect="1" noChangeArrowheads="1"/>
          </p:cNvPicPr>
          <p:nvPr/>
        </p:nvPicPr>
        <p:blipFill>
          <a:blip r:embed="rId2">
            <a:extLst>
              <a:ext uri="{28A0092B-C50C-407E-A947-70E740481C1C}">
                <a14:useLocalDpi xmlns:a14="http://schemas.microsoft.com/office/drawing/2010/main" val="0"/>
              </a:ext>
            </a:extLst>
          </a:blip>
          <a:srcRect r="50000" b="4570"/>
          <a:stretch>
            <a:fillRect/>
          </a:stretch>
        </p:blipFill>
        <p:spPr bwMode="auto">
          <a:xfrm>
            <a:off x="119336" y="1268760"/>
            <a:ext cx="6172200" cy="4419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2" descr="http://www.saedsayad.com/images/Entropy_attributes.png"/>
          <p:cNvPicPr>
            <a:picLocks noChangeAspect="1" noChangeArrowheads="1"/>
          </p:cNvPicPr>
          <p:nvPr/>
        </p:nvPicPr>
        <p:blipFill>
          <a:blip r:embed="rId3">
            <a:extLst>
              <a:ext uri="{28A0092B-C50C-407E-A947-70E740481C1C}">
                <a14:useLocalDpi xmlns:a14="http://schemas.microsoft.com/office/drawing/2010/main" val="0"/>
              </a:ext>
            </a:extLst>
          </a:blip>
          <a:srcRect t="2734"/>
          <a:stretch>
            <a:fillRect/>
          </a:stretch>
        </p:blipFill>
        <p:spPr bwMode="auto">
          <a:xfrm>
            <a:off x="6442720" y="1844824"/>
            <a:ext cx="5518150" cy="31242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2" name="Picture 4" descr="http://www.saedsayad.com/images/Entropy_gain.png"/>
          <p:cNvPicPr>
            <a:picLocks noChangeAspect="1" noChangeArrowheads="1"/>
          </p:cNvPicPr>
          <p:nvPr/>
        </p:nvPicPr>
        <p:blipFill>
          <a:blip r:embed="rId4">
            <a:extLst>
              <a:ext uri="{28A0092B-C50C-407E-A947-70E740481C1C}">
                <a14:useLocalDpi xmlns:a14="http://schemas.microsoft.com/office/drawing/2010/main" val="0"/>
              </a:ext>
            </a:extLst>
          </a:blip>
          <a:srcRect l="1945" r="2676" b="10001"/>
          <a:stretch>
            <a:fillRect/>
          </a:stretch>
        </p:blipFill>
        <p:spPr bwMode="auto">
          <a:xfrm>
            <a:off x="5033688" y="5441776"/>
            <a:ext cx="3733800" cy="1371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3" name="Picture 2" descr="http://www.saedsayad.com/images/Entropy_attribute_be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62889" y="5441777"/>
            <a:ext cx="2009775" cy="13049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4" name="7 Flecha derecha"/>
          <p:cNvSpPr/>
          <p:nvPr/>
        </p:nvSpPr>
        <p:spPr>
          <a:xfrm>
            <a:off x="8996088" y="5975176"/>
            <a:ext cx="762000" cy="15240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5" name="8 CuadroTexto"/>
          <p:cNvSpPr txBox="1">
            <a:spLocks noChangeArrowheads="1"/>
          </p:cNvSpPr>
          <p:nvPr/>
        </p:nvSpPr>
        <p:spPr bwMode="auto">
          <a:xfrm>
            <a:off x="8941446" y="1844824"/>
            <a:ext cx="549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dirty="0"/>
              <a:t>3º</a:t>
            </a:r>
          </a:p>
        </p:txBody>
      </p:sp>
      <p:sp>
        <p:nvSpPr>
          <p:cNvPr id="16" name="9 CuadroTexto"/>
          <p:cNvSpPr txBox="1">
            <a:spLocks noChangeArrowheads="1"/>
          </p:cNvSpPr>
          <p:nvPr/>
        </p:nvSpPr>
        <p:spPr bwMode="auto">
          <a:xfrm>
            <a:off x="9132614" y="6127577"/>
            <a:ext cx="549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a:t>4º</a:t>
            </a:r>
          </a:p>
        </p:txBody>
      </p:sp>
    </p:spTree>
    <p:extLst>
      <p:ext uri="{BB962C8B-B14F-4D97-AF65-F5344CB8AC3E}">
        <p14:creationId xmlns:p14="http://schemas.microsoft.com/office/powerpoint/2010/main" val="838719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2" descr="http://www.saedsayad.com/images/Entropy_attribute_b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1728937"/>
            <a:ext cx="200977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4" descr="http://www.saedsayad.com/images/Entropy_overcast.png"/>
          <p:cNvPicPr>
            <a:picLocks noChangeAspect="1" noChangeArrowheads="1"/>
          </p:cNvPicPr>
          <p:nvPr/>
        </p:nvPicPr>
        <p:blipFill>
          <a:blip r:embed="rId3">
            <a:extLst>
              <a:ext uri="{28A0092B-C50C-407E-A947-70E740481C1C}">
                <a14:useLocalDpi xmlns:a14="http://schemas.microsoft.com/office/drawing/2010/main" val="0"/>
              </a:ext>
            </a:extLst>
          </a:blip>
          <a:srcRect l="45865"/>
          <a:stretch>
            <a:fillRect/>
          </a:stretch>
        </p:blipFill>
        <p:spPr bwMode="auto">
          <a:xfrm>
            <a:off x="6781800" y="1289994"/>
            <a:ext cx="27432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6" descr="http://www.saedsayad.com/images/Entropy_Sunn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710137"/>
            <a:ext cx="483870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Flecha derecha"/>
          <p:cNvSpPr/>
          <p:nvPr/>
        </p:nvSpPr>
        <p:spPr>
          <a:xfrm>
            <a:off x="5562600" y="2338536"/>
            <a:ext cx="762000" cy="15240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9" name="8 Flecha doblada"/>
          <p:cNvSpPr/>
          <p:nvPr/>
        </p:nvSpPr>
        <p:spPr>
          <a:xfrm rot="10800000">
            <a:off x="7391400" y="4014936"/>
            <a:ext cx="838200" cy="1143000"/>
          </a:xfrm>
          <a:prstGeom prst="bentArrow">
            <a:avLst>
              <a:gd name="adj1" fmla="val 17941"/>
              <a:gd name="adj2" fmla="val 21471"/>
              <a:gd name="adj3" fmla="val 25000"/>
              <a:gd name="adj4" fmla="val 4375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chemeClr val="tx1"/>
              </a:solidFill>
            </a:endParaRPr>
          </a:p>
        </p:txBody>
      </p:sp>
      <p:sp>
        <p:nvSpPr>
          <p:cNvPr id="24584" name="9 CuadroTexto"/>
          <p:cNvSpPr txBox="1">
            <a:spLocks noChangeArrowheads="1"/>
          </p:cNvSpPr>
          <p:nvPr/>
        </p:nvSpPr>
        <p:spPr bwMode="auto">
          <a:xfrm>
            <a:off x="5638801" y="2490937"/>
            <a:ext cx="549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a:t>5º</a:t>
            </a:r>
          </a:p>
        </p:txBody>
      </p:sp>
      <p:sp>
        <p:nvSpPr>
          <p:cNvPr id="24585" name="10 CuadroTexto"/>
          <p:cNvSpPr txBox="1">
            <a:spLocks noChangeArrowheads="1"/>
          </p:cNvSpPr>
          <p:nvPr/>
        </p:nvSpPr>
        <p:spPr bwMode="auto">
          <a:xfrm>
            <a:off x="8305801" y="4319736"/>
            <a:ext cx="1039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sz="2000"/>
              <a:t>repetir</a:t>
            </a:r>
          </a:p>
        </p:txBody>
      </p:sp>
      <p:sp>
        <p:nvSpPr>
          <p:cNvPr id="12" name="11 Flecha doblada"/>
          <p:cNvSpPr/>
          <p:nvPr/>
        </p:nvSpPr>
        <p:spPr>
          <a:xfrm rot="5400000">
            <a:off x="7505700" y="5272236"/>
            <a:ext cx="838200" cy="1524000"/>
          </a:xfrm>
          <a:prstGeom prst="bentArrow">
            <a:avLst>
              <a:gd name="adj1" fmla="val 17941"/>
              <a:gd name="adj2" fmla="val 21471"/>
              <a:gd name="adj3" fmla="val 25000"/>
              <a:gd name="adj4" fmla="val 4375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chemeClr val="tx1"/>
              </a:solidFill>
            </a:endParaRPr>
          </a:p>
        </p:txBody>
      </p:sp>
      <p:sp>
        <p:nvSpPr>
          <p:cNvPr id="24587" name="13 CuadroTexto"/>
          <p:cNvSpPr txBox="1">
            <a:spLocks noChangeArrowheads="1"/>
          </p:cNvSpPr>
          <p:nvPr/>
        </p:nvSpPr>
        <p:spPr bwMode="auto">
          <a:xfrm>
            <a:off x="8610600" y="5843736"/>
            <a:ext cx="1422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sz="2000"/>
              <a:t>…repetir…</a:t>
            </a:r>
          </a:p>
        </p:txBody>
      </p:sp>
      <p:sp>
        <p:nvSpPr>
          <p:cNvPr id="13" name="Título 1"/>
          <p:cNvSpPr>
            <a:spLocks noGrp="1"/>
          </p:cNvSpPr>
          <p:nvPr>
            <p:ph type="title"/>
          </p:nvPr>
        </p:nvSpPr>
        <p:spPr>
          <a:xfrm>
            <a:off x="609600" y="274638"/>
            <a:ext cx="10972800" cy="1143000"/>
          </a:xfrm>
        </p:spPr>
        <p:txBody>
          <a:bodyPr>
            <a:normAutofit/>
          </a:bodyPr>
          <a:lstStyle/>
          <a:p>
            <a:r>
              <a:rPr lang="es-ES" dirty="0" smtClean="0"/>
              <a:t>Árboles de decisión: ID3 – Ejemplo Completo</a:t>
            </a:r>
            <a:endParaRPr lang="es-ES" dirty="0"/>
          </a:p>
        </p:txBody>
      </p:sp>
    </p:spTree>
    <p:extLst>
      <p:ext uri="{BB962C8B-B14F-4D97-AF65-F5344CB8AC3E}">
        <p14:creationId xmlns:p14="http://schemas.microsoft.com/office/powerpoint/2010/main" val="2440517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Flecha derecha"/>
          <p:cNvSpPr/>
          <p:nvPr/>
        </p:nvSpPr>
        <p:spPr>
          <a:xfrm>
            <a:off x="4495800" y="3542184"/>
            <a:ext cx="762000" cy="15240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9" name="8 Flecha doblada"/>
          <p:cNvSpPr/>
          <p:nvPr/>
        </p:nvSpPr>
        <p:spPr>
          <a:xfrm rot="10800000">
            <a:off x="7391400" y="3212976"/>
            <a:ext cx="838200" cy="1143000"/>
          </a:xfrm>
          <a:prstGeom prst="bentArrow">
            <a:avLst>
              <a:gd name="adj1" fmla="val 17941"/>
              <a:gd name="adj2" fmla="val 21471"/>
              <a:gd name="adj3" fmla="val 25000"/>
              <a:gd name="adj4" fmla="val 4375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chemeClr val="tx1"/>
              </a:solidFill>
            </a:endParaRPr>
          </a:p>
        </p:txBody>
      </p:sp>
      <p:sp>
        <p:nvSpPr>
          <p:cNvPr id="25605" name="10 CuadroTexto"/>
          <p:cNvSpPr txBox="1">
            <a:spLocks noChangeArrowheads="1"/>
          </p:cNvSpPr>
          <p:nvPr/>
        </p:nvSpPr>
        <p:spPr bwMode="auto">
          <a:xfrm>
            <a:off x="8289926" y="3513014"/>
            <a:ext cx="1673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a:t>…repetir…</a:t>
            </a:r>
          </a:p>
        </p:txBody>
      </p:sp>
      <p:pic>
        <p:nvPicPr>
          <p:cNvPr id="25606" name="Picture 39" descr="http://www.saedsayad.com/images/Decision_Tree_1.png"/>
          <p:cNvPicPr>
            <a:picLocks noChangeAspect="1" noChangeArrowheads="1"/>
          </p:cNvPicPr>
          <p:nvPr/>
        </p:nvPicPr>
        <p:blipFill>
          <a:blip r:embed="rId2">
            <a:extLst>
              <a:ext uri="{28A0092B-C50C-407E-A947-70E740481C1C}">
                <a14:useLocalDpi xmlns:a14="http://schemas.microsoft.com/office/drawing/2010/main" val="0"/>
              </a:ext>
            </a:extLst>
          </a:blip>
          <a:srcRect l="57407" r="1852"/>
          <a:stretch>
            <a:fillRect/>
          </a:stretch>
        </p:blipFill>
        <p:spPr bwMode="auto">
          <a:xfrm>
            <a:off x="5486401" y="1484784"/>
            <a:ext cx="4587875" cy="422433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 name="12 Flecha derecha"/>
          <p:cNvSpPr/>
          <p:nvPr/>
        </p:nvSpPr>
        <p:spPr>
          <a:xfrm>
            <a:off x="3505200" y="3542184"/>
            <a:ext cx="762000" cy="15240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4" name="13 Flecha derecha"/>
          <p:cNvSpPr/>
          <p:nvPr/>
        </p:nvSpPr>
        <p:spPr>
          <a:xfrm>
            <a:off x="2514600" y="3542184"/>
            <a:ext cx="762000" cy="15240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25610" name="14 CuadroTexto"/>
          <p:cNvSpPr txBox="1">
            <a:spLocks noChangeArrowheads="1"/>
          </p:cNvSpPr>
          <p:nvPr/>
        </p:nvSpPr>
        <p:spPr bwMode="auto">
          <a:xfrm>
            <a:off x="5638800" y="1559298"/>
            <a:ext cx="43434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r>
              <a:rPr lang="es-ES" altLang="es-ES" sz="1800" b="1"/>
              <a:t>Árbol de decisión</a:t>
            </a:r>
          </a:p>
        </p:txBody>
      </p:sp>
      <p:sp>
        <p:nvSpPr>
          <p:cNvPr id="12" name="Título 1"/>
          <p:cNvSpPr>
            <a:spLocks noGrp="1"/>
          </p:cNvSpPr>
          <p:nvPr>
            <p:ph type="title"/>
          </p:nvPr>
        </p:nvSpPr>
        <p:spPr>
          <a:xfrm>
            <a:off x="609600" y="274638"/>
            <a:ext cx="10972800" cy="1143000"/>
          </a:xfrm>
        </p:spPr>
        <p:txBody>
          <a:bodyPr>
            <a:normAutofit/>
          </a:bodyPr>
          <a:lstStyle/>
          <a:p>
            <a:r>
              <a:rPr lang="es-ES" dirty="0" smtClean="0"/>
              <a:t>Árboles de decisión: ID3 – Ejemplo Completo</a:t>
            </a:r>
            <a:endParaRPr lang="es-ES" dirty="0"/>
          </a:p>
        </p:txBody>
      </p:sp>
    </p:spTree>
    <p:extLst>
      <p:ext uri="{BB962C8B-B14F-4D97-AF65-F5344CB8AC3E}">
        <p14:creationId xmlns:p14="http://schemas.microsoft.com/office/powerpoint/2010/main" val="30832549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Flecha doblada"/>
          <p:cNvSpPr/>
          <p:nvPr/>
        </p:nvSpPr>
        <p:spPr>
          <a:xfrm rot="10800000">
            <a:off x="7391400" y="3429000"/>
            <a:ext cx="838200" cy="1143000"/>
          </a:xfrm>
          <a:prstGeom prst="bentArrow">
            <a:avLst>
              <a:gd name="adj1" fmla="val 17941"/>
              <a:gd name="adj2" fmla="val 21471"/>
              <a:gd name="adj3" fmla="val 25000"/>
              <a:gd name="adj4" fmla="val 4375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chemeClr val="tx1"/>
              </a:solidFill>
            </a:endParaRPr>
          </a:p>
        </p:txBody>
      </p:sp>
      <p:sp>
        <p:nvSpPr>
          <p:cNvPr id="26628" name="10 CuadroTexto"/>
          <p:cNvSpPr txBox="1">
            <a:spLocks noChangeArrowheads="1"/>
          </p:cNvSpPr>
          <p:nvPr/>
        </p:nvSpPr>
        <p:spPr bwMode="auto">
          <a:xfrm>
            <a:off x="8289926" y="3729038"/>
            <a:ext cx="1673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a:t>…repetir…</a:t>
            </a:r>
          </a:p>
        </p:txBody>
      </p:sp>
      <p:pic>
        <p:nvPicPr>
          <p:cNvPr id="26629" name="Picture 39" descr="http://www.saedsayad.com/images/Decision_Tree_1.png"/>
          <p:cNvPicPr>
            <a:picLocks noChangeAspect="1" noChangeArrowheads="1"/>
          </p:cNvPicPr>
          <p:nvPr/>
        </p:nvPicPr>
        <p:blipFill>
          <a:blip r:embed="rId2">
            <a:extLst>
              <a:ext uri="{28A0092B-C50C-407E-A947-70E740481C1C}">
                <a14:useLocalDpi xmlns:a14="http://schemas.microsoft.com/office/drawing/2010/main" val="0"/>
              </a:ext>
            </a:extLst>
          </a:blip>
          <a:srcRect l="57407" r="1852"/>
          <a:stretch>
            <a:fillRect/>
          </a:stretch>
        </p:blipFill>
        <p:spPr bwMode="auto">
          <a:xfrm>
            <a:off x="5486401" y="1484784"/>
            <a:ext cx="4587875" cy="422433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6631" name="14 CuadroTexto"/>
          <p:cNvSpPr txBox="1">
            <a:spLocks noChangeArrowheads="1"/>
          </p:cNvSpPr>
          <p:nvPr/>
        </p:nvSpPr>
        <p:spPr bwMode="auto">
          <a:xfrm>
            <a:off x="5638800" y="1560984"/>
            <a:ext cx="43434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r>
              <a:rPr lang="es-ES" altLang="es-ES" sz="1800" b="1"/>
              <a:t>Árbol de decisión</a:t>
            </a:r>
          </a:p>
        </p:txBody>
      </p:sp>
      <p:pic>
        <p:nvPicPr>
          <p:cNvPr id="26632" name="Picture 2" descr="http://www.saedsayad.com/images/Decision_rules.png"/>
          <p:cNvPicPr>
            <a:picLocks noChangeAspect="1" noChangeArrowheads="1"/>
          </p:cNvPicPr>
          <p:nvPr/>
        </p:nvPicPr>
        <p:blipFill>
          <a:blip r:embed="rId3">
            <a:extLst>
              <a:ext uri="{28A0092B-C50C-407E-A947-70E740481C1C}">
                <a14:useLocalDpi xmlns:a14="http://schemas.microsoft.com/office/drawing/2010/main" val="0"/>
              </a:ext>
            </a:extLst>
          </a:blip>
          <a:srcRect r="56580"/>
          <a:stretch>
            <a:fillRect/>
          </a:stretch>
        </p:blipFill>
        <p:spPr bwMode="auto">
          <a:xfrm>
            <a:off x="2057400" y="1484785"/>
            <a:ext cx="3352800" cy="42576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 name="Título 1"/>
          <p:cNvSpPr>
            <a:spLocks noGrp="1"/>
          </p:cNvSpPr>
          <p:nvPr>
            <p:ph type="title"/>
          </p:nvPr>
        </p:nvSpPr>
        <p:spPr>
          <a:xfrm>
            <a:off x="609600" y="274638"/>
            <a:ext cx="10972800" cy="1143000"/>
          </a:xfrm>
        </p:spPr>
        <p:txBody>
          <a:bodyPr>
            <a:normAutofit/>
          </a:bodyPr>
          <a:lstStyle/>
          <a:p>
            <a:r>
              <a:rPr lang="es-ES" dirty="0" smtClean="0"/>
              <a:t>Árboles de decisión: ID3 – Ejemplo Completo</a:t>
            </a:r>
            <a:endParaRPr lang="es-ES" dirty="0"/>
          </a:p>
        </p:txBody>
      </p:sp>
      <p:sp>
        <p:nvSpPr>
          <p:cNvPr id="3" name="CuadroTexto 2"/>
          <p:cNvSpPr txBox="1"/>
          <p:nvPr/>
        </p:nvSpPr>
        <p:spPr>
          <a:xfrm>
            <a:off x="3803939" y="5805264"/>
            <a:ext cx="4956357" cy="523220"/>
          </a:xfrm>
          <a:prstGeom prst="rect">
            <a:avLst/>
          </a:prstGeom>
          <a:noFill/>
        </p:spPr>
        <p:txBody>
          <a:bodyPr wrap="none" rtlCol="0">
            <a:spAutoFit/>
          </a:bodyPr>
          <a:lstStyle/>
          <a:p>
            <a:r>
              <a:rPr lang="es-ES" sz="2800" dirty="0" smtClean="0"/>
              <a:t>Obtención de reglas interpretables</a:t>
            </a:r>
            <a:endParaRPr lang="es-ES" sz="2800" dirty="0"/>
          </a:p>
        </p:txBody>
      </p:sp>
    </p:spTree>
    <p:extLst>
      <p:ext uri="{BB962C8B-B14F-4D97-AF65-F5344CB8AC3E}">
        <p14:creationId xmlns:p14="http://schemas.microsoft.com/office/powerpoint/2010/main" val="1008957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Algunos Algoritmos</a:t>
            </a:r>
            <a:endParaRPr lang="es-ES" dirty="0"/>
          </a:p>
        </p:txBody>
      </p:sp>
      <p:sp>
        <p:nvSpPr>
          <p:cNvPr id="3" name="Marcador de contenido 2"/>
          <p:cNvSpPr>
            <a:spLocks noGrp="1"/>
          </p:cNvSpPr>
          <p:nvPr>
            <p:ph idx="1"/>
          </p:nvPr>
        </p:nvSpPr>
        <p:spPr/>
        <p:txBody>
          <a:bodyPr>
            <a:normAutofit/>
          </a:bodyPr>
          <a:lstStyle/>
          <a:p>
            <a:r>
              <a:rPr lang="es-ES" dirty="0" smtClean="0"/>
              <a:t>Supervisado: K-NN</a:t>
            </a:r>
          </a:p>
          <a:p>
            <a:r>
              <a:rPr lang="es-ES" dirty="0" smtClean="0"/>
              <a:t>No Supervisado: K-medias</a:t>
            </a:r>
          </a:p>
          <a:p>
            <a:r>
              <a:rPr lang="es-ES" dirty="0" smtClean="0"/>
              <a:t>Reducción de </a:t>
            </a:r>
            <a:r>
              <a:rPr lang="es-ES" dirty="0" err="1" smtClean="0"/>
              <a:t>Dimensionalidad</a:t>
            </a:r>
            <a:r>
              <a:rPr lang="es-ES" dirty="0" smtClean="0"/>
              <a:t>: PCA</a:t>
            </a:r>
            <a:endParaRPr lang="es-ES" dirty="0"/>
          </a:p>
          <a:p>
            <a:r>
              <a:rPr lang="es-ES" dirty="0" smtClean="0"/>
              <a:t>Árboles de decisión: ID3</a:t>
            </a:r>
          </a:p>
          <a:p>
            <a:r>
              <a:rPr lang="es-ES" dirty="0" smtClean="0"/>
              <a:t>Redes estructuradas: </a:t>
            </a:r>
            <a:r>
              <a:rPr lang="es-ES" dirty="0" err="1" smtClean="0"/>
              <a:t>Self-Organizing</a:t>
            </a:r>
            <a:r>
              <a:rPr lang="es-ES" dirty="0" smtClean="0"/>
              <a:t> </a:t>
            </a:r>
            <a:r>
              <a:rPr lang="es-ES" dirty="0" err="1" smtClean="0"/>
              <a:t>Maps</a:t>
            </a:r>
            <a:endParaRPr lang="es-ES" dirty="0" smtClean="0"/>
          </a:p>
          <a:p>
            <a:r>
              <a:rPr lang="es-ES" dirty="0" smtClean="0"/>
              <a:t>Redes </a:t>
            </a:r>
            <a:r>
              <a:rPr lang="es-ES" dirty="0"/>
              <a:t>Neuronales</a:t>
            </a:r>
          </a:p>
        </p:txBody>
      </p:sp>
    </p:spTree>
    <p:extLst>
      <p:ext uri="{BB962C8B-B14F-4D97-AF65-F5344CB8AC3E}">
        <p14:creationId xmlns:p14="http://schemas.microsoft.com/office/powerpoint/2010/main" val="3022971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Self-Organizing</a:t>
            </a:r>
            <a:r>
              <a:rPr lang="es-ES" dirty="0" smtClean="0"/>
              <a:t> </a:t>
            </a:r>
            <a:r>
              <a:rPr lang="es-ES" dirty="0" err="1" smtClean="0"/>
              <a:t>Maps</a:t>
            </a:r>
            <a:endParaRPr lang="es-ES" dirty="0"/>
          </a:p>
        </p:txBody>
      </p:sp>
      <p:sp>
        <p:nvSpPr>
          <p:cNvPr id="3" name="Marcador de contenido 2"/>
          <p:cNvSpPr>
            <a:spLocks noGrp="1"/>
          </p:cNvSpPr>
          <p:nvPr>
            <p:ph idx="1"/>
          </p:nvPr>
        </p:nvSpPr>
        <p:spPr/>
        <p:txBody>
          <a:bodyPr>
            <a:normAutofit/>
          </a:bodyPr>
          <a:lstStyle/>
          <a:p>
            <a:r>
              <a:rPr lang="es-ES" dirty="0" smtClean="0"/>
              <a:t>1982, </a:t>
            </a:r>
            <a:r>
              <a:rPr lang="es-ES" dirty="0" err="1"/>
              <a:t>Teuvo</a:t>
            </a:r>
            <a:r>
              <a:rPr lang="es-ES" dirty="0"/>
              <a:t> </a:t>
            </a:r>
            <a:r>
              <a:rPr lang="es-ES" dirty="0" err="1" smtClean="0"/>
              <a:t>Kohonen</a:t>
            </a:r>
            <a:endParaRPr lang="es-ES" dirty="0" smtClean="0"/>
          </a:p>
          <a:p>
            <a:r>
              <a:rPr lang="es-ES" b="1" dirty="0" err="1"/>
              <a:t>Cuantización</a:t>
            </a:r>
            <a:r>
              <a:rPr lang="es-ES" b="1" dirty="0"/>
              <a:t> </a:t>
            </a:r>
            <a:r>
              <a:rPr lang="es-ES" b="1" dirty="0" smtClean="0"/>
              <a:t>Vectorial</a:t>
            </a:r>
            <a:r>
              <a:rPr lang="es-ES" dirty="0" smtClean="0"/>
              <a:t>:</a:t>
            </a:r>
            <a:r>
              <a:rPr lang="es-ES" b="1" dirty="0" smtClean="0"/>
              <a:t> </a:t>
            </a:r>
            <a:r>
              <a:rPr lang="es-ES" dirty="0" smtClean="0"/>
              <a:t>Una </a:t>
            </a:r>
            <a:r>
              <a:rPr lang="es-ES" dirty="0"/>
              <a:t>forma de representar datos multidimensionales (vectores) en espacios de dimensión </a:t>
            </a:r>
            <a:r>
              <a:rPr lang="es-ES" dirty="0" smtClean="0"/>
              <a:t>inferior (normalmente 2D)</a:t>
            </a:r>
          </a:p>
          <a:p>
            <a:r>
              <a:rPr lang="es-ES" dirty="0"/>
              <a:t>Además, </a:t>
            </a:r>
            <a:r>
              <a:rPr lang="es-ES" dirty="0" smtClean="0"/>
              <a:t>crea </a:t>
            </a:r>
            <a:r>
              <a:rPr lang="es-ES" dirty="0"/>
              <a:t>una red que </a:t>
            </a:r>
            <a:r>
              <a:rPr lang="es-ES" dirty="0" smtClean="0"/>
              <a:t/>
            </a:r>
            <a:br>
              <a:rPr lang="es-ES" dirty="0" smtClean="0"/>
            </a:br>
            <a:r>
              <a:rPr lang="es-ES" dirty="0" smtClean="0"/>
              <a:t>almacena las </a:t>
            </a:r>
            <a:r>
              <a:rPr lang="es-ES" dirty="0"/>
              <a:t>relaciones </a:t>
            </a:r>
            <a:r>
              <a:rPr lang="es-ES" dirty="0" smtClean="0"/>
              <a:t/>
            </a:r>
            <a:br>
              <a:rPr lang="es-ES" dirty="0" smtClean="0"/>
            </a:br>
            <a:r>
              <a:rPr lang="es-ES" dirty="0" smtClean="0"/>
              <a:t>topológicas </a:t>
            </a:r>
            <a:r>
              <a:rPr lang="es-ES" dirty="0"/>
              <a:t>del conjunto </a:t>
            </a:r>
            <a:r>
              <a:rPr lang="es-ES" dirty="0" smtClean="0"/>
              <a:t/>
            </a:r>
            <a:br>
              <a:rPr lang="es-ES" dirty="0" smtClean="0"/>
            </a:br>
            <a:r>
              <a:rPr lang="es-ES" dirty="0" smtClean="0"/>
              <a:t>de entrenamiento</a:t>
            </a:r>
          </a:p>
        </p:txBody>
      </p:sp>
      <p:pic>
        <p:nvPicPr>
          <p:cNvPr id="20482" name="Picture 2" descr="https://upload.wikimedia.org/wikipedia/en/0/07/Self_oraganizing_map_cartograph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0015" y="3212976"/>
            <a:ext cx="5391025" cy="3467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938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Self-Organizing</a:t>
            </a:r>
            <a:r>
              <a:rPr lang="es-ES" dirty="0" smtClean="0"/>
              <a:t> </a:t>
            </a:r>
            <a:r>
              <a:rPr lang="es-ES" dirty="0" err="1" smtClean="0"/>
              <a:t>Maps</a:t>
            </a:r>
            <a:endParaRPr lang="es-ES" dirty="0"/>
          </a:p>
        </p:txBody>
      </p:sp>
      <p:sp>
        <p:nvSpPr>
          <p:cNvPr id="3" name="Marcador de contenido 2"/>
          <p:cNvSpPr>
            <a:spLocks noGrp="1"/>
          </p:cNvSpPr>
          <p:nvPr>
            <p:ph idx="1"/>
          </p:nvPr>
        </p:nvSpPr>
        <p:spPr>
          <a:xfrm>
            <a:off x="609600" y="1412776"/>
            <a:ext cx="10972800" cy="4525963"/>
          </a:xfrm>
        </p:spPr>
        <p:txBody>
          <a:bodyPr>
            <a:normAutofit/>
          </a:bodyPr>
          <a:lstStyle/>
          <a:p>
            <a:pPr marL="0" indent="0">
              <a:buNone/>
            </a:pPr>
            <a:r>
              <a:rPr lang="en-US" dirty="0" err="1" smtClean="0"/>
              <a:t>Arquitectura</a:t>
            </a:r>
            <a:r>
              <a:rPr lang="en-US" dirty="0" smtClean="0"/>
              <a:t> </a:t>
            </a:r>
            <a:r>
              <a:rPr lang="en-US" dirty="0" err="1" smtClean="0"/>
              <a:t>en</a:t>
            </a:r>
            <a:r>
              <a:rPr lang="en-US" dirty="0" smtClean="0"/>
              <a:t> 2 </a:t>
            </a:r>
            <a:r>
              <a:rPr lang="en-US" dirty="0" err="1" smtClean="0"/>
              <a:t>capas</a:t>
            </a:r>
            <a:r>
              <a:rPr lang="en-US" dirty="0" smtClean="0"/>
              <a:t> </a:t>
            </a:r>
            <a:r>
              <a:rPr lang="en-US" dirty="0" err="1" smtClean="0"/>
              <a:t>conectadas</a:t>
            </a:r>
            <a:r>
              <a:rPr lang="en-US" dirty="0" smtClean="0"/>
              <a:t>:</a:t>
            </a:r>
          </a:p>
          <a:p>
            <a:r>
              <a:rPr lang="en-US" b="1" dirty="0" err="1" smtClean="0"/>
              <a:t>Vectores</a:t>
            </a:r>
            <a:r>
              <a:rPr lang="en-US" b="1" dirty="0" smtClean="0"/>
              <a:t> </a:t>
            </a:r>
            <a:r>
              <a:rPr lang="en-US" b="1" dirty="0" err="1" smtClean="0"/>
              <a:t>Aprendizaje</a:t>
            </a:r>
            <a:r>
              <a:rPr lang="en-US" dirty="0" smtClean="0"/>
              <a:t>, con </a:t>
            </a:r>
            <a:r>
              <a:rPr lang="en-US" dirty="0" err="1" smtClean="0"/>
              <a:t>estructura</a:t>
            </a:r>
            <a:r>
              <a:rPr lang="en-US" dirty="0" smtClean="0"/>
              <a:t> </a:t>
            </a:r>
            <a:r>
              <a:rPr lang="en-US" dirty="0" err="1" smtClean="0"/>
              <a:t>topológica</a:t>
            </a:r>
            <a:r>
              <a:rPr lang="en-US" dirty="0" smtClean="0"/>
              <a:t> </a:t>
            </a:r>
            <a:r>
              <a:rPr lang="en-US" dirty="0" err="1" smtClean="0"/>
              <a:t>prefijada</a:t>
            </a:r>
            <a:r>
              <a:rPr lang="en-US" dirty="0" smtClean="0"/>
              <a:t>. </a:t>
            </a:r>
            <a:r>
              <a:rPr lang="en-US" dirty="0" err="1" smtClean="0"/>
              <a:t>Contendrán</a:t>
            </a:r>
            <a:r>
              <a:rPr lang="en-US" dirty="0" smtClean="0"/>
              <a:t> la </a:t>
            </a:r>
            <a:r>
              <a:rPr lang="en-US" dirty="0" err="1" smtClean="0"/>
              <a:t>representación</a:t>
            </a:r>
            <a:r>
              <a:rPr lang="en-US" dirty="0" smtClean="0"/>
              <a:t> final</a:t>
            </a:r>
          </a:p>
          <a:p>
            <a:r>
              <a:rPr lang="en-US" b="1" dirty="0" err="1" smtClean="0"/>
              <a:t>Nodos</a:t>
            </a:r>
            <a:r>
              <a:rPr lang="en-US" b="1" dirty="0" smtClean="0"/>
              <a:t> de entrada</a:t>
            </a:r>
            <a:r>
              <a:rPr lang="en-US" dirty="0" smtClean="0"/>
              <a:t>, </a:t>
            </a:r>
            <a:r>
              <a:rPr lang="en-US" dirty="0" err="1" smtClean="0"/>
              <a:t>donde</a:t>
            </a:r>
            <a:r>
              <a:rPr lang="en-US" dirty="0" smtClean="0"/>
              <a:t> </a:t>
            </a:r>
            <a:r>
              <a:rPr lang="en-US" dirty="0" err="1" smtClean="0"/>
              <a:t>recibe</a:t>
            </a:r>
            <a:r>
              <a:rPr lang="en-US" dirty="0" smtClean="0"/>
              <a:t/>
            </a:r>
            <a:br>
              <a:rPr lang="en-US" dirty="0" smtClean="0"/>
            </a:br>
            <a:r>
              <a:rPr lang="en-US" dirty="0" err="1" smtClean="0"/>
              <a:t>los</a:t>
            </a:r>
            <a:r>
              <a:rPr lang="en-US" dirty="0" smtClean="0"/>
              <a:t> </a:t>
            </a:r>
            <a:r>
              <a:rPr lang="en-US" dirty="0" err="1" smtClean="0"/>
              <a:t>vectores</a:t>
            </a:r>
            <a:r>
              <a:rPr lang="en-US" dirty="0" smtClean="0"/>
              <a:t> </a:t>
            </a:r>
            <a:r>
              <a:rPr lang="en-US" dirty="0" err="1" smtClean="0"/>
              <a:t>originales</a:t>
            </a:r>
            <a:r>
              <a:rPr lang="en-US" dirty="0" smtClean="0"/>
              <a:t> para el </a:t>
            </a:r>
            <a:br>
              <a:rPr lang="en-US" dirty="0" smtClean="0"/>
            </a:br>
            <a:r>
              <a:rPr lang="en-US" dirty="0" err="1" smtClean="0"/>
              <a:t>entrenamiento</a:t>
            </a:r>
            <a:endParaRPr lang="es-ES" b="1" dirty="0" smtClean="0"/>
          </a:p>
          <a:p>
            <a:endParaRPr lang="es-ES" dirty="0"/>
          </a:p>
        </p:txBody>
      </p:sp>
      <p:pic>
        <p:nvPicPr>
          <p:cNvPr id="17412" name="Picture 4" descr="https://codesachin.files.wordpress.com/2015/11/kohonen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445" y="2568673"/>
            <a:ext cx="5903227" cy="4244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3506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Self-Organizing</a:t>
            </a:r>
            <a:r>
              <a:rPr lang="es-ES" dirty="0" smtClean="0"/>
              <a:t> </a:t>
            </a:r>
            <a:r>
              <a:rPr lang="es-ES" dirty="0" err="1" smtClean="0"/>
              <a:t>Maps</a:t>
            </a:r>
            <a:endParaRPr lang="es-ES" dirty="0"/>
          </a:p>
        </p:txBody>
      </p:sp>
      <p:sp>
        <p:nvSpPr>
          <p:cNvPr id="3" name="Marcador de contenido 2"/>
          <p:cNvSpPr>
            <a:spLocks noGrp="1"/>
          </p:cNvSpPr>
          <p:nvPr>
            <p:ph idx="1"/>
          </p:nvPr>
        </p:nvSpPr>
        <p:spPr>
          <a:xfrm>
            <a:off x="609600" y="1340768"/>
            <a:ext cx="11175032" cy="5112568"/>
          </a:xfrm>
        </p:spPr>
        <p:txBody>
          <a:bodyPr>
            <a:normAutofit fontScale="92500" lnSpcReduction="10000"/>
          </a:bodyPr>
          <a:lstStyle/>
          <a:p>
            <a:pPr marL="0" lvl="0" indent="450850" eaLnBrk="0" fontAlgn="base" hangingPunct="0">
              <a:spcBef>
                <a:spcPct val="0"/>
              </a:spcBef>
              <a:spcAft>
                <a:spcPct val="0"/>
              </a:spcAft>
              <a:buFontTx/>
              <a:buAutoNum type="arabicPeriod"/>
            </a:pPr>
            <a:r>
              <a:rPr lang="es-ES" altLang="es-ES" dirty="0" smtClean="0">
                <a:solidFill>
                  <a:srgbClr val="444444"/>
                </a:solidFill>
                <a:latin typeface="+mj-lt"/>
              </a:rPr>
              <a:t>Cada </a:t>
            </a:r>
            <a:r>
              <a:rPr lang="es-ES" altLang="es-ES" dirty="0">
                <a:solidFill>
                  <a:srgbClr val="444444"/>
                </a:solidFill>
                <a:latin typeface="+mj-lt"/>
              </a:rPr>
              <a:t>nodo se inicializa con un peso (</a:t>
            </a:r>
            <a:r>
              <a:rPr lang="es-ES" altLang="es-ES" dirty="0" smtClean="0">
                <a:solidFill>
                  <a:srgbClr val="444444"/>
                </a:solidFill>
                <a:latin typeface="+mj-lt"/>
              </a:rPr>
              <a:t>aleatorio, normalmente, de [0,1]</a:t>
            </a:r>
            <a:r>
              <a:rPr lang="es-ES" altLang="es-ES" baseline="30000" dirty="0" smtClean="0">
                <a:solidFill>
                  <a:srgbClr val="444444"/>
                </a:solidFill>
              </a:rPr>
              <a:t>n</a:t>
            </a:r>
            <a:r>
              <a:rPr lang="es-ES" altLang="es-ES" dirty="0" smtClean="0">
                <a:solidFill>
                  <a:srgbClr val="444444"/>
                </a:solidFill>
                <a:latin typeface="+mj-lt"/>
              </a:rPr>
              <a:t>)</a:t>
            </a:r>
            <a:endParaRPr lang="es-ES" altLang="es-ES" dirty="0">
              <a:solidFill>
                <a:srgbClr val="444444"/>
              </a:solidFill>
              <a:latin typeface="+mj-lt"/>
            </a:endParaRPr>
          </a:p>
          <a:p>
            <a:pPr marL="0" lvl="0" indent="450850" eaLnBrk="0" fontAlgn="base" hangingPunct="0">
              <a:spcBef>
                <a:spcPct val="0"/>
              </a:spcBef>
              <a:spcAft>
                <a:spcPct val="0"/>
              </a:spcAft>
              <a:buFontTx/>
              <a:buAutoNum type="arabicPeriod" startAt="2"/>
            </a:pPr>
            <a:r>
              <a:rPr lang="es-ES" altLang="es-ES" dirty="0" smtClean="0">
                <a:solidFill>
                  <a:srgbClr val="444444"/>
                </a:solidFill>
                <a:latin typeface="+mj-lt"/>
              </a:rPr>
              <a:t>Seleccionar </a:t>
            </a:r>
            <a:r>
              <a:rPr lang="es-ES" altLang="es-ES" dirty="0">
                <a:solidFill>
                  <a:srgbClr val="444444"/>
                </a:solidFill>
                <a:latin typeface="+mj-lt"/>
              </a:rPr>
              <a:t>al azar un vector del conjunto de </a:t>
            </a:r>
            <a:r>
              <a:rPr lang="es-ES" altLang="es-ES" dirty="0" smtClean="0">
                <a:solidFill>
                  <a:srgbClr val="444444"/>
                </a:solidFill>
                <a:latin typeface="+mj-lt"/>
              </a:rPr>
              <a:t>entrenamiento, </a:t>
            </a:r>
            <a:r>
              <a:rPr lang="es-ES" altLang="es-ES" b="1" dirty="0" smtClean="0">
                <a:solidFill>
                  <a:srgbClr val="444444"/>
                </a:solidFill>
                <a:latin typeface="+mj-lt"/>
              </a:rPr>
              <a:t>v</a:t>
            </a:r>
            <a:endParaRPr lang="es-ES" altLang="es-ES" b="1" dirty="0">
              <a:solidFill>
                <a:srgbClr val="444444"/>
              </a:solidFill>
              <a:latin typeface="+mj-lt"/>
            </a:endParaRPr>
          </a:p>
          <a:p>
            <a:pPr marL="0" lvl="0" indent="450850" eaLnBrk="0" fontAlgn="base" hangingPunct="0">
              <a:spcBef>
                <a:spcPct val="0"/>
              </a:spcBef>
              <a:spcAft>
                <a:spcPct val="0"/>
              </a:spcAft>
              <a:buFontTx/>
              <a:buAutoNum type="arabicPeriod" startAt="3"/>
            </a:pPr>
            <a:r>
              <a:rPr lang="es-ES" altLang="es-ES" dirty="0" smtClean="0">
                <a:solidFill>
                  <a:srgbClr val="444444"/>
                </a:solidFill>
                <a:latin typeface="+mj-lt"/>
              </a:rPr>
              <a:t>Calcular </a:t>
            </a:r>
            <a:r>
              <a:rPr lang="es-ES" altLang="es-ES" dirty="0">
                <a:solidFill>
                  <a:srgbClr val="444444"/>
                </a:solidFill>
                <a:latin typeface="+mj-lt"/>
              </a:rPr>
              <a:t>el nodo de la red que tiene el peso más similar </a:t>
            </a:r>
            <a:r>
              <a:rPr lang="es-ES" altLang="es-ES" dirty="0" smtClean="0">
                <a:solidFill>
                  <a:srgbClr val="444444"/>
                </a:solidFill>
                <a:latin typeface="+mj-lt"/>
              </a:rPr>
              <a:t>a </a:t>
            </a:r>
            <a:r>
              <a:rPr lang="es-ES" altLang="es-ES" b="1" dirty="0" smtClean="0">
                <a:solidFill>
                  <a:srgbClr val="444444"/>
                </a:solidFill>
                <a:latin typeface="+mj-lt"/>
              </a:rPr>
              <a:t>v</a:t>
            </a:r>
            <a:r>
              <a:rPr lang="es-ES" altLang="es-ES" dirty="0" smtClean="0">
                <a:solidFill>
                  <a:srgbClr val="444444"/>
                </a:solidFill>
                <a:latin typeface="+mj-lt"/>
              </a:rPr>
              <a:t>, </a:t>
            </a:r>
            <a:r>
              <a:rPr lang="es-ES" altLang="es-ES" dirty="0">
                <a:solidFill>
                  <a:srgbClr val="444444"/>
                </a:solidFill>
                <a:latin typeface="+mj-lt"/>
              </a:rPr>
              <a:t>que notaremos como </a:t>
            </a:r>
            <a:r>
              <a:rPr lang="es-ES" altLang="es-ES" b="1" dirty="0" err="1">
                <a:solidFill>
                  <a:srgbClr val="444444"/>
                </a:solidFill>
                <a:latin typeface="+mj-lt"/>
              </a:rPr>
              <a:t>Best</a:t>
            </a:r>
            <a:r>
              <a:rPr lang="es-ES" altLang="es-ES" b="1" dirty="0">
                <a:solidFill>
                  <a:srgbClr val="444444"/>
                </a:solidFill>
                <a:latin typeface="+mj-lt"/>
              </a:rPr>
              <a:t> </a:t>
            </a:r>
            <a:r>
              <a:rPr lang="es-ES" altLang="es-ES" b="1" dirty="0" err="1">
                <a:solidFill>
                  <a:srgbClr val="444444"/>
                </a:solidFill>
                <a:latin typeface="+mj-lt"/>
              </a:rPr>
              <a:t>Matching</a:t>
            </a:r>
            <a:r>
              <a:rPr lang="es-ES" altLang="es-ES" b="1" dirty="0">
                <a:solidFill>
                  <a:srgbClr val="444444"/>
                </a:solidFill>
                <a:latin typeface="+mj-lt"/>
              </a:rPr>
              <a:t> </a:t>
            </a:r>
            <a:r>
              <a:rPr lang="es-ES" altLang="es-ES" b="1" dirty="0" err="1">
                <a:solidFill>
                  <a:srgbClr val="444444"/>
                </a:solidFill>
                <a:latin typeface="+mj-lt"/>
              </a:rPr>
              <a:t>Unit</a:t>
            </a:r>
            <a:r>
              <a:rPr lang="es-ES" altLang="es-ES" dirty="0">
                <a:solidFill>
                  <a:srgbClr val="444444"/>
                </a:solidFill>
                <a:latin typeface="+mj-lt"/>
              </a:rPr>
              <a:t> (BMU</a:t>
            </a:r>
            <a:r>
              <a:rPr lang="es-ES" altLang="es-ES" dirty="0" smtClean="0">
                <a:solidFill>
                  <a:srgbClr val="444444"/>
                </a:solidFill>
                <a:latin typeface="+mj-lt"/>
              </a:rPr>
              <a:t>)</a:t>
            </a:r>
            <a:endParaRPr lang="es-ES" altLang="es-ES" dirty="0">
              <a:solidFill>
                <a:srgbClr val="444444"/>
              </a:solidFill>
              <a:latin typeface="+mj-lt"/>
            </a:endParaRPr>
          </a:p>
          <a:p>
            <a:pPr marL="0" lvl="0" indent="450850" eaLnBrk="0" fontAlgn="base" hangingPunct="0">
              <a:spcBef>
                <a:spcPct val="0"/>
              </a:spcBef>
              <a:spcAft>
                <a:spcPct val="0"/>
              </a:spcAft>
              <a:buFontTx/>
              <a:buAutoNum type="arabicPeriod" startAt="4"/>
            </a:pPr>
            <a:r>
              <a:rPr lang="es-ES" altLang="es-ES" dirty="0" smtClean="0">
                <a:solidFill>
                  <a:srgbClr val="444444"/>
                </a:solidFill>
                <a:latin typeface="+mj-lt"/>
              </a:rPr>
              <a:t>Calcular </a:t>
            </a:r>
            <a:r>
              <a:rPr lang="es-ES" altLang="es-ES" dirty="0">
                <a:solidFill>
                  <a:srgbClr val="444444"/>
                </a:solidFill>
                <a:latin typeface="+mj-lt"/>
              </a:rPr>
              <a:t>el radio del </a:t>
            </a:r>
            <a:r>
              <a:rPr lang="es-ES" altLang="es-ES" b="1" dirty="0">
                <a:solidFill>
                  <a:srgbClr val="444444"/>
                </a:solidFill>
                <a:latin typeface="+mj-lt"/>
              </a:rPr>
              <a:t>entorno de </a:t>
            </a:r>
            <a:r>
              <a:rPr lang="es-ES" altLang="es-ES" b="1" dirty="0" smtClean="0">
                <a:solidFill>
                  <a:srgbClr val="444444"/>
                </a:solidFill>
                <a:latin typeface="+mj-lt"/>
              </a:rPr>
              <a:t>BMU</a:t>
            </a:r>
            <a:r>
              <a:rPr lang="es-ES" altLang="es-ES" dirty="0" smtClean="0">
                <a:solidFill>
                  <a:srgbClr val="444444"/>
                </a:solidFill>
                <a:latin typeface="+mj-lt"/>
              </a:rPr>
              <a:t>: </a:t>
            </a:r>
            <a:r>
              <a:rPr lang="es-ES" altLang="es-ES" dirty="0">
                <a:solidFill>
                  <a:srgbClr val="444444"/>
                </a:solidFill>
                <a:latin typeface="+mj-lt"/>
              </a:rPr>
              <a:t>comenzará siendo grande </a:t>
            </a:r>
            <a:r>
              <a:rPr lang="es-ES" altLang="es-ES" dirty="0" smtClean="0">
                <a:solidFill>
                  <a:srgbClr val="444444"/>
                </a:solidFill>
                <a:latin typeface="+mj-lt"/>
              </a:rPr>
              <a:t>(para </a:t>
            </a:r>
            <a:r>
              <a:rPr lang="es-ES" altLang="es-ES" dirty="0">
                <a:solidFill>
                  <a:srgbClr val="444444"/>
                </a:solidFill>
                <a:latin typeface="+mj-lt"/>
              </a:rPr>
              <a:t>cubrir la red completa) y se </a:t>
            </a:r>
            <a:r>
              <a:rPr lang="es-ES" altLang="es-ES" dirty="0" smtClean="0">
                <a:solidFill>
                  <a:srgbClr val="444444"/>
                </a:solidFill>
                <a:latin typeface="+mj-lt"/>
              </a:rPr>
              <a:t>reduce </a:t>
            </a:r>
            <a:r>
              <a:rPr lang="es-ES" altLang="es-ES" dirty="0">
                <a:solidFill>
                  <a:srgbClr val="444444"/>
                </a:solidFill>
                <a:latin typeface="+mj-lt"/>
              </a:rPr>
              <a:t>en cada iteración.</a:t>
            </a:r>
          </a:p>
          <a:p>
            <a:pPr marL="0" lvl="0" indent="450850" eaLnBrk="0" fontAlgn="base" hangingPunct="0">
              <a:spcBef>
                <a:spcPct val="0"/>
              </a:spcBef>
              <a:spcAft>
                <a:spcPct val="0"/>
              </a:spcAft>
              <a:buFontTx/>
              <a:buAutoNum type="arabicPeriod" startAt="5"/>
            </a:pPr>
            <a:r>
              <a:rPr lang="es-ES" altLang="es-ES" dirty="0">
                <a:solidFill>
                  <a:srgbClr val="444444"/>
                </a:solidFill>
                <a:latin typeface="+mj-lt"/>
              </a:rPr>
              <a:t>Cada nodo del entorno </a:t>
            </a:r>
            <a:r>
              <a:rPr lang="es-ES" altLang="es-ES" dirty="0" smtClean="0">
                <a:solidFill>
                  <a:srgbClr val="444444"/>
                </a:solidFill>
                <a:latin typeface="+mj-lt"/>
              </a:rPr>
              <a:t>del </a:t>
            </a:r>
            <a:r>
              <a:rPr lang="es-ES" altLang="es-ES" dirty="0">
                <a:solidFill>
                  <a:srgbClr val="444444"/>
                </a:solidFill>
                <a:latin typeface="+mj-lt"/>
              </a:rPr>
              <a:t>BMU ajusta </a:t>
            </a:r>
            <a:r>
              <a:rPr lang="es-ES" altLang="es-ES" dirty="0" smtClean="0">
                <a:solidFill>
                  <a:srgbClr val="444444"/>
                </a:solidFill>
                <a:latin typeface="+mj-lt"/>
              </a:rPr>
              <a:t/>
            </a:r>
            <a:br>
              <a:rPr lang="es-ES" altLang="es-ES" dirty="0" smtClean="0">
                <a:solidFill>
                  <a:srgbClr val="444444"/>
                </a:solidFill>
                <a:latin typeface="+mj-lt"/>
              </a:rPr>
            </a:br>
            <a:r>
              <a:rPr lang="es-ES" altLang="es-ES" dirty="0" smtClean="0">
                <a:solidFill>
                  <a:srgbClr val="444444"/>
                </a:solidFill>
                <a:latin typeface="+mj-lt"/>
              </a:rPr>
              <a:t>su </a:t>
            </a:r>
            <a:r>
              <a:rPr lang="es-ES" altLang="es-ES" dirty="0">
                <a:solidFill>
                  <a:srgbClr val="444444"/>
                </a:solidFill>
                <a:latin typeface="+mj-lt"/>
              </a:rPr>
              <a:t>peso para parecerse </a:t>
            </a:r>
            <a:r>
              <a:rPr lang="es-ES" altLang="es-ES" dirty="0" smtClean="0">
                <a:solidFill>
                  <a:srgbClr val="444444"/>
                </a:solidFill>
                <a:latin typeface="+mj-lt"/>
              </a:rPr>
              <a:t>a </a:t>
            </a:r>
            <a:r>
              <a:rPr lang="es-ES" altLang="es-ES" b="1" dirty="0" smtClean="0">
                <a:solidFill>
                  <a:srgbClr val="444444"/>
                </a:solidFill>
                <a:latin typeface="+mj-lt"/>
              </a:rPr>
              <a:t>v</a:t>
            </a:r>
            <a:r>
              <a:rPr lang="es-ES" altLang="es-ES" dirty="0" smtClean="0">
                <a:solidFill>
                  <a:srgbClr val="444444"/>
                </a:solidFill>
                <a:latin typeface="+mj-lt"/>
              </a:rPr>
              <a:t>, </a:t>
            </a:r>
            <a:r>
              <a:rPr lang="es-ES" altLang="es-ES" dirty="0">
                <a:solidFill>
                  <a:srgbClr val="444444"/>
                </a:solidFill>
                <a:latin typeface="+mj-lt"/>
              </a:rPr>
              <a:t>de forma que </a:t>
            </a:r>
            <a:r>
              <a:rPr lang="es-ES" altLang="es-ES" dirty="0" smtClean="0">
                <a:solidFill>
                  <a:srgbClr val="444444"/>
                </a:solidFill>
                <a:latin typeface="+mj-lt"/>
              </a:rPr>
              <a:t/>
            </a:r>
            <a:br>
              <a:rPr lang="es-ES" altLang="es-ES" dirty="0" smtClean="0">
                <a:solidFill>
                  <a:srgbClr val="444444"/>
                </a:solidFill>
                <a:latin typeface="+mj-lt"/>
              </a:rPr>
            </a:br>
            <a:r>
              <a:rPr lang="es-ES" altLang="es-ES" dirty="0" smtClean="0">
                <a:solidFill>
                  <a:srgbClr val="444444"/>
                </a:solidFill>
                <a:latin typeface="+mj-lt"/>
              </a:rPr>
              <a:t>los nodos </a:t>
            </a:r>
            <a:r>
              <a:rPr lang="es-ES" altLang="es-ES" dirty="0">
                <a:solidFill>
                  <a:srgbClr val="444444"/>
                </a:solidFill>
                <a:latin typeface="+mj-lt"/>
              </a:rPr>
              <a:t>más cercanos al BMU </a:t>
            </a:r>
            <a:r>
              <a:rPr lang="es-ES" altLang="es-ES" dirty="0" smtClean="0">
                <a:solidFill>
                  <a:srgbClr val="444444"/>
                </a:solidFill>
                <a:latin typeface="+mj-lt"/>
              </a:rPr>
              <a:t>se </a:t>
            </a:r>
            <a:r>
              <a:rPr lang="es-ES" altLang="es-ES" dirty="0">
                <a:solidFill>
                  <a:srgbClr val="444444"/>
                </a:solidFill>
                <a:latin typeface="+mj-lt"/>
              </a:rPr>
              <a:t>vean </a:t>
            </a:r>
            <a:r>
              <a:rPr lang="es-ES" altLang="es-ES" dirty="0" smtClean="0">
                <a:solidFill>
                  <a:srgbClr val="444444"/>
                </a:solidFill>
                <a:latin typeface="+mj-lt"/>
              </a:rPr>
              <a:t/>
            </a:r>
            <a:br>
              <a:rPr lang="es-ES" altLang="es-ES" dirty="0" smtClean="0">
                <a:solidFill>
                  <a:srgbClr val="444444"/>
                </a:solidFill>
                <a:latin typeface="+mj-lt"/>
              </a:rPr>
            </a:br>
            <a:r>
              <a:rPr lang="es-ES" altLang="es-ES" dirty="0" smtClean="0">
                <a:solidFill>
                  <a:srgbClr val="444444"/>
                </a:solidFill>
                <a:latin typeface="+mj-lt"/>
              </a:rPr>
              <a:t>más modificados</a:t>
            </a:r>
            <a:r>
              <a:rPr lang="es-ES" altLang="es-ES" dirty="0">
                <a:solidFill>
                  <a:srgbClr val="444444"/>
                </a:solidFill>
                <a:latin typeface="+mj-lt"/>
              </a:rPr>
              <a:t>.</a:t>
            </a:r>
          </a:p>
          <a:p>
            <a:pPr marL="0" lvl="0" indent="450850" eaLnBrk="0" fontAlgn="base" hangingPunct="0">
              <a:spcBef>
                <a:spcPct val="0"/>
              </a:spcBef>
              <a:spcAft>
                <a:spcPct val="0"/>
              </a:spcAft>
              <a:buFontTx/>
              <a:buAutoNum type="arabicPeriod" startAt="6"/>
            </a:pPr>
            <a:r>
              <a:rPr lang="es-ES" altLang="es-ES" dirty="0">
                <a:solidFill>
                  <a:srgbClr val="444444"/>
                </a:solidFill>
                <a:latin typeface="+mj-lt"/>
              </a:rPr>
              <a:t>Repetir desde el paso 2 (el número de </a:t>
            </a:r>
            <a:r>
              <a:rPr lang="es-ES" altLang="es-ES" dirty="0" smtClean="0">
                <a:solidFill>
                  <a:srgbClr val="444444"/>
                </a:solidFill>
                <a:latin typeface="+mj-lt"/>
              </a:rPr>
              <a:t/>
            </a:r>
            <a:br>
              <a:rPr lang="es-ES" altLang="es-ES" dirty="0" smtClean="0">
                <a:solidFill>
                  <a:srgbClr val="444444"/>
                </a:solidFill>
                <a:latin typeface="+mj-lt"/>
              </a:rPr>
            </a:br>
            <a:r>
              <a:rPr lang="es-ES" altLang="es-ES" dirty="0" smtClean="0">
                <a:solidFill>
                  <a:srgbClr val="444444"/>
                </a:solidFill>
                <a:latin typeface="+mj-lt"/>
              </a:rPr>
              <a:t>iteraciones </a:t>
            </a:r>
            <a:r>
              <a:rPr lang="es-ES" altLang="es-ES" dirty="0">
                <a:solidFill>
                  <a:srgbClr val="444444"/>
                </a:solidFill>
                <a:latin typeface="+mj-lt"/>
              </a:rPr>
              <a:t>que se considere necesario</a:t>
            </a:r>
            <a:r>
              <a:rPr lang="es-ES" altLang="es-ES" dirty="0" smtClean="0">
                <a:solidFill>
                  <a:srgbClr val="444444"/>
                </a:solidFill>
                <a:latin typeface="+mj-lt"/>
              </a:rPr>
              <a:t>).</a:t>
            </a:r>
            <a:endParaRPr lang="es-ES" altLang="es-ES" dirty="0">
              <a:solidFill>
                <a:srgbClr val="444444"/>
              </a:solidFill>
              <a:latin typeface="+mj-lt"/>
            </a:endParaRPr>
          </a:p>
        </p:txBody>
      </p:sp>
      <p:pic>
        <p:nvPicPr>
          <p:cNvPr id="21507" name="Picture 3" descr="http://www.ai-junkie.com/ann/som/images/Figure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104" y="4190070"/>
            <a:ext cx="4968552" cy="248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7631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Redes Neuronales</a:t>
            </a:r>
            <a:endParaRPr lang="es-ES" dirty="0"/>
          </a:p>
        </p:txBody>
      </p:sp>
      <p:sp>
        <p:nvSpPr>
          <p:cNvPr id="3" name="Marcador de contenido 2"/>
          <p:cNvSpPr>
            <a:spLocks noGrp="1"/>
          </p:cNvSpPr>
          <p:nvPr>
            <p:ph idx="1"/>
          </p:nvPr>
        </p:nvSpPr>
        <p:spPr>
          <a:xfrm>
            <a:off x="609600" y="1340768"/>
            <a:ext cx="10972800" cy="1756791"/>
          </a:xfrm>
        </p:spPr>
        <p:txBody>
          <a:bodyPr/>
          <a:lstStyle/>
          <a:p>
            <a:r>
              <a:rPr lang="es-ES" dirty="0" smtClean="0"/>
              <a:t>1943, </a:t>
            </a:r>
            <a:r>
              <a:rPr lang="es-ES" dirty="0" err="1" smtClean="0"/>
              <a:t>McCulloch</a:t>
            </a:r>
            <a:r>
              <a:rPr lang="es-ES" dirty="0" smtClean="0"/>
              <a:t> y </a:t>
            </a:r>
            <a:r>
              <a:rPr lang="es-ES" dirty="0" err="1" smtClean="0"/>
              <a:t>Pitts</a:t>
            </a:r>
            <a:endParaRPr lang="es-ES" dirty="0" smtClean="0"/>
          </a:p>
          <a:p>
            <a:r>
              <a:rPr lang="es-ES" dirty="0" smtClean="0"/>
              <a:t>Inspirado</a:t>
            </a:r>
            <a:r>
              <a:rPr lang="es-ES" dirty="0"/>
              <a:t> en el comportamiento biológico de las neuronas y en cómo se organizan formando la estructura del cerebro</a:t>
            </a:r>
          </a:p>
        </p:txBody>
      </p:sp>
      <p:pic>
        <p:nvPicPr>
          <p:cNvPr id="22530" name="Picture 2" descr="http://www.cs.us.es/~fsancho/images/2015-07/41d2cc80-25f4-11e2-bb76-001e670c2818.jpg"/>
          <p:cNvPicPr>
            <a:picLocks noChangeAspect="1" noChangeArrowheads="1"/>
          </p:cNvPicPr>
          <p:nvPr/>
        </p:nvPicPr>
        <p:blipFill rotWithShape="1">
          <a:blip r:embed="rId2">
            <a:extLst>
              <a:ext uri="{28A0092B-C50C-407E-A947-70E740481C1C}">
                <a14:useLocalDpi xmlns:a14="http://schemas.microsoft.com/office/drawing/2010/main" val="0"/>
              </a:ext>
            </a:extLst>
          </a:blip>
          <a:srcRect t="7287"/>
          <a:stretch/>
        </p:blipFill>
        <p:spPr bwMode="auto">
          <a:xfrm>
            <a:off x="1487488" y="3068960"/>
            <a:ext cx="3810000" cy="3664844"/>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5447928" y="3200777"/>
            <a:ext cx="6336704" cy="3108543"/>
          </a:xfrm>
          <a:prstGeom prst="rect">
            <a:avLst/>
          </a:prstGeom>
          <a:noFill/>
        </p:spPr>
        <p:txBody>
          <a:bodyPr wrap="square" rtlCol="0">
            <a:spAutoFit/>
          </a:bodyPr>
          <a:lstStyle/>
          <a:p>
            <a:pPr fontAlgn="base"/>
            <a:r>
              <a:rPr lang="es-ES" sz="2800" dirty="0"/>
              <a:t>P</a:t>
            </a:r>
            <a:r>
              <a:rPr lang="es-ES" sz="2800" dirty="0" smtClean="0"/>
              <a:t>odemos </a:t>
            </a:r>
            <a:r>
              <a:rPr lang="es-ES" sz="2800" dirty="0"/>
              <a:t>reconocer diferentes partes:</a:t>
            </a:r>
          </a:p>
          <a:p>
            <a:pPr marL="457200" indent="-457200" fontAlgn="base">
              <a:buFont typeface="Arial" panose="020B0604020202020204" pitchFamily="34" charset="0"/>
              <a:buChar char="•"/>
            </a:pPr>
            <a:r>
              <a:rPr lang="es-ES" sz="2800" dirty="0"/>
              <a:t>El cuerpo central, llamado </a:t>
            </a:r>
            <a:r>
              <a:rPr lang="es-ES" sz="2800" b="1" dirty="0"/>
              <a:t>soma</a:t>
            </a:r>
            <a:r>
              <a:rPr lang="es-ES" sz="2800" dirty="0"/>
              <a:t>, que contiene el núcleo celular.</a:t>
            </a:r>
          </a:p>
          <a:p>
            <a:pPr marL="457200" indent="-457200" fontAlgn="base">
              <a:buFont typeface="Arial" panose="020B0604020202020204" pitchFamily="34" charset="0"/>
              <a:buChar char="•"/>
            </a:pPr>
            <a:r>
              <a:rPr lang="es-ES" sz="2800" dirty="0"/>
              <a:t>Una prolongación del soma, el </a:t>
            </a:r>
            <a:r>
              <a:rPr lang="es-ES" sz="2800" b="1" dirty="0"/>
              <a:t>axón</a:t>
            </a:r>
            <a:r>
              <a:rPr lang="es-ES" sz="2800" dirty="0"/>
              <a:t>. </a:t>
            </a:r>
          </a:p>
          <a:p>
            <a:pPr marL="457200" indent="-457200" fontAlgn="base">
              <a:buFont typeface="Arial" panose="020B0604020202020204" pitchFamily="34" charset="0"/>
              <a:buChar char="•"/>
            </a:pPr>
            <a:r>
              <a:rPr lang="es-ES" sz="2800" dirty="0"/>
              <a:t>Una ramificación terminal, </a:t>
            </a:r>
            <a:r>
              <a:rPr lang="es-ES" sz="2800" b="1" dirty="0" smtClean="0"/>
              <a:t>dendritas</a:t>
            </a:r>
            <a:r>
              <a:rPr lang="es-ES" sz="2800" dirty="0"/>
              <a:t>.</a:t>
            </a:r>
          </a:p>
          <a:p>
            <a:pPr marL="457200" indent="-457200" fontAlgn="base">
              <a:buFont typeface="Arial" panose="020B0604020202020204" pitchFamily="34" charset="0"/>
              <a:buChar char="•"/>
            </a:pPr>
            <a:r>
              <a:rPr lang="es-ES" sz="2800" dirty="0"/>
              <a:t>Una zona de conexión entre una neurona y otra, conocida </a:t>
            </a:r>
            <a:r>
              <a:rPr lang="es-ES" sz="2800" dirty="0" smtClean="0"/>
              <a:t>como </a:t>
            </a:r>
            <a:r>
              <a:rPr lang="es-ES" sz="2800" b="1" dirty="0" smtClean="0"/>
              <a:t>sinapsis</a:t>
            </a:r>
            <a:r>
              <a:rPr lang="es-ES" sz="2800" dirty="0" smtClean="0"/>
              <a:t>.</a:t>
            </a:r>
            <a:endParaRPr lang="es-ES" sz="2800" dirty="0"/>
          </a:p>
        </p:txBody>
      </p:sp>
    </p:spTree>
    <p:extLst>
      <p:ext uri="{BB962C8B-B14F-4D97-AF65-F5344CB8AC3E}">
        <p14:creationId xmlns:p14="http://schemas.microsoft.com/office/powerpoint/2010/main" val="25773233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Redes Neuronales</a:t>
            </a:r>
            <a:endParaRPr lang="es-ES" dirty="0"/>
          </a:p>
        </p:txBody>
      </p:sp>
      <p:sp>
        <p:nvSpPr>
          <p:cNvPr id="3" name="Marcador de contenido 2"/>
          <p:cNvSpPr>
            <a:spLocks noGrp="1"/>
          </p:cNvSpPr>
          <p:nvPr>
            <p:ph idx="1"/>
          </p:nvPr>
        </p:nvSpPr>
        <p:spPr>
          <a:xfrm>
            <a:off x="609600" y="1340768"/>
            <a:ext cx="10972800" cy="2736304"/>
          </a:xfrm>
        </p:spPr>
        <p:txBody>
          <a:bodyPr>
            <a:noAutofit/>
          </a:bodyPr>
          <a:lstStyle/>
          <a:p>
            <a:pPr marL="0" lvl="0" indent="0" eaLnBrk="0" fontAlgn="base" hangingPunct="0">
              <a:spcBef>
                <a:spcPct val="0"/>
              </a:spcBef>
              <a:spcAft>
                <a:spcPct val="0"/>
              </a:spcAft>
              <a:buNone/>
            </a:pPr>
            <a:r>
              <a:rPr lang="es-ES" altLang="es-ES" sz="2800" dirty="0" smtClean="0">
                <a:solidFill>
                  <a:srgbClr val="444444"/>
                </a:solidFill>
                <a:latin typeface="+mj-lt"/>
              </a:rPr>
              <a:t>Modelo </a:t>
            </a:r>
            <a:r>
              <a:rPr lang="es-ES" altLang="es-ES" sz="2800" dirty="0">
                <a:solidFill>
                  <a:srgbClr val="444444"/>
                </a:solidFill>
                <a:latin typeface="+mj-lt"/>
              </a:rPr>
              <a:t>neuronal con </a:t>
            </a:r>
            <a:r>
              <a:rPr lang="es-ES" altLang="es-ES" sz="2800" dirty="0" smtClean="0">
                <a:solidFill>
                  <a:srgbClr val="444444"/>
                </a:solidFill>
                <a:latin typeface="+mj-lt"/>
              </a:rPr>
              <a:t>n</a:t>
            </a:r>
            <a:r>
              <a:rPr lang="es-ES" altLang="es-ES" sz="2800" dirty="0">
                <a:solidFill>
                  <a:srgbClr val="444444"/>
                </a:solidFill>
                <a:latin typeface="+mj-lt"/>
              </a:rPr>
              <a:t> entradas, que consta </a:t>
            </a:r>
            <a:r>
              <a:rPr lang="es-ES" altLang="es-ES" sz="2800" dirty="0" smtClean="0">
                <a:solidFill>
                  <a:srgbClr val="444444"/>
                </a:solidFill>
                <a:latin typeface="+mj-lt"/>
              </a:rPr>
              <a:t>de:</a:t>
            </a:r>
          </a:p>
          <a:p>
            <a:pPr eaLnBrk="0" fontAlgn="base" hangingPunct="0">
              <a:spcBef>
                <a:spcPct val="0"/>
              </a:spcBef>
              <a:spcAft>
                <a:spcPct val="0"/>
              </a:spcAft>
            </a:pPr>
            <a:r>
              <a:rPr lang="es-ES" altLang="es-ES" sz="2800" dirty="0" smtClean="0">
                <a:solidFill>
                  <a:srgbClr val="444444"/>
                </a:solidFill>
                <a:latin typeface="+mj-lt"/>
              </a:rPr>
              <a:t>Un </a:t>
            </a:r>
            <a:r>
              <a:rPr lang="es-ES" altLang="es-ES" sz="2800" dirty="0">
                <a:solidFill>
                  <a:srgbClr val="444444"/>
                </a:solidFill>
                <a:latin typeface="+mj-lt"/>
              </a:rPr>
              <a:t>conjunto de entradas </a:t>
            </a:r>
            <a:r>
              <a:rPr lang="es-ES" altLang="es-ES" sz="2800" dirty="0" smtClean="0">
                <a:solidFill>
                  <a:srgbClr val="444444"/>
                </a:solidFill>
                <a:latin typeface="+mj-lt"/>
              </a:rPr>
              <a:t>x</a:t>
            </a:r>
            <a:r>
              <a:rPr lang="es-ES" altLang="es-ES" sz="2800" baseline="-25000" dirty="0" smtClean="0">
                <a:solidFill>
                  <a:srgbClr val="444444"/>
                </a:solidFill>
                <a:latin typeface="+mj-lt"/>
              </a:rPr>
              <a:t>1</a:t>
            </a:r>
            <a:r>
              <a:rPr lang="es-ES" altLang="es-ES" sz="2800" dirty="0">
                <a:solidFill>
                  <a:srgbClr val="444444"/>
                </a:solidFill>
                <a:latin typeface="+mj-lt"/>
              </a:rPr>
              <a:t>,…</a:t>
            </a:r>
            <a:r>
              <a:rPr lang="es-ES" altLang="es-ES" sz="2800" dirty="0" err="1" smtClean="0">
                <a:solidFill>
                  <a:srgbClr val="444444"/>
                </a:solidFill>
                <a:latin typeface="+mj-lt"/>
              </a:rPr>
              <a:t>x</a:t>
            </a:r>
            <a:r>
              <a:rPr lang="es-ES" altLang="es-ES" sz="2800" baseline="-25000" dirty="0" err="1" smtClean="0">
                <a:solidFill>
                  <a:srgbClr val="444444"/>
                </a:solidFill>
                <a:latin typeface="+mj-lt"/>
              </a:rPr>
              <a:t>n</a:t>
            </a:r>
            <a:endParaRPr lang="es-ES" altLang="es-ES" sz="2800" dirty="0" smtClean="0">
              <a:solidFill>
                <a:srgbClr val="444444"/>
              </a:solidFill>
              <a:latin typeface="+mj-lt"/>
            </a:endParaRPr>
          </a:p>
          <a:p>
            <a:pPr eaLnBrk="0" fontAlgn="base" hangingPunct="0">
              <a:spcBef>
                <a:spcPct val="0"/>
              </a:spcBef>
              <a:spcAft>
                <a:spcPct val="0"/>
              </a:spcAft>
            </a:pPr>
            <a:r>
              <a:rPr lang="es-ES" altLang="es-ES" sz="2800" dirty="0" smtClean="0">
                <a:solidFill>
                  <a:srgbClr val="444444"/>
                </a:solidFill>
                <a:latin typeface="+mj-lt"/>
              </a:rPr>
              <a:t>Los </a:t>
            </a:r>
            <a:r>
              <a:rPr lang="es-ES" altLang="es-ES" sz="2800" dirty="0">
                <a:solidFill>
                  <a:srgbClr val="444444"/>
                </a:solidFill>
                <a:latin typeface="+mj-lt"/>
              </a:rPr>
              <a:t>pesos sinápticos </a:t>
            </a:r>
            <a:r>
              <a:rPr lang="es-ES" altLang="es-ES" sz="2800" dirty="0" smtClean="0">
                <a:solidFill>
                  <a:srgbClr val="444444"/>
                </a:solidFill>
                <a:latin typeface="+mj-lt"/>
              </a:rPr>
              <a:t>w</a:t>
            </a:r>
            <a:r>
              <a:rPr lang="es-ES" altLang="es-ES" sz="2800" baseline="-25000" dirty="0" smtClean="0">
                <a:solidFill>
                  <a:srgbClr val="444444"/>
                </a:solidFill>
                <a:latin typeface="+mj-lt"/>
              </a:rPr>
              <a:t>1</a:t>
            </a:r>
            <a:r>
              <a:rPr lang="es-ES" altLang="es-ES" sz="2800" dirty="0">
                <a:solidFill>
                  <a:srgbClr val="444444"/>
                </a:solidFill>
                <a:latin typeface="+mj-lt"/>
              </a:rPr>
              <a:t>,…</a:t>
            </a:r>
            <a:r>
              <a:rPr lang="es-ES" altLang="es-ES" sz="2800" dirty="0" err="1">
                <a:solidFill>
                  <a:srgbClr val="444444"/>
                </a:solidFill>
                <a:latin typeface="+mj-lt"/>
              </a:rPr>
              <a:t>w</a:t>
            </a:r>
            <a:r>
              <a:rPr lang="es-ES" altLang="es-ES" sz="2800" baseline="-25000" dirty="0" err="1">
                <a:solidFill>
                  <a:srgbClr val="444444"/>
                </a:solidFill>
                <a:latin typeface="+mj-lt"/>
              </a:rPr>
              <a:t>n</a:t>
            </a:r>
            <a:r>
              <a:rPr lang="es-ES" altLang="es-ES" sz="2800" dirty="0">
                <a:solidFill>
                  <a:srgbClr val="444444"/>
                </a:solidFill>
                <a:latin typeface="+mj-lt"/>
              </a:rPr>
              <a:t>, correspondientes a cada </a:t>
            </a:r>
            <a:r>
              <a:rPr lang="es-ES" altLang="es-ES" sz="2800" dirty="0" smtClean="0">
                <a:solidFill>
                  <a:srgbClr val="444444"/>
                </a:solidFill>
                <a:latin typeface="+mj-lt"/>
              </a:rPr>
              <a:t>entrada</a:t>
            </a:r>
          </a:p>
          <a:p>
            <a:pPr eaLnBrk="0" fontAlgn="base" hangingPunct="0">
              <a:spcBef>
                <a:spcPct val="0"/>
              </a:spcBef>
              <a:spcAft>
                <a:spcPct val="0"/>
              </a:spcAft>
            </a:pPr>
            <a:r>
              <a:rPr lang="es-ES" altLang="es-ES" sz="2800" dirty="0" smtClean="0">
                <a:solidFill>
                  <a:srgbClr val="444444"/>
                </a:solidFill>
                <a:latin typeface="+mj-lt"/>
              </a:rPr>
              <a:t>Una </a:t>
            </a:r>
            <a:r>
              <a:rPr lang="es-ES" altLang="es-ES" sz="2800" dirty="0">
                <a:solidFill>
                  <a:srgbClr val="444444"/>
                </a:solidFill>
                <a:latin typeface="+mj-lt"/>
              </a:rPr>
              <a:t>función de agregación, </a:t>
            </a:r>
            <a:r>
              <a:rPr lang="es-ES" altLang="es-ES" sz="2800" dirty="0" smtClean="0">
                <a:solidFill>
                  <a:srgbClr val="444444"/>
                </a:solidFill>
                <a:latin typeface="+mj-lt"/>
              </a:rPr>
              <a:t>Σ</a:t>
            </a:r>
          </a:p>
          <a:p>
            <a:pPr eaLnBrk="0" fontAlgn="base" hangingPunct="0">
              <a:spcBef>
                <a:spcPct val="0"/>
              </a:spcBef>
              <a:spcAft>
                <a:spcPct val="0"/>
              </a:spcAft>
            </a:pPr>
            <a:r>
              <a:rPr lang="es-ES" altLang="es-ES" sz="2800" dirty="0" smtClean="0">
                <a:solidFill>
                  <a:srgbClr val="444444"/>
                </a:solidFill>
                <a:latin typeface="+mj-lt"/>
              </a:rPr>
              <a:t>Una </a:t>
            </a:r>
            <a:r>
              <a:rPr lang="es-ES" altLang="es-ES" sz="2800" dirty="0">
                <a:solidFill>
                  <a:srgbClr val="444444"/>
                </a:solidFill>
                <a:latin typeface="+mj-lt"/>
              </a:rPr>
              <a:t>función de activación, </a:t>
            </a:r>
            <a:r>
              <a:rPr lang="es-ES" altLang="es-ES" sz="2800" dirty="0" smtClean="0">
                <a:solidFill>
                  <a:srgbClr val="444444"/>
                </a:solidFill>
                <a:latin typeface="+mj-lt"/>
              </a:rPr>
              <a:t>f</a:t>
            </a:r>
          </a:p>
          <a:p>
            <a:pPr eaLnBrk="0" fontAlgn="base" hangingPunct="0">
              <a:spcBef>
                <a:spcPct val="0"/>
              </a:spcBef>
              <a:spcAft>
                <a:spcPct val="0"/>
              </a:spcAft>
            </a:pPr>
            <a:r>
              <a:rPr lang="es-ES" altLang="es-ES" sz="2800" dirty="0" smtClean="0">
                <a:solidFill>
                  <a:srgbClr val="444444"/>
                </a:solidFill>
                <a:latin typeface="+mj-lt"/>
              </a:rPr>
              <a:t>Una </a:t>
            </a:r>
            <a:r>
              <a:rPr lang="es-ES" altLang="es-ES" sz="2800" dirty="0">
                <a:solidFill>
                  <a:srgbClr val="444444"/>
                </a:solidFill>
                <a:latin typeface="+mj-lt"/>
              </a:rPr>
              <a:t>salida, </a:t>
            </a:r>
            <a:r>
              <a:rPr lang="es-ES" altLang="es-ES" sz="2800" dirty="0" smtClean="0">
                <a:solidFill>
                  <a:srgbClr val="444444"/>
                </a:solidFill>
                <a:latin typeface="+mj-lt"/>
              </a:rPr>
              <a:t>Y</a:t>
            </a:r>
            <a:endParaRPr lang="es-ES" altLang="es-ES" sz="2800" dirty="0">
              <a:solidFill>
                <a:srgbClr val="444444"/>
              </a:solidFill>
              <a:latin typeface="+mj-lt"/>
            </a:endParaRPr>
          </a:p>
        </p:txBody>
      </p:sp>
      <p:pic>
        <p:nvPicPr>
          <p:cNvPr id="23555" name="Picture 3" descr="http://www.um.es/LEQ/Atmosferas/Ch-VI-3/6-3-8.GIF"/>
          <p:cNvPicPr>
            <a:picLocks noChangeAspect="1" noChangeArrowheads="1"/>
          </p:cNvPicPr>
          <p:nvPr/>
        </p:nvPicPr>
        <p:blipFill>
          <a:blip r:embed="rId2">
            <a:clrChange>
              <a:clrFrom>
                <a:srgbClr val="FCFEFC"/>
              </a:clrFrom>
              <a:clrTo>
                <a:srgbClr val="FCFEFC">
                  <a:alpha val="0"/>
                </a:srgbClr>
              </a:clrTo>
            </a:clrChange>
            <a:extLst>
              <a:ext uri="{28A0092B-C50C-407E-A947-70E740481C1C}">
                <a14:useLocalDpi xmlns:a14="http://schemas.microsoft.com/office/drawing/2010/main" val="0"/>
              </a:ext>
            </a:extLst>
          </a:blip>
          <a:srcRect/>
          <a:stretch>
            <a:fillRect/>
          </a:stretch>
        </p:blipFill>
        <p:spPr bwMode="auto">
          <a:xfrm>
            <a:off x="5502856" y="3068960"/>
            <a:ext cx="6425792" cy="352767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CuadroTexto 8"/>
              <p:cNvSpPr txBox="1"/>
              <p:nvPr/>
            </p:nvSpPr>
            <p:spPr>
              <a:xfrm>
                <a:off x="2063552" y="4238274"/>
                <a:ext cx="2520636" cy="1189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𝑌</m:t>
                      </m:r>
                      <m:r>
                        <a:rPr lang="es-ES" sz="2400" b="0" i="1" smtClean="0">
                          <a:latin typeface="Cambria Math" panose="02040503050406030204" pitchFamily="18" charset="0"/>
                        </a:rPr>
                        <m:t> =</m:t>
                      </m:r>
                      <m:r>
                        <a:rPr lang="es-ES" sz="2400" b="0" i="1" smtClean="0">
                          <a:latin typeface="Cambria Math" panose="02040503050406030204" pitchFamily="18" charset="0"/>
                        </a:rPr>
                        <m:t>𝑓</m:t>
                      </m:r>
                      <m:d>
                        <m:dPr>
                          <m:ctrlPr>
                            <a:rPr lang="es-ES" sz="2400" b="0" i="1" smtClean="0">
                              <a:latin typeface="Cambria Math" panose="02040503050406030204" pitchFamily="18" charset="0"/>
                            </a:rPr>
                          </m:ctrlPr>
                        </m:dPr>
                        <m:e>
                          <m:nary>
                            <m:naryPr>
                              <m:chr m:val="∑"/>
                              <m:ctrlPr>
                                <a:rPr lang="pt-BR" sz="2400" i="1">
                                  <a:latin typeface="Cambria Math" panose="02040503050406030204" pitchFamily="18" charset="0"/>
                                </a:rPr>
                              </m:ctrlPr>
                            </m:naryPr>
                            <m:sub>
                              <m:r>
                                <m:rPr>
                                  <m:brk m:alnAt="23"/>
                                </m:rPr>
                                <a:rPr lang="es-ES" sz="2400" i="1">
                                  <a:latin typeface="Cambria Math" panose="02040503050406030204" pitchFamily="18" charset="0"/>
                                </a:rPr>
                                <m:t>𝑖</m:t>
                              </m:r>
                              <m:r>
                                <a:rPr lang="pt-BR" sz="2400" i="1">
                                  <a:latin typeface="Cambria Math" panose="02040503050406030204" pitchFamily="18" charset="0"/>
                                </a:rPr>
                                <m:t>=0</m:t>
                              </m:r>
                            </m:sub>
                            <m:sup>
                              <m:r>
                                <a:rPr lang="pt-BR" sz="2400" i="1">
                                  <a:latin typeface="Cambria Math" panose="02040503050406030204" pitchFamily="18" charset="0"/>
                                </a:rPr>
                                <m:t>𝑛</m:t>
                              </m:r>
                            </m:sup>
                            <m:e>
                              <m:sSub>
                                <m:sSubPr>
                                  <m:ctrlPr>
                                    <a:rPr lang="pt-BR" sz="2400" i="1">
                                      <a:latin typeface="Cambria Math" panose="02040503050406030204" pitchFamily="18" charset="0"/>
                                    </a:rPr>
                                  </m:ctrlPr>
                                </m:sSubPr>
                                <m:e>
                                  <m:r>
                                    <a:rPr lang="es-ES" sz="2400" i="1">
                                      <a:latin typeface="Cambria Math" panose="02040503050406030204" pitchFamily="18" charset="0"/>
                                    </a:rPr>
                                    <m:t>𝑤</m:t>
                                  </m:r>
                                </m:e>
                                <m:sub>
                                  <m:r>
                                    <a:rPr lang="es-ES" sz="2400" i="1">
                                      <a:latin typeface="Cambria Math" panose="02040503050406030204" pitchFamily="18" charset="0"/>
                                    </a:rPr>
                                    <m:t>𝑖</m:t>
                                  </m:r>
                                </m:sub>
                              </m:sSub>
                            </m:e>
                          </m:nary>
                          <m:sSub>
                            <m:sSubPr>
                              <m:ctrlPr>
                                <a:rPr lang="pt-BR" sz="2400" i="1">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𝑖</m:t>
                              </m:r>
                            </m:sub>
                          </m:sSub>
                        </m:e>
                      </m:d>
                    </m:oMath>
                  </m:oMathPara>
                </a14:m>
                <a:endParaRPr lang="es-ES" sz="2400" dirty="0"/>
              </a:p>
            </p:txBody>
          </p:sp>
        </mc:Choice>
        <mc:Fallback xmlns="">
          <p:sp>
            <p:nvSpPr>
              <p:cNvPr id="9" name="CuadroTexto 8"/>
              <p:cNvSpPr txBox="1">
                <a:spLocks noRot="1" noChangeAspect="1" noMove="1" noResize="1" noEditPoints="1" noAdjustHandles="1" noChangeArrowheads="1" noChangeShapeType="1" noTextEdit="1"/>
              </p:cNvSpPr>
              <p:nvPr/>
            </p:nvSpPr>
            <p:spPr>
              <a:xfrm>
                <a:off x="2063552" y="4238274"/>
                <a:ext cx="2520636" cy="1189043"/>
              </a:xfrm>
              <a:prstGeom prst="rect">
                <a:avLst/>
              </a:prstGeom>
              <a:blipFill rotWithShape="0">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1657910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Redes Neuronales: </a:t>
            </a:r>
            <a:r>
              <a:rPr lang="es-ES" dirty="0" err="1" smtClean="0"/>
              <a:t>Perceptron</a:t>
            </a:r>
            <a:r>
              <a:rPr lang="es-ES" dirty="0" smtClean="0"/>
              <a:t> Multicapa</a:t>
            </a:r>
            <a:endParaRPr lang="es-ES" dirty="0"/>
          </a:p>
        </p:txBody>
      </p:sp>
      <p:sp>
        <p:nvSpPr>
          <p:cNvPr id="3" name="Marcador de contenido 2"/>
          <p:cNvSpPr>
            <a:spLocks noGrp="1"/>
          </p:cNvSpPr>
          <p:nvPr>
            <p:ph idx="1"/>
          </p:nvPr>
        </p:nvSpPr>
        <p:spPr>
          <a:xfrm>
            <a:off x="609600" y="1340768"/>
            <a:ext cx="10972800" cy="5040560"/>
          </a:xfrm>
        </p:spPr>
        <p:txBody>
          <a:bodyPr>
            <a:noAutofit/>
          </a:bodyPr>
          <a:lstStyle/>
          <a:p>
            <a:pPr eaLnBrk="0" fontAlgn="base" hangingPunct="0">
              <a:spcBef>
                <a:spcPct val="0"/>
              </a:spcBef>
              <a:spcAft>
                <a:spcPct val="0"/>
              </a:spcAft>
            </a:pPr>
            <a:r>
              <a:rPr lang="es-ES" altLang="es-ES" sz="2800" dirty="0" smtClean="0">
                <a:solidFill>
                  <a:srgbClr val="444444"/>
                </a:solidFill>
                <a:latin typeface="+mj-lt"/>
              </a:rPr>
              <a:t>Organizando </a:t>
            </a:r>
            <a:r>
              <a:rPr lang="es-ES" altLang="es-ES" sz="2800" dirty="0" err="1" smtClean="0">
                <a:solidFill>
                  <a:srgbClr val="444444"/>
                </a:solidFill>
                <a:latin typeface="+mj-lt"/>
              </a:rPr>
              <a:t>perceptrones</a:t>
            </a:r>
            <a:r>
              <a:rPr lang="es-ES" altLang="es-ES" sz="2800" dirty="0" smtClean="0">
                <a:solidFill>
                  <a:srgbClr val="444444"/>
                </a:solidFill>
                <a:latin typeface="+mj-lt"/>
              </a:rPr>
              <a:t> simples en capas:</a:t>
            </a:r>
          </a:p>
          <a:p>
            <a:pPr lvl="1" eaLnBrk="0" fontAlgn="base" hangingPunct="0">
              <a:spcBef>
                <a:spcPct val="0"/>
              </a:spcBef>
              <a:spcAft>
                <a:spcPct val="0"/>
              </a:spcAft>
            </a:pPr>
            <a:r>
              <a:rPr lang="es-ES" altLang="es-ES" sz="2400" dirty="0" smtClean="0">
                <a:solidFill>
                  <a:srgbClr val="444444"/>
                </a:solidFill>
                <a:latin typeface="+mj-lt"/>
              </a:rPr>
              <a:t>Capa de </a:t>
            </a:r>
            <a:r>
              <a:rPr lang="es-ES" altLang="es-ES" sz="2400" b="1" dirty="0" smtClean="0">
                <a:solidFill>
                  <a:srgbClr val="444444"/>
                </a:solidFill>
                <a:latin typeface="+mj-lt"/>
              </a:rPr>
              <a:t>neuronas de entrada</a:t>
            </a:r>
          </a:p>
          <a:p>
            <a:pPr lvl="1" eaLnBrk="0" fontAlgn="base" hangingPunct="0">
              <a:spcBef>
                <a:spcPct val="0"/>
              </a:spcBef>
              <a:spcAft>
                <a:spcPct val="0"/>
              </a:spcAft>
            </a:pPr>
            <a:r>
              <a:rPr lang="es-ES" altLang="es-ES" sz="2400" dirty="0" smtClean="0">
                <a:solidFill>
                  <a:srgbClr val="444444"/>
                </a:solidFill>
                <a:latin typeface="+mj-lt"/>
              </a:rPr>
              <a:t>Capa/s de </a:t>
            </a:r>
            <a:r>
              <a:rPr lang="es-ES" altLang="es-ES" sz="2400" b="1" dirty="0" smtClean="0">
                <a:solidFill>
                  <a:srgbClr val="444444"/>
                </a:solidFill>
                <a:latin typeface="+mj-lt"/>
              </a:rPr>
              <a:t>neuronas ocultas</a:t>
            </a:r>
          </a:p>
          <a:p>
            <a:pPr lvl="1" eaLnBrk="0" fontAlgn="base" hangingPunct="0">
              <a:spcBef>
                <a:spcPct val="0"/>
              </a:spcBef>
              <a:spcAft>
                <a:spcPct val="0"/>
              </a:spcAft>
            </a:pPr>
            <a:r>
              <a:rPr lang="es-ES" altLang="es-ES" sz="2400" dirty="0" smtClean="0">
                <a:solidFill>
                  <a:srgbClr val="444444"/>
                </a:solidFill>
                <a:latin typeface="+mj-lt"/>
              </a:rPr>
              <a:t>Capa de </a:t>
            </a:r>
            <a:r>
              <a:rPr lang="es-ES" altLang="es-ES" sz="2400" b="1" dirty="0" smtClean="0">
                <a:solidFill>
                  <a:srgbClr val="444444"/>
                </a:solidFill>
                <a:latin typeface="+mj-lt"/>
              </a:rPr>
              <a:t>neuronas de salida</a:t>
            </a:r>
          </a:p>
          <a:p>
            <a:pPr lvl="1" eaLnBrk="0" fontAlgn="base" hangingPunct="0">
              <a:spcBef>
                <a:spcPct val="0"/>
              </a:spcBef>
              <a:spcAft>
                <a:spcPct val="0"/>
              </a:spcAft>
            </a:pPr>
            <a:endParaRPr lang="es-ES" altLang="es-ES" sz="2400" b="1" dirty="0" smtClean="0">
              <a:solidFill>
                <a:srgbClr val="444444"/>
              </a:solidFill>
              <a:latin typeface="+mj-lt"/>
            </a:endParaRPr>
          </a:p>
          <a:p>
            <a:pPr marL="57150" indent="0" eaLnBrk="0" fontAlgn="base" hangingPunct="0">
              <a:spcBef>
                <a:spcPct val="0"/>
              </a:spcBef>
              <a:spcAft>
                <a:spcPct val="0"/>
              </a:spcAft>
              <a:buNone/>
            </a:pPr>
            <a:endParaRPr lang="es-ES" altLang="es-ES" sz="2800" b="1" dirty="0">
              <a:solidFill>
                <a:srgbClr val="444444"/>
              </a:solidFill>
              <a:latin typeface="+mj-lt"/>
            </a:endParaRPr>
          </a:p>
          <a:p>
            <a:pPr marL="57150" indent="0" eaLnBrk="0" fontAlgn="base" hangingPunct="0">
              <a:spcBef>
                <a:spcPct val="0"/>
              </a:spcBef>
              <a:spcAft>
                <a:spcPct val="0"/>
              </a:spcAft>
              <a:buNone/>
            </a:pPr>
            <a:endParaRPr lang="es-ES" altLang="es-ES" sz="2800" b="1" dirty="0" smtClean="0">
              <a:solidFill>
                <a:srgbClr val="444444"/>
              </a:solidFill>
              <a:latin typeface="+mj-lt"/>
            </a:endParaRPr>
          </a:p>
          <a:p>
            <a:pPr marL="57150" indent="0" eaLnBrk="0" fontAlgn="base" hangingPunct="0">
              <a:spcBef>
                <a:spcPct val="0"/>
              </a:spcBef>
              <a:spcAft>
                <a:spcPct val="0"/>
              </a:spcAft>
              <a:buNone/>
            </a:pPr>
            <a:endParaRPr lang="es-ES" altLang="es-ES" sz="2800" b="1" dirty="0" smtClean="0">
              <a:solidFill>
                <a:srgbClr val="444444"/>
              </a:solidFill>
              <a:latin typeface="+mj-lt"/>
            </a:endParaRPr>
          </a:p>
          <a:p>
            <a:pPr eaLnBrk="0" fontAlgn="base" hangingPunct="0">
              <a:spcBef>
                <a:spcPct val="0"/>
              </a:spcBef>
              <a:spcAft>
                <a:spcPct val="0"/>
              </a:spcAft>
            </a:pPr>
            <a:r>
              <a:rPr lang="es-ES" sz="2800" b="1" dirty="0" smtClean="0"/>
              <a:t>Problema de aprendizaje</a:t>
            </a:r>
            <a:r>
              <a:rPr lang="es-ES" sz="2800" dirty="0" smtClean="0"/>
              <a:t>: Dados </a:t>
            </a:r>
            <a:r>
              <a:rPr lang="es-ES" sz="2800" dirty="0"/>
              <a:t>un conjunto de datos </a:t>
            </a:r>
            <a:r>
              <a:rPr lang="es-ES" sz="2800" dirty="0" smtClean="0"/>
              <a:t>de </a:t>
            </a:r>
            <a:r>
              <a:rPr lang="es-ES" sz="2800" dirty="0"/>
              <a:t>los que se conoce la salida deseada, proporcionar los pesos adecuados de la red para que se obtenga una aproximación correcta de las salidas si la red recibe únicamente los datos de entrada.</a:t>
            </a:r>
            <a:endParaRPr lang="es-ES" altLang="es-ES" sz="2800" b="1" dirty="0" smtClean="0">
              <a:solidFill>
                <a:srgbClr val="444444"/>
              </a:solidFill>
              <a:latin typeface="+mj-lt"/>
            </a:endParaRPr>
          </a:p>
        </p:txBody>
      </p:sp>
      <p:pic>
        <p:nvPicPr>
          <p:cNvPr id="25604" name="Picture 4" descr="http://www.intechopen.com/source/html/39071/media/f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944" y="1844824"/>
            <a:ext cx="5091650" cy="2651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8556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Redes Neuronales: </a:t>
            </a:r>
            <a:r>
              <a:rPr lang="es-ES" dirty="0" err="1" smtClean="0"/>
              <a:t>Perceptron</a:t>
            </a:r>
            <a:r>
              <a:rPr lang="es-ES" dirty="0" smtClean="0"/>
              <a:t> Multicapa</a:t>
            </a:r>
            <a:endParaRPr lang="es-ES" dirty="0"/>
          </a:p>
        </p:txBody>
      </p:sp>
      <p:sp>
        <p:nvSpPr>
          <p:cNvPr id="3" name="Marcador de contenido 2"/>
          <p:cNvSpPr>
            <a:spLocks noGrp="1"/>
          </p:cNvSpPr>
          <p:nvPr>
            <p:ph idx="1"/>
          </p:nvPr>
        </p:nvSpPr>
        <p:spPr>
          <a:xfrm>
            <a:off x="609600" y="1340768"/>
            <a:ext cx="10972800" cy="5040560"/>
          </a:xfrm>
        </p:spPr>
        <p:txBody>
          <a:bodyPr>
            <a:noAutofit/>
          </a:bodyPr>
          <a:lstStyle/>
          <a:p>
            <a:pPr marL="0" indent="0" eaLnBrk="0" fontAlgn="base" hangingPunct="0">
              <a:spcBef>
                <a:spcPct val="0"/>
              </a:spcBef>
              <a:spcAft>
                <a:spcPct val="0"/>
              </a:spcAft>
              <a:buNone/>
            </a:pPr>
            <a:r>
              <a:rPr lang="es-ES" altLang="es-ES" dirty="0" smtClean="0">
                <a:solidFill>
                  <a:srgbClr val="444444"/>
                </a:solidFill>
                <a:latin typeface="+mj-lt"/>
              </a:rPr>
              <a:t>Entrenamiento por </a:t>
            </a:r>
            <a:r>
              <a:rPr lang="es-ES" altLang="es-ES" b="1" dirty="0" smtClean="0">
                <a:solidFill>
                  <a:srgbClr val="444444"/>
                </a:solidFill>
                <a:latin typeface="+mj-lt"/>
              </a:rPr>
              <a:t>Propagación hacia atrás</a:t>
            </a:r>
            <a:r>
              <a:rPr lang="es-ES" altLang="es-ES" dirty="0" smtClean="0">
                <a:solidFill>
                  <a:srgbClr val="444444"/>
                </a:solidFill>
                <a:latin typeface="+mj-lt"/>
              </a:rPr>
              <a:t> (</a:t>
            </a:r>
            <a:r>
              <a:rPr lang="es-ES" altLang="es-ES" b="1" dirty="0" err="1" smtClean="0">
                <a:solidFill>
                  <a:srgbClr val="444444"/>
                </a:solidFill>
                <a:latin typeface="+mj-lt"/>
              </a:rPr>
              <a:t>Backpropagation</a:t>
            </a:r>
            <a:r>
              <a:rPr lang="es-ES" altLang="es-ES" dirty="0" smtClean="0">
                <a:solidFill>
                  <a:srgbClr val="444444"/>
                </a:solidFill>
                <a:latin typeface="+mj-lt"/>
              </a:rPr>
              <a:t>):</a:t>
            </a:r>
          </a:p>
          <a:p>
            <a:pPr fontAlgn="base"/>
            <a:r>
              <a:rPr lang="en-US" dirty="0" err="1" smtClean="0"/>
              <a:t>Comenzar</a:t>
            </a:r>
            <a:r>
              <a:rPr lang="en-US" dirty="0" smtClean="0"/>
              <a:t> </a:t>
            </a:r>
            <a:r>
              <a:rPr lang="en-US" dirty="0" err="1" smtClean="0"/>
              <a:t>por</a:t>
            </a:r>
            <a:r>
              <a:rPr lang="en-US" dirty="0" smtClean="0"/>
              <a:t> </a:t>
            </a:r>
            <a:r>
              <a:rPr lang="en-US" dirty="0" err="1" smtClean="0"/>
              <a:t>valores</a:t>
            </a:r>
            <a:r>
              <a:rPr lang="en-US" dirty="0" smtClean="0"/>
              <a:t> </a:t>
            </a:r>
            <a:r>
              <a:rPr lang="en-US" dirty="0" err="1" smtClean="0"/>
              <a:t>aleatorios</a:t>
            </a:r>
            <a:r>
              <a:rPr lang="en-US" dirty="0" smtClean="0"/>
              <a:t> </a:t>
            </a:r>
            <a:r>
              <a:rPr lang="en-US" dirty="0" err="1" smtClean="0"/>
              <a:t>en</a:t>
            </a:r>
            <a:r>
              <a:rPr lang="en-US" dirty="0" smtClean="0"/>
              <a:t> </a:t>
            </a:r>
            <a:r>
              <a:rPr lang="en-US" dirty="0" err="1" smtClean="0"/>
              <a:t>los</a:t>
            </a:r>
            <a:r>
              <a:rPr lang="en-US" dirty="0" smtClean="0"/>
              <a:t> pesos</a:t>
            </a:r>
            <a:endParaRPr lang="en-US" dirty="0"/>
          </a:p>
          <a:p>
            <a:pPr fontAlgn="base"/>
            <a:r>
              <a:rPr lang="en-US" dirty="0" err="1" smtClean="0"/>
              <a:t>Repetir</a:t>
            </a:r>
            <a:r>
              <a:rPr lang="en-US" dirty="0" smtClean="0"/>
              <a:t> un </a:t>
            </a:r>
            <a:r>
              <a:rPr lang="en-US" dirty="0" err="1" smtClean="0"/>
              <a:t>número</a:t>
            </a:r>
            <a:r>
              <a:rPr lang="en-US" dirty="0" smtClean="0"/>
              <a:t> de </a:t>
            </a:r>
            <a:r>
              <a:rPr lang="en-US" dirty="0" err="1" smtClean="0"/>
              <a:t>veces</a:t>
            </a:r>
            <a:r>
              <a:rPr lang="en-US" dirty="0" smtClean="0"/>
              <a:t> (</a:t>
            </a:r>
            <a:r>
              <a:rPr lang="en-US" b="1" dirty="0" err="1" smtClean="0"/>
              <a:t>época</a:t>
            </a:r>
            <a:r>
              <a:rPr lang="en-US" dirty="0" smtClean="0"/>
              <a:t>):</a:t>
            </a:r>
            <a:endParaRPr lang="en-US" dirty="0"/>
          </a:p>
          <a:p>
            <a:pPr lvl="1" fontAlgn="base"/>
            <a:r>
              <a:rPr lang="en-US" dirty="0" err="1" smtClean="0"/>
              <a:t>Toma</a:t>
            </a:r>
            <a:r>
              <a:rPr lang="en-US" dirty="0" smtClean="0"/>
              <a:t> </a:t>
            </a:r>
            <a:r>
              <a:rPr lang="en-US" dirty="0" err="1" smtClean="0"/>
              <a:t>cada</a:t>
            </a:r>
            <a:r>
              <a:rPr lang="en-US" dirty="0" smtClean="0"/>
              <a:t> </a:t>
            </a:r>
            <a:r>
              <a:rPr lang="en-US" dirty="0" err="1" smtClean="0"/>
              <a:t>muestra</a:t>
            </a:r>
            <a:endParaRPr lang="en-US" dirty="0"/>
          </a:p>
          <a:p>
            <a:pPr lvl="1" fontAlgn="base"/>
            <a:r>
              <a:rPr lang="en-US" b="1" dirty="0" err="1" smtClean="0"/>
              <a:t>Propaga</a:t>
            </a:r>
            <a:r>
              <a:rPr lang="en-US" dirty="0" smtClean="0"/>
              <a:t>: </a:t>
            </a:r>
            <a:r>
              <a:rPr lang="en-US" dirty="0" err="1" smtClean="0"/>
              <a:t>Calcula</a:t>
            </a:r>
            <a:r>
              <a:rPr lang="en-US" dirty="0" smtClean="0"/>
              <a:t> el valor de la red </a:t>
            </a:r>
            <a:br>
              <a:rPr lang="en-US" dirty="0" smtClean="0"/>
            </a:br>
            <a:r>
              <a:rPr lang="en-US" dirty="0" err="1" smtClean="0"/>
              <a:t>sobre</a:t>
            </a:r>
            <a:r>
              <a:rPr lang="en-US" dirty="0" smtClean="0"/>
              <a:t> </a:t>
            </a:r>
            <a:r>
              <a:rPr lang="en-US" dirty="0" err="1" smtClean="0"/>
              <a:t>ella</a:t>
            </a:r>
            <a:endParaRPr lang="en-US" dirty="0"/>
          </a:p>
          <a:p>
            <a:pPr lvl="1" fontAlgn="base"/>
            <a:r>
              <a:rPr lang="en-US" dirty="0" err="1" smtClean="0"/>
              <a:t>Calcula</a:t>
            </a:r>
            <a:r>
              <a:rPr lang="en-US" dirty="0" smtClean="0"/>
              <a:t> el </a:t>
            </a:r>
            <a:r>
              <a:rPr lang="en-US" b="1" dirty="0" smtClean="0"/>
              <a:t>error</a:t>
            </a:r>
            <a:r>
              <a:rPr lang="en-US" dirty="0" smtClean="0"/>
              <a:t> entre el valor </a:t>
            </a:r>
            <a:r>
              <a:rPr lang="en-US" dirty="0" err="1" smtClean="0"/>
              <a:t>obtenido</a:t>
            </a:r>
            <a:r>
              <a:rPr lang="en-US" dirty="0" smtClean="0"/>
              <a:t> y el </a:t>
            </a:r>
            <a:r>
              <a:rPr lang="en-US" dirty="0" err="1" smtClean="0"/>
              <a:t>esperado</a:t>
            </a:r>
            <a:endParaRPr lang="en-US" dirty="0"/>
          </a:p>
          <a:p>
            <a:pPr lvl="1" fontAlgn="base"/>
            <a:r>
              <a:rPr lang="en-US" b="1" dirty="0" smtClean="0"/>
              <a:t>Retro-</a:t>
            </a:r>
            <a:r>
              <a:rPr lang="en-US" b="1" dirty="0" err="1" smtClean="0"/>
              <a:t>Propaga</a:t>
            </a:r>
            <a:r>
              <a:rPr lang="en-US" dirty="0" smtClean="0"/>
              <a:t>: </a:t>
            </a:r>
            <a:r>
              <a:rPr lang="en-US" dirty="0" err="1" smtClean="0"/>
              <a:t>Ajusta</a:t>
            </a:r>
            <a:r>
              <a:rPr lang="en-US" dirty="0" smtClean="0"/>
              <a:t> </a:t>
            </a:r>
            <a:r>
              <a:rPr lang="en-US" dirty="0" err="1" smtClean="0"/>
              <a:t>los</a:t>
            </a:r>
            <a:r>
              <a:rPr lang="en-US" dirty="0" smtClean="0"/>
              <a:t> pesos para </a:t>
            </a:r>
            <a:r>
              <a:rPr lang="en-US" dirty="0" err="1" smtClean="0"/>
              <a:t>reducir</a:t>
            </a:r>
            <a:r>
              <a:rPr lang="en-US" dirty="0" smtClean="0"/>
              <a:t> el error (*)</a:t>
            </a:r>
          </a:p>
          <a:p>
            <a:pPr marL="800100" lvl="2" indent="0" algn="r" fontAlgn="base">
              <a:buNone/>
            </a:pPr>
            <a:r>
              <a:rPr lang="en-US" dirty="0" smtClean="0"/>
              <a:t>(*) </a:t>
            </a:r>
            <a:r>
              <a:rPr lang="en-US" dirty="0" err="1"/>
              <a:t>P</a:t>
            </a:r>
            <a:r>
              <a:rPr lang="en-US" dirty="0" err="1" smtClean="0"/>
              <a:t>or</a:t>
            </a:r>
            <a:r>
              <a:rPr lang="en-US" dirty="0" smtClean="0"/>
              <a:t> </a:t>
            </a:r>
            <a:r>
              <a:rPr lang="en-US" dirty="0" err="1" smtClean="0"/>
              <a:t>medio</a:t>
            </a:r>
            <a:r>
              <a:rPr lang="en-US" dirty="0" smtClean="0"/>
              <a:t> de un </a:t>
            </a:r>
            <a:r>
              <a:rPr lang="en-US" dirty="0" err="1" smtClean="0"/>
              <a:t>proceso</a:t>
            </a:r>
            <a:r>
              <a:rPr lang="en-US" dirty="0" smtClean="0"/>
              <a:t> de </a:t>
            </a:r>
            <a:r>
              <a:rPr lang="en-US" dirty="0" err="1" smtClean="0"/>
              <a:t>optimización</a:t>
            </a:r>
            <a:r>
              <a:rPr lang="en-US" dirty="0" smtClean="0"/>
              <a:t> </a:t>
            </a:r>
            <a:br>
              <a:rPr lang="en-US" dirty="0" smtClean="0"/>
            </a:br>
            <a:r>
              <a:rPr lang="en-US" dirty="0" smtClean="0"/>
              <a:t>de </a:t>
            </a:r>
            <a:r>
              <a:rPr lang="en-US" dirty="0" err="1" smtClean="0"/>
              <a:t>tipo</a:t>
            </a:r>
            <a:r>
              <a:rPr lang="en-US" dirty="0" smtClean="0"/>
              <a:t> </a:t>
            </a:r>
            <a:r>
              <a:rPr lang="en-US" b="1" dirty="0" err="1" smtClean="0"/>
              <a:t>Descenso</a:t>
            </a:r>
            <a:r>
              <a:rPr lang="en-US" b="1" dirty="0" smtClean="0"/>
              <a:t> del </a:t>
            </a:r>
            <a:r>
              <a:rPr lang="en-US" b="1" dirty="0" err="1" smtClean="0"/>
              <a:t>Gradiente</a:t>
            </a:r>
            <a:r>
              <a:rPr lang="en-US" dirty="0" smtClean="0"/>
              <a:t>.</a:t>
            </a:r>
            <a:endParaRPr lang="en-US" dirty="0"/>
          </a:p>
        </p:txBody>
      </p:sp>
      <p:pic>
        <p:nvPicPr>
          <p:cNvPr id="26626" name="Picture 2" descr="http://www.yaldex.com/game-development/FILES/19fig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112" y="2513677"/>
            <a:ext cx="4686300"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096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K vecinos más cercanos (K-NN)</a:t>
            </a:r>
            <a:endParaRPr lang="es-ES" dirty="0"/>
          </a:p>
        </p:txBody>
      </p:sp>
      <p:sp>
        <p:nvSpPr>
          <p:cNvPr id="3" name="Marcador de contenido 2"/>
          <p:cNvSpPr>
            <a:spLocks noGrp="1"/>
          </p:cNvSpPr>
          <p:nvPr>
            <p:ph idx="1"/>
          </p:nvPr>
        </p:nvSpPr>
        <p:spPr/>
        <p:txBody>
          <a:bodyPr/>
          <a:lstStyle/>
          <a:p>
            <a:r>
              <a:rPr lang="es-ES" dirty="0" smtClean="0"/>
              <a:t>Supervisado: a partir de ejemplos clasificados, predecir la clasificación de nuevas entradas</a:t>
            </a:r>
          </a:p>
          <a:p>
            <a:r>
              <a:rPr lang="es-ES" dirty="0" smtClean="0"/>
              <a:t>Clasificación basada en criterios de vecindad:</a:t>
            </a:r>
          </a:p>
          <a:p>
            <a:pPr lvl="1"/>
            <a:r>
              <a:rPr lang="es-ES" dirty="0" smtClean="0"/>
              <a:t>Necesita un concepto de vecindad / cercanía</a:t>
            </a:r>
          </a:p>
          <a:p>
            <a:r>
              <a:rPr lang="es-ES" dirty="0" smtClean="0"/>
              <a:t>Parámetro K:</a:t>
            </a:r>
          </a:p>
          <a:p>
            <a:pPr lvl="1"/>
            <a:r>
              <a:rPr lang="es-ES" dirty="0" smtClean="0"/>
              <a:t>Se miran los K vecinos más cercanos</a:t>
            </a:r>
          </a:p>
          <a:p>
            <a:pPr lvl="1"/>
            <a:r>
              <a:rPr lang="es-ES" dirty="0" smtClean="0"/>
              <a:t>Se selecciona la clase más frecuente entre los </a:t>
            </a:r>
            <a:br>
              <a:rPr lang="es-ES" dirty="0" smtClean="0"/>
            </a:br>
            <a:r>
              <a:rPr lang="es-ES" dirty="0" smtClean="0"/>
              <a:t>K vecinos</a:t>
            </a:r>
            <a:endParaRPr lang="es-ES" dirty="0"/>
          </a:p>
        </p:txBody>
      </p:sp>
      <p:pic>
        <p:nvPicPr>
          <p:cNvPr id="1028" name="Picture 4" descr="http://141.61.102.17/perseus_doku/lib/exe/fetch.php?media=perseus:activities:matrixprocessing:learning:kn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8248" y="3573016"/>
            <a:ext cx="3600000" cy="315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716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K vecinos más cercanos (K-NN)</a:t>
            </a:r>
            <a:endParaRPr lang="es-ES" dirty="0"/>
          </a:p>
        </p:txBody>
      </p:sp>
      <p:sp>
        <p:nvSpPr>
          <p:cNvPr id="3" name="Marcador de contenido 2"/>
          <p:cNvSpPr>
            <a:spLocks noGrp="1"/>
          </p:cNvSpPr>
          <p:nvPr>
            <p:ph idx="1"/>
          </p:nvPr>
        </p:nvSpPr>
        <p:spPr/>
        <p:txBody>
          <a:bodyPr/>
          <a:lstStyle/>
          <a:p>
            <a:r>
              <a:rPr lang="es-ES" dirty="0" smtClean="0"/>
              <a:t>Efecto del valor de K:</a:t>
            </a:r>
          </a:p>
          <a:p>
            <a:endParaRPr lang="es-ES" dirty="0"/>
          </a:p>
          <a:p>
            <a:endParaRPr lang="es-ES" dirty="0" smtClean="0"/>
          </a:p>
          <a:p>
            <a:endParaRPr lang="es-ES" dirty="0"/>
          </a:p>
          <a:p>
            <a:endParaRPr lang="es-ES" dirty="0" smtClean="0"/>
          </a:p>
          <a:p>
            <a:r>
              <a:rPr lang="es-ES" dirty="0" smtClean="0"/>
              <a:t>Se puede introducir una variante en la que se pondera según la distancia (el peso es inversamente proporcional a la distancia)</a:t>
            </a:r>
            <a:endParaRPr lang="es-ES" dirty="0"/>
          </a:p>
        </p:txBody>
      </p:sp>
      <p:pic>
        <p:nvPicPr>
          <p:cNvPr id="2050" name="Picture 2" descr="http://bdewilde.github.io/assets/images/2012-10-26-knn-example-k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9683" y="2132856"/>
            <a:ext cx="7812633" cy="2495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645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K Medias</a:t>
            </a:r>
            <a:endParaRPr lang="es-ES" dirty="0"/>
          </a:p>
        </p:txBody>
      </p:sp>
      <p:sp>
        <p:nvSpPr>
          <p:cNvPr id="3" name="Marcador de contenido 2"/>
          <p:cNvSpPr>
            <a:spLocks noGrp="1"/>
          </p:cNvSpPr>
          <p:nvPr>
            <p:ph idx="1"/>
          </p:nvPr>
        </p:nvSpPr>
        <p:spPr>
          <a:xfrm>
            <a:off x="479376" y="1484784"/>
            <a:ext cx="11017224" cy="4968552"/>
          </a:xfrm>
        </p:spPr>
        <p:txBody>
          <a:bodyPr>
            <a:normAutofit fontScale="92500" lnSpcReduction="20000"/>
          </a:bodyPr>
          <a:lstStyle/>
          <a:p>
            <a:r>
              <a:rPr lang="es-ES" dirty="0" smtClean="0"/>
              <a:t>No supervisado: solo tenemos las entradas, </a:t>
            </a:r>
            <a:br>
              <a:rPr lang="es-ES" dirty="0" smtClean="0"/>
            </a:br>
            <a:r>
              <a:rPr lang="es-ES" dirty="0" smtClean="0"/>
              <a:t>ningún dato de clasificación, e intentamos </a:t>
            </a:r>
            <a:br>
              <a:rPr lang="es-ES" dirty="0" smtClean="0"/>
            </a:br>
            <a:r>
              <a:rPr lang="es-ES" dirty="0" smtClean="0"/>
              <a:t>agruparlos/clasificarlos de forma coherente.</a:t>
            </a:r>
          </a:p>
          <a:p>
            <a:r>
              <a:rPr lang="es-ES" dirty="0" smtClean="0"/>
              <a:t>Encuentra </a:t>
            </a:r>
            <a:r>
              <a:rPr lang="es-ES" dirty="0"/>
              <a:t>una partición de </a:t>
            </a:r>
            <a:r>
              <a:rPr lang="es-ES" dirty="0" smtClean="0"/>
              <a:t>los </a:t>
            </a:r>
            <a:r>
              <a:rPr lang="es-ES" dirty="0"/>
              <a:t>ejemplos en K agrupaciones, de forma que cada ejemplo pertenezca a </a:t>
            </a:r>
            <a:r>
              <a:rPr lang="es-ES" dirty="0" smtClean="0"/>
              <a:t>una </a:t>
            </a:r>
            <a:r>
              <a:rPr lang="es-ES" dirty="0"/>
              <a:t>de ellas, concretamente a aquella </a:t>
            </a:r>
            <a:r>
              <a:rPr lang="es-ES" dirty="0" smtClean="0"/>
              <a:t>cuyo </a:t>
            </a:r>
            <a:r>
              <a:rPr lang="es-ES" dirty="0"/>
              <a:t>centro geométrico esté más </a:t>
            </a:r>
            <a:r>
              <a:rPr lang="es-ES" dirty="0" smtClean="0"/>
              <a:t>cerca</a:t>
            </a:r>
          </a:p>
          <a:p>
            <a:r>
              <a:rPr lang="es-ES" dirty="0" smtClean="0"/>
              <a:t>Intenta </a:t>
            </a:r>
            <a:r>
              <a:rPr lang="es-ES" dirty="0"/>
              <a:t>minimizar la varianza total del </a:t>
            </a:r>
            <a:r>
              <a:rPr lang="es-ES" dirty="0" smtClean="0"/>
              <a:t>sistema: si</a:t>
            </a:r>
            <a:r>
              <a:rPr lang="es-ES" dirty="0"/>
              <a:t> </a:t>
            </a:r>
            <a:r>
              <a:rPr lang="es-ES" sz="4300" dirty="0" smtClean="0">
                <a:latin typeface="Gabriola" panose="04040605051002020D02" pitchFamily="82" charset="0"/>
              </a:rPr>
              <a:t>c</a:t>
            </a:r>
            <a:r>
              <a:rPr lang="es-ES" sz="4300" baseline="-25000" dirty="0" smtClean="0">
                <a:latin typeface="Gabriola" panose="04040605051002020D02" pitchFamily="82" charset="0"/>
              </a:rPr>
              <a:t>i</a:t>
            </a:r>
            <a:r>
              <a:rPr lang="es-ES" dirty="0"/>
              <a:t> es el centro geométrico de la agrupación </a:t>
            </a:r>
            <a:r>
              <a:rPr lang="es-ES" sz="4700" dirty="0" smtClean="0">
                <a:latin typeface="Gabriola" panose="04040605051002020D02" pitchFamily="82" charset="0"/>
              </a:rPr>
              <a:t>i</a:t>
            </a:r>
            <a:r>
              <a:rPr lang="es-ES" dirty="0" smtClean="0"/>
              <a:t>, </a:t>
            </a:r>
            <a:r>
              <a:rPr lang="es-ES" dirty="0"/>
              <a:t>y </a:t>
            </a:r>
            <a:r>
              <a:rPr lang="es-ES" sz="4300" dirty="0">
                <a:latin typeface="Gabriola" panose="04040605051002020D02" pitchFamily="82" charset="0"/>
              </a:rPr>
              <a:t>{</a:t>
            </a:r>
            <a:r>
              <a:rPr lang="es-ES" sz="4300" dirty="0" err="1">
                <a:latin typeface="Gabriola" panose="04040605051002020D02" pitchFamily="82" charset="0"/>
              </a:rPr>
              <a:t>x</a:t>
            </a:r>
            <a:r>
              <a:rPr lang="es-ES" sz="4300" baseline="30000" dirty="0" err="1">
                <a:latin typeface="Gabriola" panose="04040605051002020D02" pitchFamily="82" charset="0"/>
              </a:rPr>
              <a:t>i</a:t>
            </a:r>
            <a:r>
              <a:rPr lang="es-ES" sz="4300" baseline="-25000" dirty="0" err="1">
                <a:latin typeface="Gabriola" panose="04040605051002020D02" pitchFamily="82" charset="0"/>
              </a:rPr>
              <a:t>j</a:t>
            </a:r>
            <a:r>
              <a:rPr lang="es-ES" sz="4300" dirty="0" smtClean="0">
                <a:latin typeface="Gabriola" panose="04040605051002020D02" pitchFamily="82" charset="0"/>
              </a:rPr>
              <a:t>}</a:t>
            </a:r>
            <a:r>
              <a:rPr lang="es-ES" dirty="0"/>
              <a:t> es el conjunto de ejemplos clasificados en el grupo </a:t>
            </a:r>
            <a:r>
              <a:rPr lang="es-ES" dirty="0">
                <a:latin typeface="Gabriola" panose="04040605051002020D02" pitchFamily="82" charset="0"/>
              </a:rPr>
              <a:t> </a:t>
            </a:r>
            <a:r>
              <a:rPr lang="es-ES" sz="4700" dirty="0">
                <a:latin typeface="Gabriola" panose="04040605051002020D02" pitchFamily="82" charset="0"/>
              </a:rPr>
              <a:t>i</a:t>
            </a:r>
            <a:r>
              <a:rPr lang="es-ES" dirty="0" smtClean="0"/>
              <a:t>, </a:t>
            </a:r>
            <a:r>
              <a:rPr lang="es-ES" dirty="0"/>
              <a:t>entonces intentamos minimizar la función:</a:t>
            </a:r>
          </a:p>
          <a:p>
            <a:pPr marL="0" indent="0" algn="ctr">
              <a:buNone/>
            </a:pPr>
            <a:r>
              <a:rPr lang="es-ES" sz="4700" dirty="0">
                <a:latin typeface="Gabriola" panose="04040605051002020D02" pitchFamily="82" charset="0"/>
              </a:rPr>
              <a:t>∑</a:t>
            </a:r>
            <a:r>
              <a:rPr lang="es-ES" sz="4700" baseline="-25000" dirty="0" err="1">
                <a:latin typeface="Gabriola" panose="04040605051002020D02" pitchFamily="82" charset="0"/>
              </a:rPr>
              <a:t>i</a:t>
            </a:r>
            <a:r>
              <a:rPr lang="es-ES" sz="4700" dirty="0" err="1">
                <a:latin typeface="Gabriola" panose="04040605051002020D02" pitchFamily="82" charset="0"/>
              </a:rPr>
              <a:t>∑</a:t>
            </a:r>
            <a:r>
              <a:rPr lang="es-ES" sz="4700" baseline="-25000" dirty="0" err="1">
                <a:latin typeface="Gabriola" panose="04040605051002020D02" pitchFamily="82" charset="0"/>
              </a:rPr>
              <a:t>j</a:t>
            </a:r>
            <a:r>
              <a:rPr lang="es-ES" sz="4700" dirty="0" err="1">
                <a:latin typeface="Gabriola" panose="04040605051002020D02" pitchFamily="82" charset="0"/>
              </a:rPr>
              <a:t>d</a:t>
            </a:r>
            <a:r>
              <a:rPr lang="es-ES" sz="4700" dirty="0">
                <a:latin typeface="Gabriola" panose="04040605051002020D02" pitchFamily="82" charset="0"/>
              </a:rPr>
              <a:t>(</a:t>
            </a:r>
            <a:r>
              <a:rPr lang="es-ES" sz="4700" dirty="0" err="1">
                <a:latin typeface="Gabriola" panose="04040605051002020D02" pitchFamily="82" charset="0"/>
              </a:rPr>
              <a:t>x</a:t>
            </a:r>
            <a:r>
              <a:rPr lang="es-ES" sz="4700" baseline="30000" dirty="0" err="1">
                <a:latin typeface="Gabriola" panose="04040605051002020D02" pitchFamily="82" charset="0"/>
              </a:rPr>
              <a:t>i</a:t>
            </a:r>
            <a:r>
              <a:rPr lang="es-ES" sz="4700" baseline="-25000" dirty="0" err="1">
                <a:latin typeface="Gabriola" panose="04040605051002020D02" pitchFamily="82" charset="0"/>
              </a:rPr>
              <a:t>j</a:t>
            </a:r>
            <a:r>
              <a:rPr lang="es-ES" sz="4700" dirty="0" err="1">
                <a:latin typeface="Gabriola" panose="04040605051002020D02" pitchFamily="82" charset="0"/>
              </a:rPr>
              <a:t>,c</a:t>
            </a:r>
            <a:r>
              <a:rPr lang="es-ES" sz="4700" baseline="-25000" dirty="0" err="1">
                <a:latin typeface="Gabriola" panose="04040605051002020D02" pitchFamily="82" charset="0"/>
              </a:rPr>
              <a:t>i</a:t>
            </a:r>
            <a:r>
              <a:rPr lang="es-ES" sz="4700" dirty="0">
                <a:latin typeface="Gabriola" panose="04040605051002020D02" pitchFamily="82" charset="0"/>
              </a:rPr>
              <a:t>)</a:t>
            </a:r>
            <a:r>
              <a:rPr lang="es-ES" sz="4700" baseline="30000" dirty="0">
                <a:latin typeface="Gabriola" panose="04040605051002020D02" pitchFamily="82" charset="0"/>
              </a:rPr>
              <a:t>2</a:t>
            </a:r>
            <a:endParaRPr lang="es-ES" baseline="30000" dirty="0">
              <a:latin typeface="Gabriola" panose="04040605051002020D02" pitchFamily="82" charset="0"/>
            </a:endParaRPr>
          </a:p>
          <a:p>
            <a:endParaRPr lang="es-ES" dirty="0"/>
          </a:p>
        </p:txBody>
      </p:sp>
      <p:pic>
        <p:nvPicPr>
          <p:cNvPr id="3074" name="Picture 2" descr="http://image.slidesharecdn.com/introduccionamachinelearning-160606134936/95/introduccion-a-machine-learning-20-638.jpg?cb=1465221016"/>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5993" t="33108" r="10541" b="13231"/>
          <a:stretch/>
        </p:blipFill>
        <p:spPr bwMode="auto">
          <a:xfrm>
            <a:off x="7231536" y="-43976"/>
            <a:ext cx="5121041"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234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K Medias</a:t>
            </a:r>
            <a:endParaRPr lang="es-ES" dirty="0"/>
          </a:p>
        </p:txBody>
      </p:sp>
      <p:sp>
        <p:nvSpPr>
          <p:cNvPr id="3" name="Marcador de contenido 2"/>
          <p:cNvSpPr>
            <a:spLocks noGrp="1"/>
          </p:cNvSpPr>
          <p:nvPr>
            <p:ph idx="1"/>
          </p:nvPr>
        </p:nvSpPr>
        <p:spPr>
          <a:xfrm>
            <a:off x="479376" y="1600201"/>
            <a:ext cx="10972800" cy="4525963"/>
          </a:xfrm>
        </p:spPr>
        <p:txBody>
          <a:bodyPr/>
          <a:lstStyle/>
          <a:p>
            <a:pPr marL="0" indent="0" fontAlgn="base">
              <a:buNone/>
            </a:pPr>
            <a:r>
              <a:rPr lang="es-ES" dirty="0"/>
              <a:t>El algoritmo que se sigue es el siguiente:</a:t>
            </a:r>
          </a:p>
          <a:p>
            <a:pPr marL="971550" lvl="1" indent="-514350" fontAlgn="base">
              <a:buFont typeface="+mj-lt"/>
              <a:buAutoNum type="arabicPeriod"/>
            </a:pPr>
            <a:r>
              <a:rPr lang="es-ES" dirty="0"/>
              <a:t>Seleccionar al azar K puntos como centros de los grupos.</a:t>
            </a:r>
          </a:p>
          <a:p>
            <a:pPr marL="971550" lvl="1" indent="-514350" fontAlgn="base">
              <a:buFont typeface="+mj-lt"/>
              <a:buAutoNum type="arabicPeriod"/>
            </a:pPr>
            <a:r>
              <a:rPr lang="es-ES" dirty="0"/>
              <a:t>Asignar los ejemplos al centro más cercano.</a:t>
            </a:r>
          </a:p>
          <a:p>
            <a:pPr marL="971550" lvl="1" indent="-514350" fontAlgn="base">
              <a:buFont typeface="+mj-lt"/>
              <a:buAutoNum type="arabicPeriod"/>
            </a:pPr>
            <a:r>
              <a:rPr lang="es-ES" dirty="0"/>
              <a:t>Calcular el centro geométrico (</a:t>
            </a:r>
            <a:r>
              <a:rPr lang="es-ES" dirty="0" err="1"/>
              <a:t>centroide</a:t>
            </a:r>
            <a:r>
              <a:rPr lang="es-ES" dirty="0" smtClean="0"/>
              <a:t>)</a:t>
            </a:r>
            <a:br>
              <a:rPr lang="es-ES" dirty="0" smtClean="0"/>
            </a:br>
            <a:r>
              <a:rPr lang="es-ES" dirty="0" smtClean="0"/>
              <a:t> </a:t>
            </a:r>
            <a:r>
              <a:rPr lang="es-ES" dirty="0"/>
              <a:t>de los ejemplos asociados a </a:t>
            </a:r>
            <a:r>
              <a:rPr lang="es-ES" dirty="0" smtClean="0"/>
              <a:t>cada </a:t>
            </a:r>
            <a:r>
              <a:rPr lang="es-ES" dirty="0"/>
              <a:t>grupo.</a:t>
            </a:r>
          </a:p>
          <a:p>
            <a:pPr marL="971550" lvl="1" indent="-514350" fontAlgn="base">
              <a:buFont typeface="+mj-lt"/>
              <a:buAutoNum type="arabicPeriod"/>
            </a:pPr>
            <a:r>
              <a:rPr lang="es-ES" dirty="0" smtClean="0"/>
              <a:t>Repetir </a:t>
            </a:r>
            <a:r>
              <a:rPr lang="es-ES" dirty="0"/>
              <a:t>desde el paso 2 hasta que no haya </a:t>
            </a:r>
            <a:r>
              <a:rPr lang="es-ES" dirty="0" smtClean="0"/>
              <a:t/>
            </a:r>
            <a:br>
              <a:rPr lang="es-ES" dirty="0" smtClean="0"/>
            </a:br>
            <a:r>
              <a:rPr lang="es-ES" dirty="0" smtClean="0"/>
              <a:t>reasignación </a:t>
            </a:r>
            <a:r>
              <a:rPr lang="es-ES" dirty="0"/>
              <a:t>de centros (o su último </a:t>
            </a:r>
            <a:r>
              <a:rPr lang="es-ES" dirty="0" smtClean="0"/>
              <a:t/>
            </a:r>
            <a:br>
              <a:rPr lang="es-ES" dirty="0" smtClean="0"/>
            </a:br>
            <a:r>
              <a:rPr lang="es-ES" dirty="0" smtClean="0"/>
              <a:t>desplazamiento </a:t>
            </a:r>
            <a:r>
              <a:rPr lang="es-ES" dirty="0"/>
              <a:t>esté por debajo de un </a:t>
            </a:r>
            <a:r>
              <a:rPr lang="es-ES" dirty="0" smtClean="0"/>
              <a:t/>
            </a:r>
            <a:br>
              <a:rPr lang="es-ES" dirty="0" smtClean="0"/>
            </a:br>
            <a:r>
              <a:rPr lang="es-ES" dirty="0" smtClean="0"/>
              <a:t>umbral</a:t>
            </a:r>
            <a:r>
              <a:rPr lang="es-ES" dirty="0"/>
              <a:t>)</a:t>
            </a:r>
          </a:p>
        </p:txBody>
      </p:sp>
      <p:pic>
        <p:nvPicPr>
          <p:cNvPr id="4098" name="Picture 2" descr="http://www.cs.us.es/~fsancho/images/2016-05/hq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2144" y="3240359"/>
            <a:ext cx="4572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892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Reducción de </a:t>
            </a:r>
            <a:r>
              <a:rPr lang="es-ES" dirty="0" err="1" smtClean="0"/>
              <a:t>Dimensionalidad</a:t>
            </a:r>
            <a:r>
              <a:rPr lang="es-ES" dirty="0" smtClean="0"/>
              <a:t>: PCA</a:t>
            </a:r>
            <a:endParaRPr lang="es-ES" dirty="0"/>
          </a:p>
        </p:txBody>
      </p:sp>
      <p:sp>
        <p:nvSpPr>
          <p:cNvPr id="3" name="Marcador de contenido 2"/>
          <p:cNvSpPr>
            <a:spLocks noGrp="1"/>
          </p:cNvSpPr>
          <p:nvPr>
            <p:ph idx="1"/>
          </p:nvPr>
        </p:nvSpPr>
        <p:spPr>
          <a:xfrm>
            <a:off x="609600" y="1600201"/>
            <a:ext cx="10972800" cy="4997151"/>
          </a:xfrm>
        </p:spPr>
        <p:txBody>
          <a:bodyPr>
            <a:normAutofit lnSpcReduction="10000"/>
          </a:bodyPr>
          <a:lstStyle/>
          <a:p>
            <a:r>
              <a:rPr lang="es-ES" dirty="0" smtClean="0"/>
              <a:t>Técnica </a:t>
            </a:r>
            <a:r>
              <a:rPr lang="es-ES" dirty="0"/>
              <a:t>utilizada para describir un </a:t>
            </a:r>
            <a:r>
              <a:rPr lang="es-ES" dirty="0" smtClean="0"/>
              <a:t>conjunto de </a:t>
            </a:r>
            <a:r>
              <a:rPr lang="es-ES" dirty="0"/>
              <a:t>datos en términos de nuevas variables </a:t>
            </a:r>
            <a:r>
              <a:rPr lang="es-ES" dirty="0" smtClean="0"/>
              <a:t>(</a:t>
            </a:r>
            <a:r>
              <a:rPr lang="es-ES" b="1" dirty="0" smtClean="0"/>
              <a:t>componentes</a:t>
            </a:r>
            <a:r>
              <a:rPr lang="es-ES" dirty="0" smtClean="0"/>
              <a:t>) </a:t>
            </a:r>
            <a:r>
              <a:rPr lang="es-ES" dirty="0"/>
              <a:t>no </a:t>
            </a:r>
            <a:r>
              <a:rPr lang="es-ES" dirty="0" smtClean="0"/>
              <a:t>correlacionadas.</a:t>
            </a:r>
          </a:p>
          <a:p>
            <a:r>
              <a:rPr lang="es-ES" dirty="0" smtClean="0"/>
              <a:t>Los </a:t>
            </a:r>
            <a:r>
              <a:rPr lang="es-ES" dirty="0"/>
              <a:t>componentes se ordenan </a:t>
            </a:r>
            <a:r>
              <a:rPr lang="es-ES" dirty="0" smtClean="0"/>
              <a:t>de mayor a menor por </a:t>
            </a:r>
            <a:r>
              <a:rPr lang="es-ES" dirty="0"/>
              <a:t>la cantidad de varianza original que </a:t>
            </a:r>
            <a:r>
              <a:rPr lang="es-ES" dirty="0" smtClean="0"/>
              <a:t>describen. Las más altas son las </a:t>
            </a:r>
            <a:r>
              <a:rPr lang="es-ES" b="1" dirty="0" smtClean="0"/>
              <a:t>principales</a:t>
            </a:r>
            <a:r>
              <a:rPr lang="es-ES" dirty="0" smtClean="0"/>
              <a:t>.</a:t>
            </a:r>
          </a:p>
          <a:p>
            <a:r>
              <a:rPr lang="es-ES" dirty="0" smtClean="0"/>
              <a:t>Muchas veces, basta quedarse con unas pocas de las principales para obtener “casi” la misma riqueza informativa que proporciona el conjunto completo de variables. Por </a:t>
            </a:r>
            <a:r>
              <a:rPr lang="es-ES" dirty="0"/>
              <a:t>lo que </a:t>
            </a:r>
            <a:r>
              <a:rPr lang="es-ES" dirty="0" smtClean="0"/>
              <a:t>es </a:t>
            </a:r>
            <a:r>
              <a:rPr lang="es-ES" dirty="0"/>
              <a:t>útil </a:t>
            </a:r>
            <a:r>
              <a:rPr lang="es-ES" dirty="0" smtClean="0"/>
              <a:t/>
            </a:r>
            <a:br>
              <a:rPr lang="es-ES" dirty="0" smtClean="0"/>
            </a:br>
            <a:r>
              <a:rPr lang="es-ES" dirty="0" smtClean="0"/>
              <a:t>para </a:t>
            </a:r>
            <a:r>
              <a:rPr lang="es-ES" b="1" dirty="0"/>
              <a:t>reducir la </a:t>
            </a:r>
            <a:r>
              <a:rPr lang="es-ES" b="1" dirty="0" err="1"/>
              <a:t>dimensionalidad</a:t>
            </a:r>
            <a:r>
              <a:rPr lang="es-ES" b="1" dirty="0"/>
              <a:t> </a:t>
            </a:r>
            <a:r>
              <a:rPr lang="es-ES" dirty="0" smtClean="0"/>
              <a:t>del conjunto </a:t>
            </a:r>
            <a:r>
              <a:rPr lang="es-ES" dirty="0"/>
              <a:t>de </a:t>
            </a:r>
            <a:r>
              <a:rPr lang="es-ES" dirty="0" smtClean="0"/>
              <a:t/>
            </a:r>
            <a:br>
              <a:rPr lang="es-ES" dirty="0" smtClean="0"/>
            </a:br>
            <a:r>
              <a:rPr lang="es-ES" dirty="0" smtClean="0"/>
              <a:t>datos</a:t>
            </a:r>
            <a:r>
              <a:rPr lang="es-ES" dirty="0"/>
              <a:t>.</a:t>
            </a:r>
          </a:p>
        </p:txBody>
      </p:sp>
      <p:pic>
        <p:nvPicPr>
          <p:cNvPr id="1026" name="Picture 2" descr="Resultado de imagen para pca expla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8408" y="5099464"/>
            <a:ext cx="2340025" cy="1758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302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PCA: Principal </a:t>
            </a:r>
            <a:r>
              <a:rPr lang="es-ES" dirty="0" err="1" smtClean="0"/>
              <a:t>Component</a:t>
            </a:r>
            <a:r>
              <a:rPr lang="es-ES" dirty="0" smtClean="0"/>
              <a:t> </a:t>
            </a:r>
            <a:r>
              <a:rPr lang="es-ES" dirty="0" err="1" smtClean="0"/>
              <a:t>Analysis</a:t>
            </a:r>
            <a:endParaRPr lang="es-ES" dirty="0"/>
          </a:p>
        </p:txBody>
      </p:sp>
      <p:pic>
        <p:nvPicPr>
          <p:cNvPr id="5" name="Imagen 4"/>
          <p:cNvPicPr>
            <a:picLocks noChangeAspect="1"/>
          </p:cNvPicPr>
          <p:nvPr/>
        </p:nvPicPr>
        <p:blipFill>
          <a:blip r:embed="rId2"/>
          <a:stretch>
            <a:fillRect/>
          </a:stretch>
        </p:blipFill>
        <p:spPr>
          <a:xfrm>
            <a:off x="0" y="1764924"/>
            <a:ext cx="12192000" cy="4112000"/>
          </a:xfrm>
          <a:prstGeom prst="rect">
            <a:avLst/>
          </a:prstGeom>
        </p:spPr>
      </p:pic>
    </p:spTree>
    <p:extLst>
      <p:ext uri="{BB962C8B-B14F-4D97-AF65-F5344CB8AC3E}">
        <p14:creationId xmlns:p14="http://schemas.microsoft.com/office/powerpoint/2010/main" val="2820037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Árboles de decisión</a:t>
            </a:r>
            <a:endParaRPr lang="es-ES" dirty="0"/>
          </a:p>
        </p:txBody>
      </p:sp>
      <p:sp>
        <p:nvSpPr>
          <p:cNvPr id="3" name="Marcador de contenido 2"/>
          <p:cNvSpPr>
            <a:spLocks noGrp="1"/>
          </p:cNvSpPr>
          <p:nvPr>
            <p:ph idx="1"/>
          </p:nvPr>
        </p:nvSpPr>
        <p:spPr/>
        <p:txBody>
          <a:bodyPr/>
          <a:lstStyle/>
          <a:p>
            <a:pPr marL="0" indent="0">
              <a:buNone/>
            </a:pPr>
            <a:r>
              <a:rPr lang="es-ES" dirty="0"/>
              <a:t>P</a:t>
            </a:r>
            <a:r>
              <a:rPr lang="es-ES" dirty="0" smtClean="0"/>
              <a:t>roporcionan </a:t>
            </a:r>
            <a:r>
              <a:rPr lang="es-ES" dirty="0"/>
              <a:t>un conjunto de reglas que se van aplicando sobre los ejemplos nuevos para decidir qué clasificación es la más adecuada a sus atributos.</a:t>
            </a:r>
          </a:p>
        </p:txBody>
      </p:sp>
      <p:pic>
        <p:nvPicPr>
          <p:cNvPr id="5122" name="Picture 2" descr="http://www.cs.us.es/~fsancho/images/2015-07/id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3501008"/>
            <a:ext cx="822960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1924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Vida Artificial &amp;quot;&quot;/&gt;&lt;property id=&quot;20307&quot; value=&quot;256&quot;/&gt;&lt;/object&gt;&lt;object type=&quot;3&quot; unique_id=&quot;10005&quot;&gt;&lt;property id=&quot;20148&quot; value=&quot;5&quot;/&gt;&lt;property id=&quot;20300&quot; value=&quot;Slide 22 - &amp;quot;Sistemas Dinámicos: Primera Formalización para la Complejidad&amp;quot;&quot;/&gt;&lt;property id=&quot;20307&quot; value=&quot;257&quot;/&gt;&lt;/object&gt;&lt;object type=&quot;3&quot; unique_id=&quot;15271&quot;&gt;&lt;property id=&quot;20148&quot; value=&quot;5&quot;/&gt;&lt;property id=&quot;20300&quot; value=&quot;Slide 23 - &amp;quot;Sistemas Dinámicos: Primera Formalización para la Complejidad&amp;quot;&quot;/&gt;&lt;property id=&quot;20307&quot; value=&quot;259&quot;/&gt;&lt;/object&gt;&lt;object type=&quot;3&quot; unique_id=&quot;15272&quot;&gt;&lt;property id=&quot;20148&quot; value=&quot;5&quot;/&gt;&lt;property id=&quot;20300&quot; value=&quot;Slide 24 - &amp;quot;Expresiones habituales de SSDD&amp;quot;&quot;/&gt;&lt;property id=&quot;20307&quot; value=&quot;260&quot;/&gt;&lt;/object&gt;&lt;object type=&quot;3&quot; unique_id=&quot;15273&quot;&gt;&lt;property id=&quot;20148&quot; value=&quot;5&quot;/&gt;&lt;property id=&quot;20300&quot; value=&quot;Slide 25 - &amp;quot;Ejemplo de flujo 2D&amp;quot;&quot;/&gt;&lt;property id=&quot;20307&quot; value=&quot;261&quot;/&gt;&lt;/object&gt;&lt;object type=&quot;3&quot; unique_id=&quot;15274&quot;&gt;&lt;property id=&quot;20148&quot; value=&quot;5&quot;/&gt;&lt;property id=&quot;20300&quot; value=&quot;Slide 26 - &amp;quot;Atractores y Puntos Fijos&amp;quot;&quot;/&gt;&lt;property id=&quot;20307&quot; value=&quot;262&quot;/&gt;&lt;/object&gt;&lt;object type=&quot;3&quot; unique_id=&quot;15467&quot;&gt;&lt;property id=&quot;20148&quot; value=&quot;5&quot;/&gt;&lt;property id=&quot;20300&quot; value=&quot;Slide 27 - &amp;quot;Puntos fijos en 1D&amp;quot;&quot;/&gt;&lt;property id=&quot;20307&quot; value=&quot;263&quot;/&gt;&lt;/object&gt;&lt;object type=&quot;3&quot; unique_id=&quot;15549&quot;&gt;&lt;property id=&quot;20148&quot; value=&quot;5&quot;/&gt;&lt;property id=&quot;20300&quot; value=&quot;Slide 28 - &amp;quot;Puntos fijos en 2D&amp;quot;&quot;/&gt;&lt;property id=&quot;20307&quot; value=&quot;264&quot;/&gt;&lt;/object&gt;&lt;object type=&quot;3&quot; unique_id=&quot;15550&quot;&gt;&lt;property id=&quot;20148&quot; value=&quot;5&quot;/&gt;&lt;property id=&quot;20300&quot; value=&quot;Slide 29 - &amp;quot;2D: Más complicado todavía…&amp;quot;&quot;/&gt;&lt;property id=&quot;20307&quot; value=&quot;265&quot;/&gt;&lt;/object&gt;&lt;object type=&quot;3&quot; unique_id=&quot;15551&quot;&gt;&lt;property id=&quot;20148&quot; value=&quot;5&quot;/&gt;&lt;property id=&quot;20300&quot; value=&quot;Slide 30 - &amp;quot;… ¿y qué ocurre en dimensiones superiores?&amp;quot;&quot;/&gt;&lt;property id=&quot;20307&quot; value=&quot;266&quot;/&gt;&lt;/object&gt;&lt;object type=&quot;3&quot; unique_id=&quot;15552&quot;&gt;&lt;property id=&quot;20148&quot; value=&quot;5&quot;/&gt;&lt;property id=&quot;20300&quot; value=&quot;Slide 31 - &amp;quot;Determinismo Débil y Fuerte&amp;quot;&quot;/&gt;&lt;property id=&quot;20307&quot; value=&quot;267&quot;/&gt;&lt;/object&gt;&lt;object type=&quot;3&quot; unique_id=&quot;15553&quot;&gt;&lt;property id=&quot;20148&quot; value=&quot;5&quot;/&gt;&lt;property id=&quot;20300&quot; value=&quot;Slide 32 - &amp;quot;Determinismo Débil y Fuerte: Representación Geométrica&amp;quot;&quot;/&gt;&lt;property id=&quot;20307&quot; value=&quot;268&quot;/&gt;&lt;/object&gt;&lt;object type=&quot;3&quot; unique_id=&quot;15554&quot;&gt;&lt;property id=&quot;20148&quot; value=&quot;5&quot;/&gt;&lt;property id=&quot;20300&quot; value=&quot;Slide 33 - &amp;quot;Un ejemplo: Curva de Lorenz&amp;quot;&quot;/&gt;&lt;property id=&quot;20307&quot; value=&quot;269&quot;/&gt;&lt;/object&gt;&lt;object type=&quot;3&quot; unique_id=&quot;15555&quot;&gt;&lt;property id=&quot;20148&quot; value=&quot;5&quot;/&gt;&lt;property id=&quot;20300&quot; value=&quot;Slide 34 - &amp;quot;Atractor de Lorenz: efecto mariposa&amp;quot;&quot;/&gt;&lt;property id=&quot;20307&quot; value=&quot;270&quot;/&gt;&lt;/object&gt;&lt;object type=&quot;3&quot; unique_id=&quot;16896&quot;&gt;&lt;property id=&quot;20148&quot; value=&quot;5&quot;/&gt;&lt;property id=&quot;20300&quot; value=&quot;Slide 2 - &amp;quot;  ¿Qué es un sistema complejo?&amp;quot;&quot;/&gt;&lt;property id=&quot;20307&quot; value=&quot;273&quot;/&gt;&lt;/object&gt;&lt;object type=&quot;3&quot; unique_id=&quot;16897&quot;&gt;&lt;property id=&quot;20148&quot; value=&quot;5&quot;/&gt;&lt;property id=&quot;20300&quot; value=&quot;Slide 3 - &amp;quot;  ¿Qué es un sistema complejo?&amp;quot;&quot;/&gt;&lt;property id=&quot;20307&quot; value=&quot;328&quot;/&gt;&lt;/object&gt;&lt;object type=&quot;3&quot; unique_id=&quot;16898&quot;&gt;&lt;property id=&quot;20148&quot; value=&quot;5&quot;/&gt;&lt;property id=&quot;20300&quot; value=&quot;Slide 4 - &amp;quot;More is different!&amp;quot;&quot;/&gt;&lt;property id=&quot;20307&quot; value=&quot;278&quot;/&gt;&lt;/object&gt;&lt;object type=&quot;3&quot; unique_id=&quot;16899&quot;&gt;&lt;property id=&quot;20148&quot; value=&quot;5&quot;/&gt;&lt;property id=&quot;20300&quot; value=&quot;Slide 5 - &amp;quot;Ejemplos de Sistemas Complejos&amp;quot;&quot;/&gt;&lt;property id=&quot;20307&quot; value=&quot;279&quot;/&gt;&lt;/object&gt;&lt;object type=&quot;3&quot; unique_id=&quot;16900&quot;&gt;&lt;property id=&quot;20148&quot; value=&quot;5&quot;/&gt;&lt;property id=&quot;20300&quot; value=&quot;Slide 6 - &amp;quot;Colonias de insectos&amp;quot;&quot;/&gt;&lt;property id=&quot;20307&quot; value=&quot;329&quot;/&gt;&lt;/object&gt;&lt;object type=&quot;3&quot; unique_id=&quot;16901&quot;&gt;&lt;property id=&quot;20148&quot; value=&quot;5&quot;/&gt;&lt;property id=&quot;20300&quot; value=&quot;Slide 7 - &amp;quot;Colonias de insectos&amp;quot;&quot;/&gt;&lt;property id=&quot;20307&quot; value=&quot;330&quot;/&gt;&lt;/object&gt;&lt;object type=&quot;3&quot; unique_id=&quot;16902&quot;&gt;&lt;property id=&quot;20148&quot; value=&quot;5&quot;/&gt;&lt;property id=&quot;20300&quot; value=&quot;Slide 8 - &amp;quot;Movimientos en grupo&amp;quot;&quot;/&gt;&lt;property id=&quot;20307&quot; value=&quot;331&quot;/&gt;&lt;/object&gt;&lt;object type=&quot;3&quot; unique_id=&quot;16903&quot;&gt;&lt;property id=&quot;20148&quot; value=&quot;5&quot;/&gt;&lt;property id=&quot;20300&quot; value=&quot;Slide 9 - &amp;quot;Movimientos en grupo&amp;quot;&quot;/&gt;&lt;property id=&quot;20307&quot; value=&quot;332&quot;/&gt;&lt;/object&gt;&lt;object type=&quot;3&quot; unique_id=&quot;16904&quot;&gt;&lt;property id=&quot;20148&quot; value=&quot;5&quot;/&gt;&lt;property id=&quot;20300&quot; value=&quot;Slide 10 - &amp;quot;Sincronización&amp;quot;&quot;/&gt;&lt;property id=&quot;20307&quot; value=&quot;287&quot;/&gt;&lt;/object&gt;&lt;object type=&quot;3&quot; unique_id=&quot;16905&quot;&gt;&lt;property id=&quot;20148&quot; value=&quot;5&quot;/&gt;&lt;property id=&quot;20300&quot; value=&quot;Slide 11 - &amp;quot;Sincronización&amp;quot;&quot;/&gt;&lt;property id=&quot;20307&quot; value=&quot;333&quot;/&gt;&lt;/object&gt;&lt;object type=&quot;3&quot; unique_id=&quot;16906&quot;&gt;&lt;property id=&quot;20148&quot; value=&quot;5&quot;/&gt;&lt;property id=&quot;20300&quot; value=&quot;Slide 12 - &amp;quot;Modelos de tráfico&amp;quot;&quot;/&gt;&lt;property id=&quot;20307&quot; value=&quot;290&quot;/&gt;&lt;/object&gt;&lt;object type=&quot;3&quot; unique_id=&quot;16907&quot;&gt;&lt;property id=&quot;20148&quot; value=&quot;5&quot;/&gt;&lt;property id=&quot;20300&quot; value=&quot;Slide 13 - &amp;quot;Modelos de tráfico&amp;quot;&quot;/&gt;&lt;property id=&quot;20307&quot; value=&quot;292&quot;/&gt;&lt;/object&gt;&lt;object type=&quot;3&quot; unique_id=&quot;16908&quot;&gt;&lt;property id=&quot;20148&quot; value=&quot;5&quot;/&gt;&lt;property id=&quot;20300&quot; value=&quot;Slide 14 - &amp;quot;Modelos de tráfico&amp;quot;&quot;/&gt;&lt;property id=&quot;20307&quot; value=&quot;334&quot;/&gt;&lt;/object&gt;&lt;object type=&quot;3&quot; unique_id=&quot;16909&quot;&gt;&lt;property id=&quot;20148&quot; value=&quot;5&quot;/&gt;&lt;property id=&quot;20300&quot; value=&quot;Slide 15 - &amp;quot;Modelos de tráfico&amp;quot;&quot;/&gt;&lt;property id=&quot;20307&quot; value=&quot;335&quot;/&gt;&lt;/object&gt;&lt;object type=&quot;3&quot; unique_id=&quot;16913&quot;&gt;&lt;property id=&quot;20148&quot; value=&quot;5&quot;/&gt;&lt;property id=&quot;20300&quot; value=&quot;Slide 17 - &amp;quot;   Emergencia de propiedades&amp;quot;&quot;/&gt;&lt;property id=&quot;20307&quot; value=&quot;303&quot;/&gt;&lt;/object&gt;&lt;object type=&quot;3&quot; unique_id=&quot;16917&quot;&gt;&lt;property id=&quot;20148&quot; value=&quot;5&quot;/&gt;&lt;property id=&quot;20300&quot; value=&quot;Slide 19 - &amp;quot;Transiciones de fase&amp;quot;&quot;/&gt;&lt;property id=&quot;20307&quot; value=&quot;307&quot;/&gt;&lt;/object&gt;&lt;object type=&quot;3&quot; unique_id=&quot;16925&quot;&gt;&lt;property id=&quot;20148&quot; value=&quot;5&quot;/&gt;&lt;property id=&quot;20300&quot; value=&quot;Slide 20 - &amp;quot;Robustez&amp;quot;&quot;/&gt;&lt;property id=&quot;20307&quot; value=&quot;315&quot;/&gt;&lt;/object&gt;&lt;object type=&quot;3&quot; unique_id=&quot;17238&quot;&gt;&lt;property id=&quot;20148&quot; value=&quot;5&quot;/&gt;&lt;property id=&quot;20300&quot; value=&quot;Slide 16 - &amp;quot;Modelos de tráfico&amp;quot;&quot;/&gt;&lt;property id=&quot;20307&quot; value=&quot;336&quot;/&gt;&lt;/object&gt;&lt;object type=&quot;3&quot; unique_id=&quot;17239&quot;&gt;&lt;property id=&quot;20148&quot; value=&quot;5&quot;/&gt;&lt;property id=&quot;20300&quot; value=&quot;Slide 18 - &amp;quot;   Emergencia de propiedades&amp;quot;&quot;/&gt;&lt;property id=&quot;20307&quot; value=&quot;337&quot;/&gt;&lt;/object&gt;&lt;object type=&quot;3&quot; unique_id=&quot;17470&quot;&gt;&lt;property id=&quot;20148&quot; value=&quot;5&quot;/&gt;&lt;property id=&quot;20300&quot; value=&quot;Slide 21 - &amp;quot;Robustez&amp;quot;&quot;/&gt;&lt;property id=&quot;20307&quot; value=&quot;338&quot;/&gt;&lt;/object&gt;&lt;object type=&quot;3&quot; unique_id=&quot;17471&quot;&gt;&lt;property id=&quot;20148&quot; value=&quot;5&quot;/&gt;&lt;property id=&quot;20300&quot; value=&quot;Slide 35 - &amp;quot;Redes Complejas: Segunda Formalización para la Complejidad&amp;quot;&quot;/&gt;&lt;property id=&quot;20307&quot; value=&quot;339&quot;/&gt;&lt;/object&gt;&lt;object type=&quot;3&quot; unique_id=&quot;21313&quot;&gt;&lt;property id=&quot;20148&quot; value=&quot;5&quot;/&gt;&lt;property id=&quot;20300&quot; value=&quot;Slide 36 - &amp;quot;Redes: antecedentes&amp;quot;&quot;/&gt;&lt;property id=&quot;20307&quot; value=&quot;350&quot;/&gt;&lt;/object&gt;&lt;object type=&quot;3&quot; unique_id=&quot;21314&quot;&gt;&lt;property id=&quot;20148&quot; value=&quot;5&quot;/&gt;&lt;property id=&quot;20300&quot; value=&quot;Slide 37 - &amp;quot;Redes: nueva visión&amp;quot;&quot;/&gt;&lt;property id=&quot;20307&quot; value=&quot;351&quot;/&gt;&lt;/object&gt;&lt;object type=&quot;3&quot; unique_id=&quot;21315&quot;&gt;&lt;property id=&quot;20148&quot; value=&quot;5&quot;/&gt;&lt;property id=&quot;20300&quot; value=&quot;Slide 38 - &amp;quot;Redes: nueva visión&amp;quot;&quot;/&gt;&lt;property id=&quot;20307&quot; value=&quot;352&quot;/&gt;&lt;/object&gt;&lt;object type=&quot;3&quot; unique_id=&quot;21316&quot;&gt;&lt;property id=&quot;20148&quot; value=&quot;5&quot;/&gt;&lt;property id=&quot;20300&quot; value=&quot;Slide 39 - &amp;quot;Redes en el mundo real&amp;quot;&quot;/&gt;&lt;property id=&quot;20307&quot; value=&quot;345&quot;/&gt;&lt;/object&gt;&lt;object type=&quot;3&quot; unique_id=&quot;21317&quot;&gt;&lt;property id=&quot;20148&quot; value=&quot;5&quot;/&gt;&lt;property id=&quot;20300&quot; value=&quot;Slide 40 - &amp;quot;Redes en el mundo real&amp;quot;&quot;/&gt;&lt;property id=&quot;20307&quot; value=&quot;346&quot;/&gt;&lt;/object&gt;&lt;object type=&quot;3&quot; unique_id=&quot;23992&quot;&gt;&lt;property id=&quot;20148&quot; value=&quot;5&quot;/&gt;&lt;property id=&quot;20300&quot; value=&quot;Slide 41 - &amp;quot;Modelo de Representación unificado: Teoría de Grafos&amp;quot;&quot;/&gt;&lt;property id=&quot;20307&quot; value=&quot;354&quot;/&gt;&lt;/object&gt;&lt;object type=&quot;3&quot; unique_id=&quot;23993&quot;&gt;&lt;property id=&quot;20148&quot; value=&quot;5&quot;/&gt;&lt;property id=&quot;20300&quot; value=&quot;Slide 42 - &amp;quot;Fundamentos de Teoría de Grafos&amp;quot;&quot;/&gt;&lt;property id=&quot;20307&quot; value=&quot;355&quot;/&gt;&lt;/object&gt;&lt;object type=&quot;3&quot; unique_id=&quot;23994&quot;&gt;&lt;property id=&quot;20148&quot; value=&quot;5&quot;/&gt;&lt;property id=&quot;20300&quot; value=&quot;Slide 43 - &amp;quot;Medidas usuales en Teoría de Grafos&amp;quot;&quot;/&gt;&lt;property id=&quot;20307&quot; value=&quot;356&quot;/&gt;&lt;/object&gt;&lt;object type=&quot;3&quot; unique_id=&quot;23995&quot;&gt;&lt;property id=&quot;20148&quot; value=&quot;5&quot;/&gt;&lt;property id=&quot;20300&quot; value=&quot;Slide 44 - &amp;quot;Medidas: Grado y Distribuciones de Grados&amp;quot;&quot;/&gt;&lt;property id=&quot;20307&quot; value=&quot;357&quot;/&gt;&lt;/object&gt;&lt;object type=&quot;3&quot; unique_id=&quot;23996&quot;&gt;&lt;property id=&quot;20148&quot; value=&quot;5&quot;/&gt;&lt;property id=&quot;20300&quot; value=&quot;Slide 45 - &amp;quot;Medidas: Grado y Distribuciones de Grados&amp;quot;&quot;/&gt;&lt;property id=&quot;20307&quot; value=&quot;358&quot;/&gt;&lt;/object&gt;&lt;object type=&quot;3&quot; unique_id=&quot;23997&quot;&gt;&lt;property id=&quot;20148&quot; value=&quot;5&quot;/&gt;&lt;property id=&quot;20300&quot; value=&quot;Slide 46 - &amp;quot;Medidas: Grado y Distribuciones de Grados&amp;quot;&quot;/&gt;&lt;property id=&quot;20307&quot; value=&quot;359&quot;/&gt;&lt;/object&gt;&lt;object type=&quot;3&quot; unique_id=&quot;23998&quot;&gt;&lt;property id=&quot;20148&quot; value=&quot;5&quot;/&gt;&lt;property id=&quot;20300&quot; value=&quot;Slide 47 - &amp;quot;Medidas: Coeficiente de Clustering o de Transitividad&amp;quot;&quot;/&gt;&lt;property id=&quot;20307&quot; value=&quot;360&quot;/&gt;&lt;/object&gt;&lt;object type=&quot;3&quot; unique_id=&quot;23999&quot;&gt;&lt;property id=&quot;20148&quot; value=&quot;5&quot;/&gt;&lt;property id=&quot;20300&quot; value=&quot;Slide 48 - &amp;quot;Medidas: Conectividad&amp;quot;&quot;/&gt;&lt;property id=&quot;20307&quot; value=&quot;361&quot;/&gt;&lt;/object&gt;&lt;object type=&quot;3&quot; unique_id=&quot;24000&quot;&gt;&lt;property id=&quot;20148&quot; value=&quot;5&quot;/&gt;&lt;property id=&quot;20300&quot; value=&quot;Slide 49 - &amp;quot;Medidas: distancia&amp;quot;&quot;/&gt;&lt;property id=&quot;20307&quot; value=&quot;362&quot;/&gt;&lt;/object&gt;&lt;object type=&quot;3&quot; unique_id=&quot;24001&quot;&gt;&lt;property id=&quot;20148&quot; value=&quot;5&quot;/&gt;&lt;property id=&quot;20300&quot; value=&quot;Slide 50 - &amp;quot;Medidas: Betweenness o Carga&amp;quot;&quot;/&gt;&lt;property id=&quot;20307&quot; value=&quot;363&quot;/&gt;&lt;/object&gt;&lt;object type=&quot;3&quot; unique_id=&quot;24002&quot;&gt;&lt;property id=&quot;20148&quot; value=&quot;5&quot;/&gt;&lt;property id=&quot;20300&quot; value=&quot;Slide 51 - &amp;quot;Modelos de Redes&amp;quot;&quot;/&gt;&lt;property id=&quot;20307&quot; value=&quot;364&quot;/&gt;&lt;/object&gt;&lt;object type=&quot;3&quot; unique_id=&quot;24003&quot;&gt;&lt;property id=&quot;20148&quot; value=&quot;5&quot;/&gt;&lt;property id=&quot;20300&quot; value=&quot;Slide 52 - &amp;quot;Topología de Poisson&amp;quot;&quot;/&gt;&lt;property id=&quot;20307&quot; value=&quot;365&quot;/&gt;&lt;/object&gt;&lt;object type=&quot;3&quot; unique_id=&quot;24004&quot;&gt;&lt;property id=&quot;20148&quot; value=&quot;5&quot;/&gt;&lt;property id=&quot;20300&quot; value=&quot;Slide 53 - &amp;quot;Topología Libre de Escala&amp;quot;&quot;/&gt;&lt;property id=&quot;20307&quot; value=&quot;366&quot;/&gt;&lt;/object&gt;&lt;object type=&quot;3&quot; unique_id=&quot;24005&quot;&gt;&lt;property id=&quot;20148&quot; value=&quot;5&quot;/&gt;&lt;property id=&quot;20300&quot; value=&quot;Slide 54 - &amp;quot;Robustez de las topologías Libres de Escala&amp;quot;&quot;/&gt;&lt;property id=&quot;20307&quot; value=&quot;367&quot;/&gt;&lt;/object&gt;&lt;object type=&quot;3&quot; unique_id=&quot;24006&quot;&gt;&lt;property id=&quot;20148&quot; value=&quot;5&quot;/&gt;&lt;property id=&quot;20300&quot; value=&quot;Slide 55 - &amp;quot;Modelos de construcción de Redes&amp;quot;&quot;/&gt;&lt;property id=&quot;20307&quot; value=&quot;368&quot;/&gt;&lt;/object&gt;&lt;object type=&quot;3&quot; unique_id=&quot;24007&quot;&gt;&lt;property id=&quot;20148&quot; value=&quot;5&quot;/&gt;&lt;property id=&quot;20300&quot; value=&quot;Slide 56 - &amp;quot;Modelo de Grafos Aleatorios&amp;quot;&quot;/&gt;&lt;property id=&quot;20307&quot; value=&quot;369&quot;/&gt;&lt;/object&gt;&lt;object type=&quot;3&quot; unique_id=&quot;24008&quot;&gt;&lt;property id=&quot;20148&quot; value=&quot;5&quot;/&gt;&lt;property id=&quot;20300&quot; value=&quot;Slide 57 - &amp;quot;Modelo de Wattz-Strogatz&amp;quot;&quot;/&gt;&lt;property id=&quot;20307&quot; value=&quot;370&quot;/&gt;&lt;/object&gt;&lt;object type=&quot;3&quot; unique_id=&quot;24009&quot;&gt;&lt;property id=&quot;20148&quot; value=&quot;5&quot;/&gt;&lt;property id=&quot;20300&quot; value=&quot;Slide 58 - &amp;quot;Características de los Mod. Est.&amp;quot;&quot;/&gt;&lt;property id=&quot;20307&quot; value=&quot;371&quot;/&gt;&lt;/object&gt;&lt;object type=&quot;3&quot; unique_id=&quot;24010&quot;&gt;&lt;property id=&quot;20148&quot; value=&quot;5&quot;/&gt;&lt;property id=&quot;20300&quot; value=&quot;Slide 59 - &amp;quot;Modelos Dinámicos&amp;quot;&quot;/&gt;&lt;property id=&quot;20307&quot; value=&quot;372&quot;/&gt;&lt;/object&gt;&lt;object type=&quot;3&quot; unique_id=&quot;24011&quot;&gt;&lt;property id=&quot;20148&quot; value=&quot;5&quot;/&gt;&lt;property id=&quot;20300&quot; value=&quot;Slide 60 - &amp;quot;Modelo de Enlace Preferencial&amp;quot;&quot;/&gt;&lt;property id=&quot;20307&quot; value=&quot;373&quot;/&gt;&lt;/object&gt;&lt;object type=&quot;3&quot; unique_id=&quot;24012&quot;&gt;&lt;property id=&quot;20148&quot; value=&quot;5&quot;/&gt;&lt;property id=&quot;20300&quot; value=&quot;Slide 61 - &amp;quot;Modelo de Duplicación&amp;quot;&quot;/&gt;&lt;property id=&quot;20307&quot; value=&quot;374&quot;/&gt;&lt;/object&gt;&lt;object type=&quot;3&quot; unique_id=&quot;24013&quot;&gt;&lt;property id=&quot;20148&quot; value=&quot;5&quot;/&gt;&lt;property id=&quot;20300&quot; value=&quot;Slide 62 - &amp;quot;Redes Naturales vs. Redes Artificiales&amp;quot;&quot;/&gt;&lt;property id=&quot;20307&quot; value=&quot;375&quot;/&gt;&lt;/object&gt;&lt;object type=&quot;3&quot; unique_id=&quot;24014&quot;&gt;&lt;property id=&quot;20148&quot; value=&quot;5&quot;/&gt;&lt;property id=&quot;20300&quot; value=&quot;Slide 63 - &amp;quot;Comparativa de algunas redes&amp;quot;&quot;/&gt;&lt;property id=&quot;20307&quot; value=&quot;376&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opio">
      <a:majorFont>
        <a:latin typeface="Garamond"/>
        <a:ea typeface=""/>
        <a:cs typeface=""/>
      </a:majorFont>
      <a:minorFont>
        <a:latin typeface="Garamond"/>
        <a:ea typeface=""/>
        <a:cs typeface=""/>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2625</TotalTime>
  <Words>867</Words>
  <Application>Microsoft Office PowerPoint</Application>
  <PresentationFormat>Panorámica</PresentationFormat>
  <Paragraphs>142</Paragraphs>
  <Slides>26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26</vt:i4>
      </vt:variant>
    </vt:vector>
  </HeadingPairs>
  <TitlesOfParts>
    <vt:vector size="34" baseType="lpstr">
      <vt:lpstr>Arial</vt:lpstr>
      <vt:lpstr>Calibri</vt:lpstr>
      <vt:lpstr>Cambria Math</vt:lpstr>
      <vt:lpstr>Gabriola</vt:lpstr>
      <vt:lpstr>Garamond</vt:lpstr>
      <vt:lpstr>Times New Roman</vt:lpstr>
      <vt:lpstr>Verdana</vt:lpstr>
      <vt:lpstr>Tema de Office</vt:lpstr>
      <vt:lpstr>Algoritmos Básicos de Machine Learning</vt:lpstr>
      <vt:lpstr>Algunos Algoritmos</vt:lpstr>
      <vt:lpstr>K vecinos más cercanos (K-NN)</vt:lpstr>
      <vt:lpstr>K vecinos más cercanos (K-NN)</vt:lpstr>
      <vt:lpstr>K Medias</vt:lpstr>
      <vt:lpstr>K Medias</vt:lpstr>
      <vt:lpstr>Reducción de Dimensionalidad: PCA</vt:lpstr>
      <vt:lpstr>PCA: Principal Component Analysis</vt:lpstr>
      <vt:lpstr>Árboles de decisión</vt:lpstr>
      <vt:lpstr>Árboles de decisión</vt:lpstr>
      <vt:lpstr>Árboles de decisión: ID3</vt:lpstr>
      <vt:lpstr>Árboles de decisión: ID3 - Entropía</vt:lpstr>
      <vt:lpstr>Árboles de decisión: ID3 – Ganancia de Información</vt:lpstr>
      <vt:lpstr>Árboles de decisión: ID3 – Ganancia de Información</vt:lpstr>
      <vt:lpstr>Árboles de decisión: ID3 – Ejemplo Completo</vt:lpstr>
      <vt:lpstr>Árboles de decisión: ID3 – Ejemplo Completo</vt:lpstr>
      <vt:lpstr>Árboles de decisión: ID3 – Ejemplo Completo</vt:lpstr>
      <vt:lpstr>Árboles de decisión: ID3 – Ejemplo Completo</vt:lpstr>
      <vt:lpstr>Árboles de decisión: ID3 – Ejemplo Completo</vt:lpstr>
      <vt:lpstr>Self-Organizing Maps</vt:lpstr>
      <vt:lpstr>Self-Organizing Maps</vt:lpstr>
      <vt:lpstr>Self-Organizing Maps</vt:lpstr>
      <vt:lpstr>Redes Neuronales</vt:lpstr>
      <vt:lpstr>Redes Neuronales</vt:lpstr>
      <vt:lpstr>Redes Neuronales: Perceptron Multicapa</vt:lpstr>
      <vt:lpstr>Redes Neuronales: Perceptron Multicapa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Fernando Sancho Caparrini</cp:lastModifiedBy>
  <cp:revision>212</cp:revision>
  <dcterms:created xsi:type="dcterms:W3CDTF">2010-10-30T10:49:03Z</dcterms:created>
  <dcterms:modified xsi:type="dcterms:W3CDTF">2018-11-12T21:53:32Z</dcterms:modified>
</cp:coreProperties>
</file>