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/>
            </a:lvl1pPr>
            <a:lvl2pPr lvl="1" algn="ctr">
              <a:spcBef>
                <a:spcPts val="0"/>
              </a:spcBef>
              <a:buSzPts val="3600"/>
              <a:buNone/>
              <a:defRPr/>
            </a:lvl2pPr>
            <a:lvl3pPr lvl="2" algn="ctr">
              <a:spcBef>
                <a:spcPts val="0"/>
              </a:spcBef>
              <a:buSzPts val="3600"/>
              <a:buNone/>
              <a:defRPr/>
            </a:lvl3pPr>
            <a:lvl4pPr lvl="3" algn="ctr">
              <a:spcBef>
                <a:spcPts val="0"/>
              </a:spcBef>
              <a:buSzPts val="3600"/>
              <a:buNone/>
              <a:defRPr/>
            </a:lvl4pPr>
            <a:lvl5pPr lvl="4" algn="ctr">
              <a:spcBef>
                <a:spcPts val="0"/>
              </a:spcBef>
              <a:buSzPts val="3600"/>
              <a:buNone/>
              <a:defRPr/>
            </a:lvl5pPr>
            <a:lvl6pPr lvl="5" algn="ctr">
              <a:spcBef>
                <a:spcPts val="0"/>
              </a:spcBef>
              <a:buSzPts val="3600"/>
              <a:buNone/>
              <a:defRPr/>
            </a:lvl6pPr>
            <a:lvl7pPr lvl="6" algn="ctr">
              <a:spcBef>
                <a:spcPts val="0"/>
              </a:spcBef>
              <a:buSzPts val="3600"/>
              <a:buNone/>
              <a:defRPr/>
            </a:lvl7pPr>
            <a:lvl8pPr lvl="7" algn="ctr">
              <a:spcBef>
                <a:spcPts val="0"/>
              </a:spcBef>
              <a:buSzPts val="3600"/>
              <a:buNone/>
              <a:defRPr/>
            </a:lvl8pPr>
            <a:lvl9pPr lvl="8" algn="ctr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Criminalidade em Chicago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Antonio Gadelha, Rafael Albuquerque e Rodrigo Carneiro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4013500"/>
            <a:ext cx="3532800" cy="816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Crimes não-domésticos mais comuns por hora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4209800" y="61900"/>
            <a:ext cx="4934200" cy="50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Análise Exploratória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Influência da educação nas taxas de criminalidade da região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Quanto mais escolas, menos crimes na região? Por quê?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A quantidade de escolas de alto-nível influencia alguma coisa?</a:t>
            </a:r>
            <a:br>
              <a:rPr lang="pt-BR"/>
            </a:b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Nº de escolas  X  Quantidade de crimes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1400" r="0" t="0"/>
          <a:stretch/>
        </p:blipFill>
        <p:spPr>
          <a:xfrm>
            <a:off x="311700" y="321250"/>
            <a:ext cx="5940150" cy="3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4230725"/>
            <a:ext cx="79749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Nº de escolas de cada nível  X  Quantidade de crimes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376594" y="87349"/>
            <a:ext cx="8390828" cy="4143366"/>
            <a:chOff x="311700" y="324725"/>
            <a:chExt cx="8154351" cy="3958126"/>
          </a:xfrm>
        </p:grpSpPr>
        <p:grpSp>
          <p:nvGrpSpPr>
            <p:cNvPr id="145" name="Shape 145"/>
            <p:cNvGrpSpPr/>
            <p:nvPr/>
          </p:nvGrpSpPr>
          <p:grpSpPr>
            <a:xfrm>
              <a:off x="311700" y="324725"/>
              <a:ext cx="8154351" cy="1935325"/>
              <a:chOff x="376625" y="220800"/>
              <a:chExt cx="8154351" cy="1935325"/>
            </a:xfrm>
          </p:grpSpPr>
          <p:pic>
            <p:nvPicPr>
              <p:cNvPr id="146" name="Shape 146"/>
              <p:cNvPicPr preferRelativeResize="0"/>
              <p:nvPr/>
            </p:nvPicPr>
            <p:blipFill rotWithShape="1">
              <a:blip r:embed="rId3">
                <a:alphaModFix/>
              </a:blip>
              <a:srcRect b="46754" l="19580" r="17923" t="13325"/>
              <a:stretch/>
            </p:blipFill>
            <p:spPr>
              <a:xfrm>
                <a:off x="376625" y="220800"/>
                <a:ext cx="5389300" cy="1935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Shape 147"/>
              <p:cNvPicPr preferRelativeResize="0"/>
              <p:nvPr/>
            </p:nvPicPr>
            <p:blipFill rotWithShape="1">
              <a:blip r:embed="rId4">
                <a:alphaModFix/>
              </a:blip>
              <a:srcRect b="6111" l="18942" r="48803" t="54836"/>
              <a:stretch/>
            </p:blipFill>
            <p:spPr>
              <a:xfrm>
                <a:off x="5687975" y="220800"/>
                <a:ext cx="2843001" cy="184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8" name="Shape 148"/>
            <p:cNvPicPr preferRelativeResize="0"/>
            <p:nvPr/>
          </p:nvPicPr>
          <p:blipFill rotWithShape="1">
            <a:blip r:embed="rId5">
              <a:alphaModFix/>
            </a:blip>
            <a:srcRect b="6451" l="20181" r="18139" t="51925"/>
            <a:stretch/>
          </p:blipFill>
          <p:spPr>
            <a:xfrm>
              <a:off x="3059441" y="2207925"/>
              <a:ext cx="5331057" cy="2022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Shape 149"/>
            <p:cNvPicPr preferRelativeResize="0"/>
            <p:nvPr/>
          </p:nvPicPr>
          <p:blipFill rotWithShape="1">
            <a:blip r:embed="rId6">
              <a:alphaModFix/>
            </a:blip>
            <a:srcRect b="47978" l="51278" r="18182" t="11344"/>
            <a:stretch/>
          </p:blipFill>
          <p:spPr>
            <a:xfrm>
              <a:off x="311700" y="2260050"/>
              <a:ext cx="2701238" cy="2022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Proporção de escolas nível 1+</a:t>
            </a:r>
            <a:r>
              <a:rPr lang="pt-BR"/>
              <a:t>  </a:t>
            </a:r>
            <a:r>
              <a:rPr lang="pt-BR"/>
              <a:t>X</a:t>
            </a:r>
            <a:r>
              <a:rPr lang="pt-BR"/>
              <a:t>  Quantidade de crimes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8250"/>
            <a:ext cx="5702050" cy="375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Análise Exploratória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Crimes domésticos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Análises gerais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Dias e horas com mais ocorrências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Análises da influência da educação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Crimes domésticos em Chicago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247" l="0" r="1526" t="1267"/>
          <a:stretch/>
        </p:blipFill>
        <p:spPr>
          <a:xfrm>
            <a:off x="4092825" y="45025"/>
            <a:ext cx="5051175" cy="50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Horários com mais crimes domésticos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311625" y="1007280"/>
            <a:ext cx="8520741" cy="2681511"/>
            <a:chOff x="301075" y="1176138"/>
            <a:chExt cx="8661050" cy="2636688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3">
              <a:alphaModFix/>
            </a:blip>
            <a:srcRect b="2075" l="0" r="0" t="0"/>
            <a:stretch/>
          </p:blipFill>
          <p:spPr>
            <a:xfrm>
              <a:off x="301075" y="1176138"/>
              <a:ext cx="4330525" cy="263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2126" l="0" r="6358" t="2078"/>
            <a:stretch/>
          </p:blipFill>
          <p:spPr>
            <a:xfrm>
              <a:off x="4631600" y="1176152"/>
              <a:ext cx="4330525" cy="26366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Dias da semana</a:t>
            </a:r>
            <a:r>
              <a:rPr lang="pt-BR"/>
              <a:t> com mais crimes domésticos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5050"/>
            <a:ext cx="8404000" cy="3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Crimes domésticos mais comuns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2875"/>
            <a:ext cx="7621025" cy="27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Chicago, IL (EUA)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9725"/>
            <a:ext cx="4444700" cy="2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4">
            <a:alphaModFix/>
          </a:blip>
          <a:srcRect b="5556" l="1526" r="0" t="4540"/>
          <a:stretch/>
        </p:blipFill>
        <p:spPr>
          <a:xfrm>
            <a:off x="5209250" y="681900"/>
            <a:ext cx="3376276" cy="37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Nº de escolas  X  Quantidade de crimes domésticos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0225"/>
            <a:ext cx="5720500" cy="3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4230725"/>
            <a:ext cx="75855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Proporção de escolas nível 1+  X  Quantidade de crimes domésticos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2429" r="0" t="0"/>
          <a:stretch/>
        </p:blipFill>
        <p:spPr>
          <a:xfrm>
            <a:off x="311700" y="308275"/>
            <a:ext cx="5744425" cy="37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Aprendizagem de Máquina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Classificar se dado algumas características do crime, o infrator será preso ou não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Regressão logística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Analisar importância de cada variável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Árvore de decisão para classificação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K-fold estratificado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Variação no número máximo de folhas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pt-BR"/>
              <a:t>Acerto de 87% para o conjunto de teste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Conclusões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Educação influencia na taxa de criminalidade, mas não da maneira como o grupo pensou inicialmente.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Crimes domésticos são realmente relevantes, ao ponto de influenciar diretamente nos crimes mais frequentes por hora.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Trabalhar com dados é algo bastante amplo, mas a partir do momento que existe um foco definido nas análises, o projeto flui muito bem.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Obrigado!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3000"/>
              <a:t>Perguntas?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Dados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Chicago Data Portal: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Crimes(2001-Presente)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Crimes(2016)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pt-BR"/>
              <a:t>Educação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638" y="322475"/>
            <a:ext cx="27527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025" y="1855750"/>
            <a:ext cx="4944348" cy="27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Pré-Processamento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1087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Formatar horário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Mapear cada coordenada geográfica para uma área da cidade\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-"/>
            </a:pPr>
            <a:r>
              <a:rPr lang="pt-BR"/>
              <a:t>Dentre outras coisas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1594" l="897" r="453" t="1758"/>
          <a:stretch/>
        </p:blipFill>
        <p:spPr>
          <a:xfrm>
            <a:off x="555800" y="2489050"/>
            <a:ext cx="5216325" cy="163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525" y="2271300"/>
            <a:ext cx="2438400" cy="184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Análise Exploratória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Primeiras Análises - Criminalidade em geral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Horários com mais crimes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Horários com mais prisões concretizadas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Crimes mais comuns por hora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pt-BR"/>
              <a:t>Dentre algumas outras coisas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Crimes em Chicago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1247" l="0" r="1273" t="1267"/>
          <a:stretch/>
        </p:blipFill>
        <p:spPr>
          <a:xfrm>
            <a:off x="3989764" y="0"/>
            <a:ext cx="51542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Horários com mais crimes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2912" r="0" t="0"/>
          <a:stretch/>
        </p:blipFill>
        <p:spPr>
          <a:xfrm>
            <a:off x="311700" y="382600"/>
            <a:ext cx="6062825" cy="37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Horários com mais prisões concretizadas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24725"/>
            <a:ext cx="5918025" cy="37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/>
              <a:t>Crimes mais comuns por hora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675" y="50650"/>
            <a:ext cx="4956325" cy="50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