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Nunito"/>
      <p:regular r:id="rId32"/>
      <p:bold r:id="rId33"/>
      <p:italic r:id="rId34"/>
      <p:boldItalic r:id="rId35"/>
    </p:embeddedFont>
    <p:embeddedFont>
      <p:font typeface="Maven Pro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Nunito-bold.fntdata"/><Relationship Id="rId10" Type="http://schemas.openxmlformats.org/officeDocument/2006/relationships/slide" Target="slides/slide6.xml"/><Relationship Id="rId32" Type="http://schemas.openxmlformats.org/officeDocument/2006/relationships/font" Target="fonts/Nunito-regular.fntdata"/><Relationship Id="rId13" Type="http://schemas.openxmlformats.org/officeDocument/2006/relationships/slide" Target="slides/slide9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8.xml"/><Relationship Id="rId34" Type="http://schemas.openxmlformats.org/officeDocument/2006/relationships/font" Target="fonts/Nunito-italic.fntdata"/><Relationship Id="rId15" Type="http://schemas.openxmlformats.org/officeDocument/2006/relationships/slide" Target="slides/slide11.xml"/><Relationship Id="rId37" Type="http://schemas.openxmlformats.org/officeDocument/2006/relationships/font" Target="fonts/MavenPro-bold.fntdata"/><Relationship Id="rId14" Type="http://schemas.openxmlformats.org/officeDocument/2006/relationships/slide" Target="slides/slide10.xml"/><Relationship Id="rId36" Type="http://schemas.openxmlformats.org/officeDocument/2006/relationships/font" Target="fonts/MavenPro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pt-BR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hyperlink" Target="https://www.statista.com/statistics/193467/total-league-revenue-of-the-nba-since-2005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basketball-reference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155CC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NBAnalysis</a:t>
            </a:r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Bruno Vitorino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/>
              <a:t>Caio Rocha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/>
              <a:t>Pedro Lins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>
                <a:solidFill>
                  <a:srgbClr val="1155CC"/>
                </a:solidFill>
              </a:rPr>
              <a:t>Análises Exploratórias - Barplots</a:t>
            </a:r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42" name="Shape 3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388" y="1701838"/>
            <a:ext cx="7781925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>
                <a:solidFill>
                  <a:srgbClr val="1155CC"/>
                </a:solidFill>
              </a:rPr>
              <a:t>Observações</a:t>
            </a:r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●"/>
            </a:pPr>
            <a:r>
              <a:rPr lang="pt-BR">
                <a:solidFill>
                  <a:srgbClr val="1155CC"/>
                </a:solidFill>
              </a:rPr>
              <a:t>Altura mais comum entre os jogadores é ~2.06m (12%)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●"/>
            </a:pPr>
            <a:r>
              <a:rPr lang="pt-BR">
                <a:solidFill>
                  <a:srgbClr val="1155CC"/>
                </a:solidFill>
              </a:rPr>
              <a:t>A temporada atual está com o número de pontos por jogo mais alto dentre as quatro analisadas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●"/>
            </a:pPr>
            <a:r>
              <a:rPr lang="pt-BR">
                <a:solidFill>
                  <a:srgbClr val="1155CC"/>
                </a:solidFill>
              </a:rPr>
              <a:t>Universidades com mais jogadores: Kentucky e Duke</a:t>
            </a:r>
          </a:p>
          <a:p>
            <a:pPr indent="-298450" lvl="1" marL="914400">
              <a:spcBef>
                <a:spcPts val="0"/>
              </a:spcBef>
              <a:buClr>
                <a:srgbClr val="1155CC"/>
              </a:buClr>
              <a:buSzPts val="1100"/>
              <a:buChar char="○"/>
            </a:pPr>
            <a:r>
              <a:rPr lang="pt-BR">
                <a:solidFill>
                  <a:srgbClr val="1155CC"/>
                </a:solidFill>
              </a:rPr>
              <a:t>Universidades muito conhecidas pelo seu bom desempenho no torneio de basquete universitário dos Estados Unidos (NCAA)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i="1" lang="pt-BR">
                <a:solidFill>
                  <a:srgbClr val="1155CC"/>
                </a:solidFill>
              </a:rPr>
              <a:t>Clustering</a:t>
            </a:r>
            <a:r>
              <a:rPr lang="pt-BR">
                <a:solidFill>
                  <a:srgbClr val="1155CC"/>
                </a:solidFill>
              </a:rPr>
              <a:t> de jogadores </a:t>
            </a:r>
          </a:p>
        </p:txBody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●"/>
            </a:pPr>
            <a:r>
              <a:rPr lang="pt-BR">
                <a:solidFill>
                  <a:srgbClr val="1155CC"/>
                </a:solidFill>
              </a:rPr>
              <a:t>Organizamos uma tabela contendo os dados de todos os jogadores que jogaram em cada temporada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100"/>
              <a:buChar char="○"/>
            </a:pPr>
            <a:r>
              <a:rPr lang="pt-BR">
                <a:solidFill>
                  <a:srgbClr val="1155CC"/>
                </a:solidFill>
              </a:rPr>
              <a:t>Concatenamos as quatro tabelas formando uma tabela contendo todos os jogadores que jogaram em todas as temporadas analisadas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●"/>
            </a:pPr>
            <a:r>
              <a:rPr lang="pt-BR">
                <a:solidFill>
                  <a:srgbClr val="1155CC"/>
                </a:solidFill>
              </a:rPr>
              <a:t>Algoritmo k-Means</a:t>
            </a:r>
          </a:p>
          <a:p>
            <a:pPr indent="-298450" lvl="1" marL="914400">
              <a:spcBef>
                <a:spcPts val="0"/>
              </a:spcBef>
              <a:buClr>
                <a:srgbClr val="1155CC"/>
              </a:buClr>
              <a:buSzPts val="1100"/>
              <a:buChar char="○"/>
            </a:pPr>
            <a:r>
              <a:rPr lang="pt-BR">
                <a:solidFill>
                  <a:srgbClr val="1155CC"/>
                </a:solidFill>
              </a:rPr>
              <a:t>100 clusters (escolha manual)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Shape 3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25" y="0"/>
            <a:ext cx="1809750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Shape 3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2900" y="430750"/>
            <a:ext cx="6725675" cy="94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Shape 3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30125" y="1581600"/>
            <a:ext cx="6116700" cy="357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8150" y="0"/>
            <a:ext cx="2380800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Shape 3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2651" y="396513"/>
            <a:ext cx="6692175" cy="102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Shape 3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4600" y="1938875"/>
            <a:ext cx="6572087" cy="2847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Shape 3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329775" cy="16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5000" y="1690725"/>
            <a:ext cx="748665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81" name="Shape 3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288" y="0"/>
            <a:ext cx="7496175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Shape 3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513" y="2533650"/>
            <a:ext cx="760095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i="1" lang="pt-BR">
                <a:solidFill>
                  <a:srgbClr val="1155CC"/>
                </a:solidFill>
              </a:rPr>
              <a:t>Clustering</a:t>
            </a:r>
            <a:r>
              <a:rPr lang="pt-BR">
                <a:solidFill>
                  <a:srgbClr val="1155CC"/>
                </a:solidFill>
              </a:rPr>
              <a:t> de times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1236275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●"/>
            </a:pPr>
            <a:r>
              <a:rPr lang="pt-BR">
                <a:solidFill>
                  <a:srgbClr val="1155CC"/>
                </a:solidFill>
              </a:rPr>
              <a:t>Organizamos uma tabela contendo os dados de todos os times que jogaram em cada temporada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100"/>
              <a:buChar char="○"/>
            </a:pPr>
            <a:r>
              <a:rPr lang="pt-BR">
                <a:solidFill>
                  <a:srgbClr val="1155CC"/>
                </a:solidFill>
              </a:rPr>
              <a:t>Concatenamos as quatro tabelas formando uma tabela contendo todos os times que jogaram em todas as temporadas analisadas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●"/>
            </a:pPr>
            <a:r>
              <a:rPr lang="pt-BR">
                <a:solidFill>
                  <a:srgbClr val="1155CC"/>
                </a:solidFill>
              </a:rPr>
              <a:t>Algoritmo k-Means</a:t>
            </a:r>
          </a:p>
          <a:p>
            <a:pPr indent="-298450" lvl="1" marL="914400" rtl="0">
              <a:spcBef>
                <a:spcPts val="0"/>
              </a:spcBef>
              <a:buClr>
                <a:srgbClr val="1155CC"/>
              </a:buClr>
              <a:buSzPts val="1100"/>
              <a:buChar char="○"/>
            </a:pPr>
            <a:r>
              <a:rPr lang="pt-BR">
                <a:solidFill>
                  <a:srgbClr val="1155CC"/>
                </a:solidFill>
              </a:rPr>
              <a:t>15 clusters (escolha manual)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>
                <a:solidFill>
                  <a:srgbClr val="1155CC"/>
                </a:solidFill>
              </a:rPr>
              <a:t>Cluster 0 &amp; 11</a:t>
            </a:r>
          </a:p>
        </p:txBody>
      </p:sp>
      <p:pic>
        <p:nvPicPr>
          <p:cNvPr id="394" name="Shape 3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175" y="1459563"/>
            <a:ext cx="7105650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Shape 3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325" y="3065150"/>
            <a:ext cx="699135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>
                <a:solidFill>
                  <a:srgbClr val="1155CC"/>
                </a:solidFill>
              </a:rPr>
              <a:t>Cluster 2 &amp; 14</a:t>
            </a:r>
          </a:p>
        </p:txBody>
      </p:sp>
      <p:pic>
        <p:nvPicPr>
          <p:cNvPr id="401" name="Shape 4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800" y="1176800"/>
            <a:ext cx="70485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Shape 4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0050" y="3538988"/>
            <a:ext cx="695325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64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>
                <a:solidFill>
                  <a:srgbClr val="1155CC"/>
                </a:solidFill>
              </a:rPr>
              <a:t>A NBA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303800" y="1484500"/>
            <a:ext cx="7030500" cy="3047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●"/>
            </a:pPr>
            <a:r>
              <a:rPr lang="pt-BR">
                <a:solidFill>
                  <a:srgbClr val="1155CC"/>
                </a:solidFill>
              </a:rPr>
              <a:t>Principal liga de basquete do mundo</a:t>
            </a:r>
          </a:p>
          <a:p>
            <a:pPr indent="-311150" lvl="0" marL="457200">
              <a:spcBef>
                <a:spcPts val="0"/>
              </a:spcBef>
              <a:buClr>
                <a:srgbClr val="1155CC"/>
              </a:buClr>
              <a:buSzPts val="1300"/>
              <a:buChar char="●"/>
            </a:pPr>
            <a:r>
              <a:rPr lang="pt-BR">
                <a:solidFill>
                  <a:srgbClr val="1155CC"/>
                </a:solidFill>
              </a:rPr>
              <a:t>Finais tiveram audiência média de ~20.38M em 2017</a:t>
            </a:r>
          </a:p>
        </p:txBody>
      </p:sp>
      <p:pic>
        <p:nvPicPr>
          <p:cNvPr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250" y="2198320"/>
            <a:ext cx="3898975" cy="257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 txBox="1"/>
          <p:nvPr/>
        </p:nvSpPr>
        <p:spPr>
          <a:xfrm>
            <a:off x="4383850" y="4531600"/>
            <a:ext cx="4533300" cy="1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 sz="1000">
                <a:solidFill>
                  <a:srgbClr val="1155CC"/>
                </a:solidFill>
                <a:latin typeface="Nunito"/>
                <a:ea typeface="Nunito"/>
                <a:cs typeface="Nunito"/>
                <a:sym typeface="Nunito"/>
              </a:rPr>
              <a:t>fonte: </a:t>
            </a:r>
            <a:r>
              <a:rPr lang="pt-BR" sz="1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https://www.statista.com/statistics/193467/total-league-revenue-of-the-nba-since-2005/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1155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Cluster 10</a:t>
            </a:r>
          </a:p>
        </p:txBody>
      </p:sp>
      <p:pic>
        <p:nvPicPr>
          <p:cNvPr id="408" name="Shape 4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388" y="2721600"/>
            <a:ext cx="705802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Shape 4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0413" y="-12"/>
            <a:ext cx="1933575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Predição</a:t>
            </a:r>
          </a:p>
        </p:txBody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●"/>
            </a:pPr>
            <a:r>
              <a:rPr lang="pt-BR">
                <a:solidFill>
                  <a:srgbClr val="1155CC"/>
                </a:solidFill>
              </a:rPr>
              <a:t>Análise de importância de </a:t>
            </a:r>
            <a:r>
              <a:rPr i="1" lang="pt-BR">
                <a:solidFill>
                  <a:srgbClr val="1155CC"/>
                </a:solidFill>
              </a:rPr>
              <a:t>features</a:t>
            </a: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100"/>
              <a:buChar char="○"/>
            </a:pPr>
            <a:r>
              <a:rPr lang="pt-BR">
                <a:solidFill>
                  <a:srgbClr val="1155CC"/>
                </a:solidFill>
              </a:rPr>
              <a:t>Random Forest</a:t>
            </a: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100"/>
              <a:buChar char="○"/>
            </a:pPr>
            <a:r>
              <a:rPr lang="pt-BR">
                <a:solidFill>
                  <a:srgbClr val="1155CC"/>
                </a:solidFill>
              </a:rPr>
              <a:t>Modelos Lineares</a:t>
            </a: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●"/>
            </a:pPr>
            <a:r>
              <a:rPr lang="pt-BR">
                <a:solidFill>
                  <a:srgbClr val="1155CC"/>
                </a:solidFill>
              </a:rPr>
              <a:t>Posterior predição com features mais importantes</a:t>
            </a: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155CC"/>
              </a:buClr>
              <a:buSzPts val="1100"/>
              <a:buChar char="○"/>
            </a:pPr>
            <a:r>
              <a:rPr lang="pt-BR">
                <a:solidFill>
                  <a:srgbClr val="1155CC"/>
                </a:solidFill>
              </a:rPr>
              <a:t>Random Forest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>
                <a:solidFill>
                  <a:srgbClr val="1155CC"/>
                </a:solidFill>
              </a:rPr>
              <a:t>Importância das </a:t>
            </a:r>
            <a:r>
              <a:rPr i="1" lang="pt-BR">
                <a:solidFill>
                  <a:srgbClr val="1155CC"/>
                </a:solidFill>
              </a:rPr>
              <a:t>Features</a:t>
            </a:r>
          </a:p>
        </p:txBody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22" name="Shape 4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025" y="1990038"/>
            <a:ext cx="2973075" cy="218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Shape 4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4225" y="1970213"/>
            <a:ext cx="388620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type="title"/>
          </p:nvPr>
        </p:nvSpPr>
        <p:spPr>
          <a:xfrm>
            <a:off x="1303800" y="63232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>
                <a:solidFill>
                  <a:srgbClr val="1155CC"/>
                </a:solidFill>
              </a:rPr>
              <a:t>Importância das </a:t>
            </a:r>
            <a:r>
              <a:rPr i="1" lang="pt-BR">
                <a:solidFill>
                  <a:srgbClr val="1155CC"/>
                </a:solidFill>
              </a:rPr>
              <a:t>Features </a:t>
            </a:r>
            <a:r>
              <a:rPr lang="pt-BR">
                <a:solidFill>
                  <a:srgbClr val="1155CC"/>
                </a:solidFill>
              </a:rPr>
              <a:t>- Leste</a:t>
            </a:r>
          </a:p>
        </p:txBody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30" name="Shape 4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600" y="1631623"/>
            <a:ext cx="6222976" cy="318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>
                <a:solidFill>
                  <a:srgbClr val="1155CC"/>
                </a:solidFill>
              </a:rPr>
              <a:t>Importância das </a:t>
            </a:r>
            <a:r>
              <a:rPr i="1" lang="pt-BR">
                <a:solidFill>
                  <a:srgbClr val="1155CC"/>
                </a:solidFill>
              </a:rPr>
              <a:t>Features </a:t>
            </a:r>
            <a:r>
              <a:rPr lang="pt-BR">
                <a:solidFill>
                  <a:srgbClr val="1155CC"/>
                </a:solidFill>
              </a:rPr>
              <a:t>- Oeste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37" name="Shape 4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447450"/>
            <a:ext cx="6248249" cy="315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>
                <a:solidFill>
                  <a:srgbClr val="1155CC"/>
                </a:solidFill>
              </a:rPr>
              <a:t>Modelo linear treinado</a:t>
            </a:r>
          </a:p>
        </p:txBody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●"/>
            </a:pPr>
            <a:r>
              <a:rPr lang="pt-BR">
                <a:solidFill>
                  <a:srgbClr val="1155CC"/>
                </a:solidFill>
              </a:rPr>
              <a:t>Algoritmo treinado para predizer posição de um time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●"/>
            </a:pPr>
            <a:r>
              <a:rPr lang="pt-BR">
                <a:solidFill>
                  <a:srgbClr val="1155CC"/>
                </a:solidFill>
              </a:rPr>
              <a:t>Treino - Temporadas passadas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●"/>
            </a:pPr>
            <a:r>
              <a:rPr lang="pt-BR">
                <a:solidFill>
                  <a:srgbClr val="1155CC"/>
                </a:solidFill>
              </a:rPr>
              <a:t>Teste - Temporada atual</a:t>
            </a:r>
          </a:p>
          <a:p>
            <a:pPr indent="-311150" lvl="0" marL="457200">
              <a:spcBef>
                <a:spcPts val="0"/>
              </a:spcBef>
              <a:buClr>
                <a:srgbClr val="1155CC"/>
              </a:buClr>
              <a:buSzPts val="1300"/>
              <a:buChar char="●"/>
            </a:pPr>
            <a:r>
              <a:rPr lang="pt-BR">
                <a:solidFill>
                  <a:srgbClr val="1155CC"/>
                </a:solidFill>
              </a:rPr>
              <a:t>Erro médio observado nas posições</a:t>
            </a:r>
          </a:p>
        </p:txBody>
      </p:sp>
      <p:pic>
        <p:nvPicPr>
          <p:cNvPr id="444" name="Shape 4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7450" y="3044900"/>
            <a:ext cx="895350" cy="14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>
                <a:solidFill>
                  <a:srgbClr val="1155CC"/>
                </a:solidFill>
              </a:rPr>
              <a:t>Conclusões</a:t>
            </a:r>
          </a:p>
        </p:txBody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●"/>
            </a:pPr>
            <a:r>
              <a:rPr lang="pt-BR">
                <a:solidFill>
                  <a:srgbClr val="1155CC"/>
                </a:solidFill>
              </a:rPr>
              <a:t>Resultados coerentes com as estatísticas da temporada atual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●"/>
            </a:pPr>
            <a:r>
              <a:rPr lang="pt-BR">
                <a:solidFill>
                  <a:srgbClr val="1155CC"/>
                </a:solidFill>
              </a:rPr>
              <a:t>Possíveis melhorias que podem ser feitas: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100"/>
              <a:buChar char="○"/>
            </a:pPr>
            <a:r>
              <a:rPr lang="pt-BR">
                <a:solidFill>
                  <a:srgbClr val="1155CC"/>
                </a:solidFill>
              </a:rPr>
              <a:t>Análises exploratórias</a:t>
            </a:r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100"/>
              <a:buChar char="■"/>
            </a:pPr>
            <a:r>
              <a:rPr lang="pt-BR">
                <a:solidFill>
                  <a:srgbClr val="1155CC"/>
                </a:solidFill>
              </a:rPr>
              <a:t>Explorar outros atributos para achar outros padrões interessantes de serem investigados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100"/>
              <a:buChar char="○"/>
            </a:pPr>
            <a:r>
              <a:rPr i="1" lang="pt-BR">
                <a:solidFill>
                  <a:srgbClr val="1155CC"/>
                </a:solidFill>
              </a:rPr>
              <a:t>Clustering</a:t>
            </a:r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100"/>
              <a:buChar char="■"/>
            </a:pPr>
            <a:r>
              <a:rPr lang="pt-BR">
                <a:solidFill>
                  <a:srgbClr val="1155CC"/>
                </a:solidFill>
              </a:rPr>
              <a:t>Usar métodos de validação cruzada para definir “automaticamente” os números de </a:t>
            </a:r>
            <a:r>
              <a:rPr i="1" lang="pt-BR">
                <a:solidFill>
                  <a:srgbClr val="1155CC"/>
                </a:solidFill>
              </a:rPr>
              <a:t>clusters</a:t>
            </a:r>
            <a:r>
              <a:rPr lang="pt-BR">
                <a:solidFill>
                  <a:srgbClr val="1155CC"/>
                </a:solidFill>
              </a:rPr>
              <a:t> ótimos tanto para os jogadores quanto para os times</a:t>
            </a:r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100"/>
              <a:buChar char="■"/>
            </a:pPr>
            <a:r>
              <a:rPr lang="pt-BR">
                <a:solidFill>
                  <a:srgbClr val="1155CC"/>
                </a:solidFill>
              </a:rPr>
              <a:t>Usar outros algoritmos e comparar o resultado com o k-Means, que já é um algoritmo consagrado na aprendizagem não supervisionada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100"/>
              <a:buChar char="○"/>
            </a:pPr>
            <a:r>
              <a:rPr lang="pt-BR">
                <a:solidFill>
                  <a:srgbClr val="1155CC"/>
                </a:solidFill>
              </a:rPr>
              <a:t>Predição</a:t>
            </a:r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100"/>
              <a:buChar char="■"/>
            </a:pPr>
            <a:r>
              <a:rPr lang="pt-BR">
                <a:solidFill>
                  <a:srgbClr val="1155CC"/>
                </a:solidFill>
              </a:rPr>
              <a:t>Buscar novos atributos e explorar a relevância deles para a posição de uma equipe na temporada</a:t>
            </a:r>
          </a:p>
          <a:p>
            <a:pPr indent="-298450" lvl="2" marL="1371600">
              <a:spcBef>
                <a:spcPts val="0"/>
              </a:spcBef>
              <a:buClr>
                <a:srgbClr val="1155CC"/>
              </a:buClr>
              <a:buSzPts val="1100"/>
              <a:buChar char="■"/>
            </a:pPr>
            <a:r>
              <a:rPr lang="pt-BR">
                <a:solidFill>
                  <a:srgbClr val="1155CC"/>
                </a:solidFill>
              </a:rPr>
              <a:t>Usar esses novos atributos para tentar obter melhoras na predição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155CC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Dúvidas?</a:t>
            </a:r>
          </a:p>
        </p:txBody>
      </p:sp>
      <p:sp>
        <p:nvSpPr>
          <p:cNvPr id="456" name="Shape 45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FIM!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1303800" y="598575"/>
            <a:ext cx="7030500" cy="73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>
                <a:solidFill>
                  <a:srgbClr val="1155CC"/>
                </a:solidFill>
              </a:rPr>
              <a:t>A coleta</a:t>
            </a: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1303800" y="1533300"/>
            <a:ext cx="7030500" cy="2998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●"/>
            </a:pPr>
            <a:r>
              <a:rPr lang="pt-BR">
                <a:solidFill>
                  <a:srgbClr val="1155CC"/>
                </a:solidFill>
              </a:rPr>
              <a:t>Fonte: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https://www.basketball-reference.com/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●"/>
            </a:pPr>
            <a:r>
              <a:rPr lang="pt-BR">
                <a:solidFill>
                  <a:srgbClr val="1155CC"/>
                </a:solidFill>
              </a:rPr>
              <a:t>Dados de todos os times em todas as temporadas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100"/>
              <a:buChar char="○"/>
            </a:pPr>
            <a:r>
              <a:rPr lang="pt-BR">
                <a:solidFill>
                  <a:srgbClr val="1155CC"/>
                </a:solidFill>
              </a:rPr>
              <a:t>Escolhemos as temporadas de 2014-2015 até a atual (2017-2018)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100"/>
              <a:buChar char="○"/>
            </a:pPr>
            <a:r>
              <a:rPr lang="pt-BR">
                <a:solidFill>
                  <a:srgbClr val="1155CC"/>
                </a:solidFill>
              </a:rPr>
              <a:t>A configuração dos times se manteve a mesma nesse período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100"/>
              <a:buChar char="○"/>
            </a:pPr>
            <a:r>
              <a:rPr lang="pt-BR">
                <a:solidFill>
                  <a:srgbClr val="1155CC"/>
                </a:solidFill>
              </a:rPr>
              <a:t>Estatísticas médias (por jogo) de cada time na temporada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●"/>
            </a:pPr>
            <a:r>
              <a:rPr lang="pt-BR">
                <a:solidFill>
                  <a:srgbClr val="1155CC"/>
                </a:solidFill>
              </a:rPr>
              <a:t>Dados dos jogadores de cada time na temporada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100"/>
              <a:buChar char="○"/>
            </a:pPr>
            <a:r>
              <a:rPr lang="pt-BR">
                <a:solidFill>
                  <a:srgbClr val="1155CC"/>
                </a:solidFill>
              </a:rPr>
              <a:t>Informações</a:t>
            </a:r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100"/>
              <a:buChar char="■"/>
            </a:pPr>
            <a:r>
              <a:rPr lang="pt-BR">
                <a:solidFill>
                  <a:srgbClr val="1155CC"/>
                </a:solidFill>
              </a:rPr>
              <a:t>Altura, peso, universidade...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100"/>
              <a:buChar char="○"/>
            </a:pPr>
            <a:r>
              <a:rPr lang="pt-BR">
                <a:solidFill>
                  <a:srgbClr val="1155CC"/>
                </a:solidFill>
              </a:rPr>
              <a:t>Estatísticas</a:t>
            </a:r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100"/>
              <a:buChar char="■"/>
            </a:pPr>
            <a:r>
              <a:rPr lang="pt-BR">
                <a:solidFill>
                  <a:srgbClr val="1155CC"/>
                </a:solidFill>
              </a:rPr>
              <a:t>Médias (por jogo) de alguns atributos (pontos, assistências, rebotes, etc.) 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●"/>
            </a:pPr>
            <a:r>
              <a:rPr lang="pt-BR">
                <a:solidFill>
                  <a:srgbClr val="1155CC"/>
                </a:solidFill>
              </a:rPr>
              <a:t>Dificuldades</a:t>
            </a:r>
          </a:p>
          <a:p>
            <a:pPr indent="-298450" lvl="1" marL="914400" rtl="0">
              <a:spcBef>
                <a:spcPts val="0"/>
              </a:spcBef>
              <a:buClr>
                <a:srgbClr val="1155CC"/>
              </a:buClr>
              <a:buSzPts val="1100"/>
              <a:buChar char="○"/>
            </a:pPr>
            <a:r>
              <a:rPr lang="pt-BR">
                <a:solidFill>
                  <a:srgbClr val="1155CC"/>
                </a:solidFill>
              </a:rPr>
              <a:t>Site mantinha algumas tabelas comentadas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07350" cy="23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Shape 3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7350" y="1672675"/>
            <a:ext cx="5492126" cy="100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Shape 3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0" y="2759000"/>
            <a:ext cx="6385610" cy="238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>
                <a:solidFill>
                  <a:srgbClr val="1155CC"/>
                </a:solidFill>
              </a:rPr>
              <a:t>Abordagens usadas</a:t>
            </a: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●"/>
            </a:pPr>
            <a:r>
              <a:rPr lang="pt-BR">
                <a:solidFill>
                  <a:srgbClr val="1155CC"/>
                </a:solidFill>
              </a:rPr>
              <a:t>Análises exploratórias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●"/>
            </a:pPr>
            <a:r>
              <a:rPr i="1" lang="pt-BR">
                <a:solidFill>
                  <a:srgbClr val="1155CC"/>
                </a:solidFill>
              </a:rPr>
              <a:t>Clustering</a:t>
            </a:r>
            <a:r>
              <a:rPr lang="pt-BR">
                <a:solidFill>
                  <a:srgbClr val="1155CC"/>
                </a:solidFill>
              </a:rPr>
              <a:t> de jogadores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●"/>
            </a:pPr>
            <a:r>
              <a:rPr i="1" lang="pt-BR">
                <a:solidFill>
                  <a:srgbClr val="1155CC"/>
                </a:solidFill>
              </a:rPr>
              <a:t>Clustering</a:t>
            </a:r>
            <a:r>
              <a:rPr lang="pt-BR">
                <a:solidFill>
                  <a:srgbClr val="1155CC"/>
                </a:solidFill>
              </a:rPr>
              <a:t> de times</a:t>
            </a:r>
          </a:p>
          <a:p>
            <a:pPr indent="-311150" lvl="0" marL="457200">
              <a:spcBef>
                <a:spcPts val="0"/>
              </a:spcBef>
              <a:buClr>
                <a:srgbClr val="1155CC"/>
              </a:buClr>
              <a:buSzPts val="1300"/>
              <a:buChar char="●"/>
            </a:pPr>
            <a:r>
              <a:rPr lang="pt-BR">
                <a:solidFill>
                  <a:srgbClr val="1155CC"/>
                </a:solidFill>
              </a:rPr>
              <a:t>Predição de posições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>
                <a:solidFill>
                  <a:srgbClr val="1155CC"/>
                </a:solidFill>
              </a:rPr>
              <a:t>Análises Exploratórias</a:t>
            </a: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●"/>
            </a:pPr>
            <a:r>
              <a:rPr lang="pt-BR">
                <a:solidFill>
                  <a:srgbClr val="1155CC"/>
                </a:solidFill>
              </a:rPr>
              <a:t>Gráficos de densidade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●"/>
            </a:pPr>
            <a:r>
              <a:rPr lang="pt-BR">
                <a:solidFill>
                  <a:srgbClr val="1155CC"/>
                </a:solidFill>
              </a:rPr>
              <a:t>Histograma  por altura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●"/>
            </a:pPr>
            <a:r>
              <a:rPr lang="pt-BR">
                <a:solidFill>
                  <a:srgbClr val="1155CC"/>
                </a:solidFill>
              </a:rPr>
              <a:t>Medidas de dispersão</a:t>
            </a:r>
          </a:p>
          <a:p>
            <a:pPr indent="-311150" lvl="0" marL="457200" rtl="0">
              <a:spcBef>
                <a:spcPts val="0"/>
              </a:spcBef>
              <a:buClr>
                <a:srgbClr val="1155CC"/>
              </a:buClr>
              <a:buSzPts val="1300"/>
              <a:buChar char="●"/>
            </a:pPr>
            <a:r>
              <a:rPr lang="pt-BR">
                <a:solidFill>
                  <a:srgbClr val="1155CC"/>
                </a:solidFill>
              </a:rPr>
              <a:t>Gráficos de barra por universidade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>
                <a:solidFill>
                  <a:srgbClr val="1155CC"/>
                </a:solidFill>
              </a:rPr>
              <a:t>Análises Exploratórias - Histograma</a:t>
            </a:r>
          </a:p>
        </p:txBody>
      </p:sp>
      <p:pic>
        <p:nvPicPr>
          <p:cNvPr id="322" name="Shape 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526" y="1310100"/>
            <a:ext cx="5289850" cy="36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1275900" y="3738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>
                <a:solidFill>
                  <a:srgbClr val="1155CC"/>
                </a:solidFill>
              </a:rPr>
              <a:t>Análises Exploratórias - Gráficos de densidade</a:t>
            </a:r>
          </a:p>
        </p:txBody>
      </p:sp>
      <p:pic>
        <p:nvPicPr>
          <p:cNvPr id="328" name="Shape 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1326" y="3249051"/>
            <a:ext cx="2453700" cy="1655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Shape 3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4175" y="1423625"/>
            <a:ext cx="2453700" cy="1650198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Shape 330"/>
          <p:cNvSpPr txBox="1"/>
          <p:nvPr/>
        </p:nvSpPr>
        <p:spPr>
          <a:xfrm>
            <a:off x="988375" y="2973950"/>
            <a:ext cx="2453700" cy="2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pt-BR" sz="1000">
                <a:solidFill>
                  <a:srgbClr val="1155CC"/>
                </a:solidFill>
              </a:rPr>
              <a:t>2014-2015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911326" y="4881200"/>
            <a:ext cx="2380800" cy="1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pt-BR" sz="1000">
                <a:solidFill>
                  <a:srgbClr val="1155CC"/>
                </a:solidFill>
              </a:rPr>
              <a:t>2017-2018</a:t>
            </a:r>
          </a:p>
        </p:txBody>
      </p:sp>
      <p:pic>
        <p:nvPicPr>
          <p:cNvPr id="332" name="Shape 3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1299" y="1420488"/>
            <a:ext cx="2553750" cy="1656482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Shape 333"/>
          <p:cNvSpPr txBox="1"/>
          <p:nvPr/>
        </p:nvSpPr>
        <p:spPr>
          <a:xfrm>
            <a:off x="4960351" y="2999450"/>
            <a:ext cx="2380800" cy="1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pt-BR" sz="1000">
                <a:solidFill>
                  <a:srgbClr val="1155CC"/>
                </a:solidFill>
              </a:rPr>
              <a:t>2015-2016</a:t>
            </a:r>
          </a:p>
        </p:txBody>
      </p:sp>
      <p:pic>
        <p:nvPicPr>
          <p:cNvPr id="334" name="Shape 3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9575" y="3198650"/>
            <a:ext cx="2553739" cy="16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Shape 335"/>
          <p:cNvSpPr txBox="1"/>
          <p:nvPr/>
        </p:nvSpPr>
        <p:spPr>
          <a:xfrm>
            <a:off x="1024175" y="4850300"/>
            <a:ext cx="23808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pt-BR" sz="1000">
                <a:solidFill>
                  <a:srgbClr val="1155CC"/>
                </a:solidFill>
              </a:rPr>
              <a:t>2016-2017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