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Slab"/>
      <p:regular r:id="rId19"/>
      <p:bold r:id="rId20"/>
    </p:embeddedFont>
    <p:embeddedFont>
      <p:font typeface="Roboto"/>
      <p:regular r:id="rId21"/>
      <p:bold r:id="rId22"/>
      <p:italic r:id="rId23"/>
      <p:boldItalic r:id="rId24"/>
    </p:embeddedFont>
    <p:embeddedFont>
      <p:font typeface="Lobster"/>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obster-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Slab-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1524800" y="672606"/>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Shape 11"/>
          <p:cNvSpPr/>
          <p:nvPr/>
        </p:nvSpPr>
        <p:spPr>
          <a:xfrm rot="10800000">
            <a:off x="6537563"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Shape 1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Shape 13"/>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Shape 14"/>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Shape 55"/>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6" name="Shape 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Shape 17"/>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Shape 18"/>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Shape 21"/>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Shape 22"/>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Shape 26"/>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Shape 27"/>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Shape 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Shape 35"/>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Shape 36"/>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Shape 45"/>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Shape 46"/>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pic>
        <p:nvPicPr>
          <p:cNvPr id="63" name="Shape 63"/>
          <p:cNvPicPr preferRelativeResize="0"/>
          <p:nvPr/>
        </p:nvPicPr>
        <p:blipFill>
          <a:blip r:embed="rId3">
            <a:alphaModFix/>
          </a:blip>
          <a:stretch>
            <a:fillRect/>
          </a:stretch>
        </p:blipFill>
        <p:spPr>
          <a:xfrm>
            <a:off x="0" y="0"/>
            <a:ext cx="9144000" cy="51435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pt-BR"/>
              <a:t>Exemplos</a:t>
            </a:r>
            <a:endParaRPr/>
          </a:p>
        </p:txBody>
      </p:sp>
      <p:pic>
        <p:nvPicPr>
          <p:cNvPr id="117" name="Shape 117"/>
          <p:cNvPicPr preferRelativeResize="0"/>
          <p:nvPr/>
        </p:nvPicPr>
        <p:blipFill>
          <a:blip r:embed="rId3">
            <a:alphaModFix/>
          </a:blip>
          <a:stretch>
            <a:fillRect/>
          </a:stretch>
        </p:blipFill>
        <p:spPr>
          <a:xfrm>
            <a:off x="1139300" y="1256600"/>
            <a:ext cx="7090300" cy="3506800"/>
          </a:xfrm>
          <a:prstGeom prst="rect">
            <a:avLst/>
          </a:prstGeom>
          <a:noFill/>
          <a:ln>
            <a:noFill/>
          </a:ln>
        </p:spPr>
      </p:pic>
      <p:pic>
        <p:nvPicPr>
          <p:cNvPr id="118" name="Shape 118"/>
          <p:cNvPicPr preferRelativeResize="0"/>
          <p:nvPr/>
        </p:nvPicPr>
        <p:blipFill>
          <a:blip r:embed="rId4">
            <a:alphaModFix/>
          </a:blip>
          <a:stretch>
            <a:fillRect/>
          </a:stretch>
        </p:blipFill>
        <p:spPr>
          <a:xfrm>
            <a:off x="1218425" y="1256596"/>
            <a:ext cx="6932051" cy="3506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4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pt-BR"/>
              <a:t>Como lidar com esses problemas?</a:t>
            </a:r>
            <a:endParaRPr/>
          </a:p>
        </p:txBody>
      </p:sp>
      <p:sp>
        <p:nvSpPr>
          <p:cNvPr id="124" name="Shape 1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 Testar o sistema com diferentes populações;</a:t>
            </a:r>
            <a:endParaRPr/>
          </a:p>
          <a:p>
            <a:pPr indent="0" lvl="0" marL="0">
              <a:spcBef>
                <a:spcPts val="1600"/>
              </a:spcBef>
              <a:spcAft>
                <a:spcPts val="0"/>
              </a:spcAft>
              <a:buNone/>
            </a:pPr>
            <a:r>
              <a:rPr lang="pt-BR"/>
              <a:t>→ Rastrear o ciclo de vida do conjunto de dados de treinamento, para checar os possíveis desvios demográficos;</a:t>
            </a:r>
            <a:endParaRPr/>
          </a:p>
          <a:p>
            <a:pPr indent="0" lvl="0" marL="0">
              <a:spcBef>
                <a:spcPts val="1600"/>
              </a:spcBef>
              <a:spcAft>
                <a:spcPts val="0"/>
              </a:spcAft>
              <a:buNone/>
            </a:pPr>
            <a:r>
              <a:rPr lang="pt-BR"/>
              <a:t>→ Trabalhar com pessoas interdisciplinares;</a:t>
            </a:r>
            <a:endParaRPr/>
          </a:p>
          <a:p>
            <a:pPr indent="0" lvl="0" marL="0">
              <a:spcBef>
                <a:spcPts val="1600"/>
              </a:spcBef>
              <a:spcAft>
                <a:spcPts val="0"/>
              </a:spcAft>
              <a:buNone/>
            </a:pPr>
            <a:r>
              <a:rPr lang="pt-BR"/>
              <a:t>→ Pensar mais na ética da classificação</a:t>
            </a:r>
            <a:endParaRPr/>
          </a:p>
          <a:p>
            <a:pPr indent="0" lvl="0" marL="0">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87900" y="2926075"/>
            <a:ext cx="8368200" cy="646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pt-BR"/>
              <a:t>E quem pode ser prejudicado?</a:t>
            </a:r>
            <a:endParaRPr/>
          </a:p>
        </p:txBody>
      </p:sp>
      <p:sp>
        <p:nvSpPr>
          <p:cNvPr id="130" name="Shape 130"/>
          <p:cNvSpPr txBox="1"/>
          <p:nvPr>
            <p:ph type="title"/>
          </p:nvPr>
        </p:nvSpPr>
        <p:spPr>
          <a:xfrm>
            <a:off x="387900" y="1521150"/>
            <a:ext cx="8368200" cy="1050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pt-BR"/>
              <a:t>Quem vai se beneficiar do sistema que estamos construindo? </a:t>
            </a:r>
            <a:endParaRPr/>
          </a:p>
        </p:txBody>
      </p:sp>
      <p:sp>
        <p:nvSpPr>
          <p:cNvPr id="131" name="Shape 131"/>
          <p:cNvSpPr txBox="1"/>
          <p:nvPr>
            <p:ph type="title"/>
          </p:nvPr>
        </p:nvSpPr>
        <p:spPr>
          <a:xfrm>
            <a:off x="277400" y="209550"/>
            <a:ext cx="8368200" cy="646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pt-BR"/>
              <a:t>Perguntas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Shape 136"/>
          <p:cNvPicPr preferRelativeResize="0"/>
          <p:nvPr/>
        </p:nvPicPr>
        <p:blipFill>
          <a:blip r:embed="rId3">
            <a:alphaModFix/>
          </a:blip>
          <a:stretch>
            <a:fillRect/>
          </a:stretch>
        </p:blipFill>
        <p:spPr>
          <a:xfrm>
            <a:off x="0" y="0"/>
            <a:ext cx="9144000" cy="5143501"/>
          </a:xfrm>
          <a:prstGeom prst="rect">
            <a:avLst/>
          </a:prstGeom>
          <a:noFill/>
          <a:ln>
            <a:noFill/>
          </a:ln>
        </p:spPr>
      </p:pic>
      <p:sp>
        <p:nvSpPr>
          <p:cNvPr id="137" name="Shape 137"/>
          <p:cNvSpPr/>
          <p:nvPr/>
        </p:nvSpPr>
        <p:spPr>
          <a:xfrm>
            <a:off x="2628900" y="1485900"/>
            <a:ext cx="4149000" cy="23547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txBox="1"/>
          <p:nvPr/>
        </p:nvSpPr>
        <p:spPr>
          <a:xfrm>
            <a:off x="3006100" y="2125975"/>
            <a:ext cx="3417600" cy="983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pt-BR" sz="6000">
                <a:latin typeface="Lobster"/>
                <a:ea typeface="Lobster"/>
                <a:cs typeface="Lobster"/>
                <a:sym typeface="Lobster"/>
              </a:rPr>
              <a:t>Obrigado!</a:t>
            </a:r>
            <a:endParaRPr sz="6000">
              <a:latin typeface="Lobster"/>
              <a:ea typeface="Lobster"/>
              <a:cs typeface="Lobster"/>
              <a:sym typeface="Lobs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pt-BR">
                <a:latin typeface="Roboto"/>
                <a:ea typeface="Roboto"/>
                <a:cs typeface="Roboto"/>
                <a:sym typeface="Roboto"/>
              </a:rPr>
              <a:t>Tema: </a:t>
            </a:r>
            <a:r>
              <a:rPr lang="pt-BR" sz="2000">
                <a:solidFill>
                  <a:srgbClr val="FFFFFF"/>
                </a:solidFill>
                <a:latin typeface="Roboto"/>
                <a:ea typeface="Roboto"/>
                <a:cs typeface="Roboto"/>
                <a:sym typeface="Roboto"/>
              </a:rPr>
              <a:t>20 lições sobre preconceito contra sistemas de aprendizado de máquina</a:t>
            </a:r>
            <a:endParaRPr sz="2000">
              <a:solidFill>
                <a:srgbClr val="FFFFFF"/>
              </a:solidFill>
              <a:latin typeface="Roboto"/>
              <a:ea typeface="Roboto"/>
              <a:cs typeface="Roboto"/>
              <a:sym typeface="Roboto"/>
            </a:endParaRPr>
          </a:p>
        </p:txBody>
      </p:sp>
      <p:sp>
        <p:nvSpPr>
          <p:cNvPr id="69" name="Shape 69"/>
          <p:cNvSpPr txBox="1"/>
          <p:nvPr>
            <p:ph type="title"/>
          </p:nvPr>
        </p:nvSpPr>
        <p:spPr>
          <a:xfrm>
            <a:off x="387900" y="1885650"/>
            <a:ext cx="8368200" cy="686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pt-BR">
                <a:latin typeface="Roboto"/>
                <a:ea typeface="Roboto"/>
                <a:cs typeface="Roboto"/>
                <a:sym typeface="Roboto"/>
              </a:rPr>
              <a:t>Aluno</a:t>
            </a:r>
            <a:r>
              <a:rPr lang="pt-BR">
                <a:latin typeface="Roboto"/>
                <a:ea typeface="Roboto"/>
                <a:cs typeface="Roboto"/>
                <a:sym typeface="Roboto"/>
              </a:rPr>
              <a:t>: </a:t>
            </a:r>
            <a:r>
              <a:rPr lang="pt-BR" sz="2000">
                <a:solidFill>
                  <a:srgbClr val="FFFFFF"/>
                </a:solidFill>
                <a:latin typeface="Roboto"/>
                <a:ea typeface="Roboto"/>
                <a:cs typeface="Roboto"/>
                <a:sym typeface="Roboto"/>
              </a:rPr>
              <a:t>Thiago Aquino(tas4)</a:t>
            </a:r>
            <a:endParaRPr sz="2000">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pt-BR"/>
              <a:t>Objetivo</a:t>
            </a:r>
            <a:endParaRPr/>
          </a:p>
        </p:txBody>
      </p:sp>
      <p:sp>
        <p:nvSpPr>
          <p:cNvPr id="75" name="Shape 75"/>
          <p:cNvSpPr txBox="1"/>
          <p:nvPr>
            <p:ph idx="1" type="body"/>
          </p:nvPr>
        </p:nvSpPr>
        <p:spPr>
          <a:xfrm>
            <a:off x="1406025" y="1873275"/>
            <a:ext cx="5681100" cy="1485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pt-BR" sz="2200"/>
              <a:t>Apresentar um pouco dos problemas recorrentes em aprendizagem de máquinas devidos ao enviesamento da base da dados.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pt-BR"/>
              <a:t>Introdução</a:t>
            </a:r>
            <a:endParaRPr/>
          </a:p>
        </p:txBody>
      </p:sp>
      <p:sp>
        <p:nvSpPr>
          <p:cNvPr id="81" name="Shape 8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444500" lvl="0" marL="0" rtl="0" algn="just">
              <a:lnSpc>
                <a:spcPct val="107916"/>
              </a:lnSpc>
              <a:spcBef>
                <a:spcPts val="0"/>
              </a:spcBef>
              <a:spcAft>
                <a:spcPts val="0"/>
              </a:spcAft>
              <a:buNone/>
            </a:pPr>
            <a:r>
              <a:rPr lang="pt-BR" sz="1400">
                <a:solidFill>
                  <a:srgbClr val="FFFFFF"/>
                </a:solidFill>
              </a:rPr>
              <a:t>O uso de sistemas com aprendizagem de máquinas está gerando um novo ecossistema repleto de técnicas e infraestrutura, porém o aprendizado sobre sua plena capacidade, ainda está no começo. Esse novo ecossistema é muito interessante, se observarmos o que é possível ser feito com isso. No entanto, existem problemas realmente preocupantes, como formas de preconceito, estereotipagem e determinação injusta, entre outros. </a:t>
            </a:r>
            <a:endParaRPr sz="14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pt-BR"/>
              <a:t>Lições</a:t>
            </a:r>
            <a:endParaRPr/>
          </a:p>
        </p:txBody>
      </p:sp>
      <p:sp>
        <p:nvSpPr>
          <p:cNvPr id="87" name="Shape 8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 Estudos sobre “bias” cresce exponencialmente nos últimos 3 anos.</a:t>
            </a:r>
            <a:endParaRPr/>
          </a:p>
          <a:p>
            <a:pPr indent="0" lvl="0" marL="0">
              <a:spcBef>
                <a:spcPts val="1600"/>
              </a:spcBef>
              <a:spcAft>
                <a:spcPts val="0"/>
              </a:spcAft>
              <a:buNone/>
            </a:pPr>
            <a:r>
              <a:rPr lang="pt-BR"/>
              <a:t>→ “Bias” são diferentes coisas de diferentes grupos.</a:t>
            </a:r>
            <a:endParaRPr/>
          </a:p>
          <a:p>
            <a:pPr indent="0" lvl="0" marL="0">
              <a:spcBef>
                <a:spcPts val="1600"/>
              </a:spcBef>
              <a:spcAft>
                <a:spcPts val="0"/>
              </a:spcAft>
              <a:buNone/>
            </a:pPr>
            <a:r>
              <a:rPr lang="pt-BR"/>
              <a:t>→ Nos termos simples, podemos dizer que “bias” é como um desvio que produz danos.</a:t>
            </a:r>
            <a:endParaRPr/>
          </a:p>
          <a:p>
            <a:pPr indent="0" lvl="0" marL="0">
              <a:spcBef>
                <a:spcPts val="1600"/>
              </a:spcBef>
              <a:spcAft>
                <a:spcPts val="0"/>
              </a:spcAft>
              <a:buNone/>
            </a:pPr>
            <a:r>
              <a:rPr lang="pt-BR"/>
              <a:t>→ Existem técnicas para resolver o problema de “bias”.</a:t>
            </a:r>
            <a:endParaRPr/>
          </a:p>
          <a:p>
            <a:pPr indent="0" lvl="0" marL="0">
              <a:spcBef>
                <a:spcPts val="1600"/>
              </a:spcBef>
              <a:spcAft>
                <a:spcPts val="1600"/>
              </a:spcAft>
              <a:buNone/>
            </a:pPr>
            <a:r>
              <a:rPr lang="pt-BR"/>
              <a:t>→</a:t>
            </a:r>
            <a:r>
              <a:rPr lang="pt-BR"/>
              <a:t> Não existe bala de prata para resolver “bias” em ML.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pt-BR"/>
              <a:t>Lições</a:t>
            </a:r>
            <a:endParaRPr/>
          </a:p>
        </p:txBody>
      </p:sp>
      <p:sp>
        <p:nvSpPr>
          <p:cNvPr id="93" name="Shape 9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 </a:t>
            </a:r>
            <a:r>
              <a:rPr lang="pt-BR"/>
              <a:t>“Bias” causa dois tipos de danos</a:t>
            </a:r>
            <a:endParaRPr/>
          </a:p>
          <a:p>
            <a:pPr indent="0" lvl="0" marL="0">
              <a:spcBef>
                <a:spcPts val="1600"/>
              </a:spcBef>
              <a:spcAft>
                <a:spcPts val="0"/>
              </a:spcAft>
              <a:buNone/>
            </a:pPr>
            <a:r>
              <a:rPr lang="pt-BR"/>
              <a:t>→ Danos de Alocação, quando o sistema aloca ou retém determinados grupos como uma oportunidade de recurso.</a:t>
            </a:r>
            <a:endParaRPr/>
          </a:p>
          <a:p>
            <a:pPr indent="0" lvl="0" marL="0">
              <a:spcBef>
                <a:spcPts val="1600"/>
              </a:spcBef>
              <a:spcAft>
                <a:spcPts val="0"/>
              </a:spcAft>
              <a:buNone/>
            </a:pPr>
            <a:r>
              <a:rPr lang="pt-BR"/>
              <a:t>→ Danos de Representação, quando os sistemas reforçam a subordinação de certos grupos.</a:t>
            </a:r>
            <a:endParaRPr/>
          </a:p>
          <a:p>
            <a:pPr indent="0" lvl="0" marL="0">
              <a:spcBef>
                <a:spcPts val="1600"/>
              </a:spcBef>
              <a:spcAft>
                <a:spcPts val="0"/>
              </a:spcAft>
              <a:buNone/>
            </a:pPr>
            <a:r>
              <a:rPr lang="pt-BR"/>
              <a:t>→ Cada decisão de design tem consequências e implicações sociais poderosas.</a:t>
            </a:r>
            <a:endParaRPr/>
          </a:p>
          <a:p>
            <a:pPr indent="0" lvl="0" marL="0">
              <a:spcBef>
                <a:spcPts val="1600"/>
              </a:spcBef>
              <a:spcAft>
                <a:spcPts val="1600"/>
              </a:spcAft>
              <a:buNone/>
            </a:pPr>
            <a:r>
              <a:rPr lang="pt-BR"/>
              <a:t>→ O conjunto de dados não reflete apenas na cultura, mas também na hierarquia do mundo em que foram criados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pt-BR"/>
              <a:t>O que é Bias?</a:t>
            </a:r>
            <a:endParaRPr/>
          </a:p>
        </p:txBody>
      </p:sp>
      <p:sp>
        <p:nvSpPr>
          <p:cNvPr id="99" name="Shape 9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 Uma linha diagonal;</a:t>
            </a:r>
            <a:endParaRPr/>
          </a:p>
          <a:p>
            <a:pPr indent="0" lvl="0" marL="0">
              <a:spcBef>
                <a:spcPts val="1600"/>
              </a:spcBef>
              <a:spcAft>
                <a:spcPts val="0"/>
              </a:spcAft>
              <a:buNone/>
            </a:pPr>
            <a:r>
              <a:rPr lang="pt-BR"/>
              <a:t>→ Preconceito indevido;</a:t>
            </a:r>
            <a:endParaRPr/>
          </a:p>
          <a:p>
            <a:pPr indent="0" lvl="0" marL="0">
              <a:spcBef>
                <a:spcPts val="1600"/>
              </a:spcBef>
              <a:spcAft>
                <a:spcPts val="0"/>
              </a:spcAft>
              <a:buNone/>
            </a:pPr>
            <a:r>
              <a:rPr lang="pt-BR"/>
              <a:t>→ Diferença sistemática entre amostra e população</a:t>
            </a:r>
            <a:endParaRPr/>
          </a:p>
          <a:p>
            <a:pPr indent="0" lvl="0" marL="0">
              <a:spcBef>
                <a:spcPts val="1600"/>
              </a:spcBef>
              <a:spcAft>
                <a:spcPts val="0"/>
              </a:spcAft>
              <a:buNone/>
            </a:pPr>
            <a:r>
              <a:rPr lang="pt-BR"/>
              <a:t>→ Underfitting VS Overfitting</a:t>
            </a:r>
            <a:endParaRPr/>
          </a:p>
          <a:p>
            <a:pPr indent="0" lvl="0" marL="0">
              <a:spcBef>
                <a:spcPts val="1600"/>
              </a:spcBef>
              <a:spcAft>
                <a:spcPts val="0"/>
              </a:spcAft>
              <a:buNone/>
            </a:pPr>
            <a:r>
              <a:rPr lang="pt-BR"/>
              <a:t>→ Julgamento baseado em noções de preconceitos em oposição a avaliação imparcial.</a:t>
            </a:r>
            <a:endParaRPr/>
          </a:p>
          <a:p>
            <a:pPr indent="0" lvl="0" marL="0">
              <a:spcBef>
                <a:spcPts val="1600"/>
              </a:spcBef>
              <a:spcAft>
                <a:spcPts val="1600"/>
              </a:spcAft>
              <a:buNone/>
            </a:pPr>
            <a:r>
              <a:rPr lang="pt-BR"/>
              <a:t>→ É um desvio que produz algum tipo de dano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pt-BR"/>
              <a:t>De onde vem o Bias?</a:t>
            </a:r>
            <a:endParaRPr/>
          </a:p>
        </p:txBody>
      </p:sp>
      <p:sp>
        <p:nvSpPr>
          <p:cNvPr id="105" name="Shape 105"/>
          <p:cNvSpPr txBox="1"/>
          <p:nvPr>
            <p:ph idx="1" type="body"/>
          </p:nvPr>
        </p:nvSpPr>
        <p:spPr>
          <a:xfrm>
            <a:off x="433625" y="2301349"/>
            <a:ext cx="8368200" cy="10818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pt-BR" sz="4800"/>
              <a:t>Do conjunto de treinamento!!!</a:t>
            </a:r>
            <a:endParaRPr sz="4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pt-BR"/>
              <a:t>Tipos de Danos</a:t>
            </a:r>
            <a:endParaRPr/>
          </a:p>
        </p:txBody>
      </p:sp>
      <p:sp>
        <p:nvSpPr>
          <p:cNvPr id="111" name="Shape 111"/>
          <p:cNvSpPr txBox="1"/>
          <p:nvPr>
            <p:ph idx="1" type="body"/>
          </p:nvPr>
        </p:nvSpPr>
        <p:spPr>
          <a:xfrm>
            <a:off x="387900" y="1546975"/>
            <a:ext cx="8368200" cy="326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200">
                <a:solidFill>
                  <a:srgbClr val="FFFFFF"/>
                </a:solidFill>
                <a:latin typeface="Times New Roman"/>
                <a:ea typeface="Times New Roman"/>
                <a:cs typeface="Times New Roman"/>
                <a:sym typeface="Times New Roman"/>
              </a:rPr>
              <a:t>→ </a:t>
            </a:r>
            <a:r>
              <a:rPr lang="pt-BR" sz="1200">
                <a:solidFill>
                  <a:srgbClr val="FFFFFF"/>
                </a:solidFill>
                <a:latin typeface="Times New Roman"/>
                <a:ea typeface="Times New Roman"/>
                <a:cs typeface="Times New Roman"/>
                <a:sym typeface="Times New Roman"/>
              </a:rPr>
              <a:t>Estereótipos: Se relacionarmos com a nossa vida, o estereótipo e nosso viés também são inevitáveis, não porque somos ruins ou julgadores, mas porque o fazemos para classificar as coisas mais rapidamente, mas deveríamos evitá-lo e isso é difícil porque já fomos treinados a ser assim muito parecido com o modo como o aprendizado de máquina funciona.</a:t>
            </a:r>
            <a:endParaRPr sz="1200">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t/>
            </a:r>
            <a:endParaRPr sz="1200">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pt-BR" sz="1200">
                <a:solidFill>
                  <a:srgbClr val="FFFFFF"/>
                </a:solidFill>
                <a:latin typeface="Times New Roman"/>
                <a:ea typeface="Times New Roman"/>
                <a:cs typeface="Times New Roman"/>
                <a:sym typeface="Times New Roman"/>
              </a:rPr>
              <a:t> → Reconhecimento: Quando se tem um conjunto de treinamento com apenas um tipo de dado, ex: só mulheres, após feito todo o processo de treinamento, ao chegar na validação e continuar apresentando dados semelhantes, o sistema irá validar corretamente, porém quando chegar na fase de testes e apresentar dados diferentes, ex: homens, aos que foram usados para treinar e validação, os mesmos não serão reconhecidos pelo sistema. </a:t>
            </a:r>
            <a:endParaRPr sz="12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pt-BR" sz="1200">
                <a:solidFill>
                  <a:srgbClr val="FFFFFF"/>
                </a:solidFill>
                <a:latin typeface="Times New Roman"/>
                <a:ea typeface="Times New Roman"/>
                <a:cs typeface="Times New Roman"/>
                <a:sym typeface="Times New Roman"/>
              </a:rPr>
              <a:t>→ Difamação: É quando as pessoas atribuem rótulos culturalmente ofensivos e inadequados a algo ou a alguém. Devido ao conjunto de treinamento está com essa tendência, o sistema também se comportará dessa mesma maneira. </a:t>
            </a:r>
            <a:endParaRPr sz="12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pt-BR" sz="1200">
                <a:solidFill>
                  <a:srgbClr val="FFFFFF"/>
                </a:solidFill>
                <a:latin typeface="Times New Roman"/>
                <a:ea typeface="Times New Roman"/>
                <a:cs typeface="Times New Roman"/>
                <a:sym typeface="Times New Roman"/>
              </a:rPr>
              <a:t> → Subrepresentação: Quando não se é possível representar completamente, ou se representa parcialmente algo, mesmo após ter passado pelo processo de treinamento. Uma pesquisa de imagens de "CEOs" resultou em apenas uma mulher como CEO na parte mais inferior da página. A maioria era do sexo masculino branco.</a:t>
            </a:r>
            <a:endParaRPr sz="1200">
              <a:solidFill>
                <a:srgbClr val="FFFFFF"/>
              </a:solidFill>
              <a:latin typeface="Times New Roman"/>
              <a:ea typeface="Times New Roman"/>
              <a:cs typeface="Times New Roman"/>
              <a:sym typeface="Times New Roman"/>
            </a:endParaRPr>
          </a:p>
          <a:p>
            <a:pPr indent="0" lvl="0" marL="0">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