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4636" autoAdjust="0"/>
  </p:normalViewPr>
  <p:slideViewPr>
    <p:cSldViewPr snapToGrid="0">
      <p:cViewPr varScale="1">
        <p:scale>
          <a:sx n="103" d="100"/>
          <a:sy n="103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B5228-07DB-4040-97DB-D3B4D1223A5A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EE409-190E-4441-835B-1493BB4D4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562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EE409-190E-4441-835B-1493BB4D463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08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CE8-4744-4A48-9D66-4CA187D12BE5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B814-D912-43C1-A163-E11BB9045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20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CE8-4744-4A48-9D66-4CA187D12BE5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B814-D912-43C1-A163-E11BB9045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61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CE8-4744-4A48-9D66-4CA187D12BE5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B814-D912-43C1-A163-E11BB9045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98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CE8-4744-4A48-9D66-4CA187D12BE5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B814-D912-43C1-A163-E11BB9045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38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CE8-4744-4A48-9D66-4CA187D12BE5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B814-D912-43C1-A163-E11BB9045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0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CE8-4744-4A48-9D66-4CA187D12BE5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B814-D912-43C1-A163-E11BB9045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13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CE8-4744-4A48-9D66-4CA187D12BE5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B814-D912-43C1-A163-E11BB9045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2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CE8-4744-4A48-9D66-4CA187D12BE5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B814-D912-43C1-A163-E11BB9045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83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CE8-4744-4A48-9D66-4CA187D12BE5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B814-D912-43C1-A163-E11BB9045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90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CE8-4744-4A48-9D66-4CA187D12BE5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B814-D912-43C1-A163-E11BB9045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56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CE8-4744-4A48-9D66-4CA187D12BE5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B814-D912-43C1-A163-E11BB9045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79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6CE8-4744-4A48-9D66-4CA187D12BE5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8B814-D912-43C1-A163-E11BB9045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9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666750"/>
            <a:ext cx="9144000" cy="3514725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BR" sz="5400" dirty="0" err="1" smtClean="0">
                <a:solidFill>
                  <a:srgbClr val="FF3300"/>
                </a:solidFill>
              </a:rPr>
              <a:t>Inverse</a:t>
            </a:r>
            <a:r>
              <a:rPr lang="pt-BR" sz="5400" dirty="0">
                <a:solidFill>
                  <a:srgbClr val="FF3300"/>
                </a:solidFill>
              </a:rPr>
              <a:t> </a:t>
            </a:r>
            <a:r>
              <a:rPr lang="pt-BR" sz="5400" dirty="0" err="1" smtClean="0">
                <a:solidFill>
                  <a:srgbClr val="FF3300"/>
                </a:solidFill>
              </a:rPr>
              <a:t>Privacy</a:t>
            </a:r>
            <a:r>
              <a:rPr lang="pt-BR" sz="5400" dirty="0" smtClean="0">
                <a:solidFill>
                  <a:srgbClr val="FF3300"/>
                </a:solidFill>
              </a:rPr>
              <a:t/>
            </a:r>
            <a:br>
              <a:rPr lang="pt-BR" sz="5400" dirty="0" smtClean="0">
                <a:solidFill>
                  <a:srgbClr val="FF3300"/>
                </a:solidFill>
              </a:rPr>
            </a:br>
            <a:r>
              <a:rPr lang="pt-BR" sz="2000" dirty="0" smtClean="0"/>
              <a:t>(Yuri </a:t>
            </a:r>
            <a:r>
              <a:rPr lang="pt-BR" sz="2000" dirty="0" err="1" smtClean="0"/>
              <a:t>Gurevich</a:t>
            </a:r>
            <a:r>
              <a:rPr lang="pt-BR" sz="2000" dirty="0" smtClean="0"/>
              <a:t>, </a:t>
            </a:r>
            <a:r>
              <a:rPr lang="pt-BR" sz="2000" dirty="0" err="1" smtClean="0"/>
              <a:t>Efim</a:t>
            </a:r>
            <a:r>
              <a:rPr lang="pt-BR" sz="2000" dirty="0" smtClean="0"/>
              <a:t> </a:t>
            </a:r>
            <a:r>
              <a:rPr lang="pt-BR" sz="2000" dirty="0" err="1" smtClean="0"/>
              <a:t>Hudis</a:t>
            </a:r>
            <a:r>
              <a:rPr lang="pt-BR" sz="2000" dirty="0"/>
              <a:t> </a:t>
            </a:r>
            <a:r>
              <a:rPr lang="pt-BR" sz="2000" dirty="0" err="1" smtClean="0"/>
              <a:t>and</a:t>
            </a:r>
            <a:r>
              <a:rPr lang="pt-BR" sz="2000" dirty="0" smtClean="0"/>
              <a:t> </a:t>
            </a:r>
            <a:r>
              <a:rPr lang="pt-BR" sz="2000" dirty="0" err="1" smtClean="0"/>
              <a:t>Jeannette</a:t>
            </a:r>
            <a:r>
              <a:rPr lang="pt-BR" sz="2000" dirty="0" smtClean="0"/>
              <a:t> M. </a:t>
            </a:r>
            <a:r>
              <a:rPr lang="pt-BR" sz="2000" dirty="0" err="1" smtClean="0"/>
              <a:t>Wing</a:t>
            </a:r>
            <a:r>
              <a:rPr lang="pt-BR" sz="2000" dirty="0" smtClean="0"/>
              <a:t>)</a:t>
            </a: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5400" dirty="0" smtClean="0">
                <a:solidFill>
                  <a:srgbClr val="FF3300"/>
                </a:solidFill>
              </a:rPr>
              <a:t>7 Short-</a:t>
            </a:r>
            <a:r>
              <a:rPr lang="pt-BR" sz="5400" dirty="0" err="1">
                <a:solidFill>
                  <a:srgbClr val="FF3300"/>
                </a:solidFill>
              </a:rPr>
              <a:t>T</a:t>
            </a:r>
            <a:r>
              <a:rPr lang="pt-BR" sz="5400" dirty="0" err="1" smtClean="0">
                <a:solidFill>
                  <a:srgbClr val="FF3300"/>
                </a:solidFill>
              </a:rPr>
              <a:t>erm</a:t>
            </a:r>
            <a:r>
              <a:rPr lang="pt-BR" sz="5400" dirty="0" smtClean="0">
                <a:solidFill>
                  <a:srgbClr val="FF3300"/>
                </a:solidFill>
              </a:rPr>
              <a:t> AI </a:t>
            </a:r>
            <a:r>
              <a:rPr lang="pt-BR" sz="5400" dirty="0" err="1">
                <a:solidFill>
                  <a:srgbClr val="FF3300"/>
                </a:solidFill>
              </a:rPr>
              <a:t>E</a:t>
            </a:r>
            <a:r>
              <a:rPr lang="pt-BR" sz="5400" dirty="0" err="1" smtClean="0">
                <a:solidFill>
                  <a:srgbClr val="FF3300"/>
                </a:solidFill>
              </a:rPr>
              <a:t>thics</a:t>
            </a:r>
            <a:r>
              <a:rPr lang="pt-BR" sz="5400" dirty="0" smtClean="0">
                <a:solidFill>
                  <a:srgbClr val="FF3300"/>
                </a:solidFill>
              </a:rPr>
              <a:t> </a:t>
            </a:r>
            <a:r>
              <a:rPr lang="pt-BR" sz="5400" dirty="0" err="1">
                <a:solidFill>
                  <a:srgbClr val="FF3300"/>
                </a:solidFill>
              </a:rPr>
              <a:t>Q</a:t>
            </a:r>
            <a:r>
              <a:rPr lang="pt-BR" sz="5400" dirty="0" err="1" smtClean="0">
                <a:solidFill>
                  <a:srgbClr val="FF3300"/>
                </a:solidFill>
              </a:rPr>
              <a:t>uestions</a:t>
            </a:r>
            <a:r>
              <a:rPr lang="pt-BR" sz="5400" dirty="0" smtClean="0">
                <a:solidFill>
                  <a:srgbClr val="FF3300"/>
                </a:solidFill>
              </a:rPr>
              <a:t/>
            </a:r>
            <a:br>
              <a:rPr lang="pt-BR" sz="5400" dirty="0" smtClean="0">
                <a:solidFill>
                  <a:srgbClr val="FF3300"/>
                </a:solidFill>
              </a:rPr>
            </a:br>
            <a:r>
              <a:rPr lang="pt-BR" sz="2000" dirty="0" smtClean="0"/>
              <a:t>(Orlando Torres)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019674"/>
            <a:ext cx="9144000" cy="466725"/>
          </a:xfrm>
        </p:spPr>
        <p:txBody>
          <a:bodyPr/>
          <a:lstStyle/>
          <a:p>
            <a:pPr algn="r"/>
            <a:r>
              <a:rPr lang="pt-BR" dirty="0" smtClean="0"/>
              <a:t>Bruno Sampaio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908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3300"/>
                </a:solidFill>
              </a:rPr>
              <a:t>1. Vieses em algoritmos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329" y="1690688"/>
            <a:ext cx="4786471" cy="4351338"/>
          </a:xfrm>
        </p:spPr>
      </p:pic>
      <p:sp>
        <p:nvSpPr>
          <p:cNvPr id="5" name="CaixaDeTexto 4"/>
          <p:cNvSpPr txBox="1"/>
          <p:nvPr/>
        </p:nvSpPr>
        <p:spPr>
          <a:xfrm>
            <a:off x="838200" y="2389029"/>
            <a:ext cx="4833439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Como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dizer</a:t>
            </a:r>
            <a:r>
              <a:rPr lang="en-US" dirty="0" smtClean="0"/>
              <a:t> se um </a:t>
            </a:r>
            <a:r>
              <a:rPr lang="en-US" dirty="0" err="1" smtClean="0"/>
              <a:t>algoritmo</a:t>
            </a:r>
            <a:r>
              <a:rPr lang="en-US" dirty="0" smtClean="0"/>
              <a:t>, </a:t>
            </a:r>
            <a:r>
              <a:rPr lang="en-US" dirty="0" err="1" smtClean="0"/>
              <a:t>privado</a:t>
            </a:r>
            <a:r>
              <a:rPr lang="en-US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não</a:t>
            </a:r>
            <a:r>
              <a:rPr lang="en-US" dirty="0" smtClean="0"/>
              <a:t> é </a:t>
            </a:r>
            <a:r>
              <a:rPr lang="en-US" dirty="0" err="1" smtClean="0"/>
              <a:t>enviesado</a:t>
            </a:r>
            <a:r>
              <a:rPr lang="en-US" dirty="0" smtClean="0"/>
              <a:t> se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temos</a:t>
            </a:r>
            <a:r>
              <a:rPr lang="en-US" dirty="0" smtClean="0"/>
              <a:t> </a:t>
            </a:r>
            <a:r>
              <a:rPr lang="en-US" dirty="0" err="1" smtClean="0"/>
              <a:t>acesso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?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Como </a:t>
            </a:r>
            <a:r>
              <a:rPr lang="en-US" dirty="0" err="1" smtClean="0"/>
              <a:t>balancear</a:t>
            </a:r>
            <a:r>
              <a:rPr lang="en-US" dirty="0" smtClean="0"/>
              <a:t>, “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aberto</a:t>
            </a:r>
            <a:r>
              <a:rPr lang="en-US" dirty="0" smtClean="0"/>
              <a:t>” com </a:t>
            </a:r>
            <a:r>
              <a:rPr lang="en-US" dirty="0" err="1" smtClean="0"/>
              <a:t>propriedade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i</a:t>
            </a:r>
            <a:r>
              <a:rPr lang="en-US" dirty="0" err="1" smtClean="0"/>
              <a:t>ntelectual</a:t>
            </a:r>
            <a:r>
              <a:rPr lang="en-US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68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3300"/>
                </a:solidFill>
              </a:rPr>
              <a:t>2. Transparência </a:t>
            </a:r>
            <a:r>
              <a:rPr lang="pt-BR" dirty="0">
                <a:solidFill>
                  <a:srgbClr val="FF3300"/>
                </a:solidFill>
              </a:rPr>
              <a:t>em algoritmos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38200" y="2435290"/>
            <a:ext cx="4369979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Como </a:t>
            </a:r>
            <a:r>
              <a:rPr lang="en-US" dirty="0" err="1" smtClean="0"/>
              <a:t>balancear</a:t>
            </a:r>
            <a:r>
              <a:rPr lang="en-US" dirty="0" smtClean="0"/>
              <a:t> a </a:t>
            </a:r>
            <a:r>
              <a:rPr lang="en-US" dirty="0" err="1" smtClean="0"/>
              <a:t>necessidade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precisos</a:t>
            </a:r>
            <a:r>
              <a:rPr lang="en-US" dirty="0"/>
              <a:t> </a:t>
            </a:r>
            <a:r>
              <a:rPr lang="en-US" dirty="0" smtClean="0"/>
              <a:t>com a </a:t>
            </a:r>
            <a:r>
              <a:rPr lang="en-US" dirty="0" err="1" smtClean="0"/>
              <a:t>necessidade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 </a:t>
            </a:r>
            <a:r>
              <a:rPr lang="en-US" dirty="0" err="1" smtClean="0"/>
              <a:t>transparência</a:t>
            </a:r>
            <a:r>
              <a:rPr lang="en-US" dirty="0" smtClean="0"/>
              <a:t>,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afeta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diretamente</a:t>
            </a:r>
            <a:r>
              <a:rPr lang="en-US" dirty="0" smtClean="0"/>
              <a:t> </a:t>
            </a:r>
            <a:r>
              <a:rPr lang="en-US" dirty="0" err="1" smtClean="0"/>
              <a:t>alguém</a:t>
            </a:r>
            <a:r>
              <a:rPr lang="en-US" dirty="0" smtClean="0"/>
              <a:t>?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581" y="1690688"/>
            <a:ext cx="6060219" cy="42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3300"/>
                </a:solidFill>
              </a:rPr>
              <a:t>3. Supremacia dos algoritmos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997" y="1690688"/>
            <a:ext cx="4772803" cy="47105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38200" y="2407299"/>
            <a:ext cx="5053884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Se </a:t>
            </a:r>
            <a:r>
              <a:rPr lang="en-US" dirty="0" err="1" smtClean="0"/>
              <a:t>começarmos</a:t>
            </a:r>
            <a:r>
              <a:rPr lang="en-US" dirty="0" smtClean="0"/>
              <a:t> a </a:t>
            </a:r>
            <a:r>
              <a:rPr lang="en-US" dirty="0" err="1" smtClean="0"/>
              <a:t>confiar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algoritmos</a:t>
            </a:r>
            <a:r>
              <a:rPr lang="en-US" dirty="0" smtClean="0"/>
              <a:t> para que</a:t>
            </a:r>
            <a:r>
              <a:rPr lang="pt-BR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e</a:t>
            </a:r>
            <a:r>
              <a:rPr lang="en-US" dirty="0" err="1" smtClean="0"/>
              <a:t>stes</a:t>
            </a:r>
            <a:r>
              <a:rPr lang="en-US" dirty="0" smtClean="0"/>
              <a:t> </a:t>
            </a:r>
            <a:r>
              <a:rPr lang="en-US" dirty="0" err="1" smtClean="0"/>
              <a:t>tomem</a:t>
            </a:r>
            <a:r>
              <a:rPr lang="en-US" dirty="0" smtClean="0"/>
              <a:t> </a:t>
            </a:r>
            <a:r>
              <a:rPr lang="en-US" dirty="0" err="1" smtClean="0"/>
              <a:t>decisões</a:t>
            </a:r>
            <a:r>
              <a:rPr lang="en-US" dirty="0" smtClean="0"/>
              <a:t>, </a:t>
            </a:r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terá</a:t>
            </a:r>
            <a:r>
              <a:rPr lang="en-US" dirty="0" smtClean="0"/>
              <a:t> a </a:t>
            </a:r>
            <a:r>
              <a:rPr lang="en-US" dirty="0" err="1" smtClean="0"/>
              <a:t>palavra</a:t>
            </a:r>
            <a:r>
              <a:rPr lang="en-US" dirty="0" smtClean="0"/>
              <a:t> final </a:t>
            </a:r>
            <a:r>
              <a:rPr lang="en-US" dirty="0" err="1" smtClean="0"/>
              <a:t>em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d</a:t>
            </a:r>
            <a:r>
              <a:rPr lang="en-US" dirty="0" err="1" smtClean="0"/>
              <a:t>ecisões</a:t>
            </a:r>
            <a:r>
              <a:rPr lang="en-US" dirty="0" smtClean="0"/>
              <a:t> </a:t>
            </a:r>
            <a:r>
              <a:rPr lang="en-US" dirty="0" err="1" smtClean="0"/>
              <a:t>importantes</a:t>
            </a:r>
            <a:r>
              <a:rPr lang="en-US" dirty="0" smtClean="0"/>
              <a:t>, dado que </a:t>
            </a:r>
            <a:r>
              <a:rPr lang="en-US" dirty="0" err="1" smtClean="0"/>
              <a:t>tanto</a:t>
            </a:r>
            <a:r>
              <a:rPr lang="en-US" dirty="0" smtClean="0"/>
              <a:t> </a:t>
            </a:r>
            <a:r>
              <a:rPr lang="en-US" dirty="0" err="1" smtClean="0"/>
              <a:t>algoritmos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c</a:t>
            </a:r>
            <a:r>
              <a:rPr lang="en-US" dirty="0" err="1" smtClean="0"/>
              <a:t>omo</a:t>
            </a:r>
            <a:r>
              <a:rPr lang="en-US" dirty="0" smtClean="0"/>
              <a:t> </a:t>
            </a:r>
            <a:r>
              <a:rPr lang="en-US" dirty="0" err="1" smtClean="0"/>
              <a:t>humanos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enviesados</a:t>
            </a:r>
            <a:r>
              <a:rPr lang="en-US" dirty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272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3300"/>
                </a:solidFill>
              </a:rPr>
              <a:t>4. Fake News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956" y="2052735"/>
            <a:ext cx="6556844" cy="368646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38200" y="2407298"/>
            <a:ext cx="353802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Como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frear</a:t>
            </a:r>
            <a:r>
              <a:rPr lang="en-US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propagação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d</a:t>
            </a:r>
            <a:r>
              <a:rPr lang="en-US" dirty="0" smtClean="0"/>
              <a:t>as fake news e </a:t>
            </a:r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decidirá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o</a:t>
            </a:r>
            <a:r>
              <a:rPr lang="en-US" dirty="0" smtClean="0"/>
              <a:t> que é </a:t>
            </a:r>
            <a:r>
              <a:rPr lang="en-US" dirty="0" err="1" smtClean="0"/>
              <a:t>verdade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708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3300"/>
                </a:solidFill>
              </a:rPr>
              <a:t>5. </a:t>
            </a:r>
            <a:r>
              <a:rPr lang="en-US" dirty="0" err="1" smtClean="0">
                <a:solidFill>
                  <a:srgbClr val="FF3300"/>
                </a:solidFill>
              </a:rPr>
              <a:t>Armas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letais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autônomas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2740" y="1959429"/>
            <a:ext cx="6611060" cy="35554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38200" y="2369976"/>
            <a:ext cx="38495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Se </a:t>
            </a:r>
            <a:r>
              <a:rPr lang="en-US" dirty="0" err="1" smtClean="0"/>
              <a:t>banirmos</a:t>
            </a:r>
            <a:r>
              <a:rPr lang="en-US" dirty="0" smtClean="0"/>
              <a:t> a </a:t>
            </a:r>
            <a:r>
              <a:rPr lang="en-US" dirty="0" err="1" smtClean="0"/>
              <a:t>criação</a:t>
            </a:r>
            <a:r>
              <a:rPr lang="en-US" dirty="0" smtClean="0"/>
              <a:t> </a:t>
            </a:r>
            <a:r>
              <a:rPr lang="en-US" dirty="0" err="1" smtClean="0"/>
              <a:t>dessas</a:t>
            </a:r>
            <a:r>
              <a:rPr lang="en-US" dirty="0" smtClean="0"/>
              <a:t> </a:t>
            </a:r>
            <a:r>
              <a:rPr lang="en-US" dirty="0" err="1" smtClean="0"/>
              <a:t>armas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o que </a:t>
            </a:r>
            <a:r>
              <a:rPr lang="en-US" dirty="0" err="1" smtClean="0"/>
              <a:t>garante</a:t>
            </a:r>
            <a:r>
              <a:rPr lang="en-US" dirty="0" smtClean="0"/>
              <a:t> que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serão</a:t>
            </a:r>
            <a:r>
              <a:rPr lang="en-US" dirty="0" smtClean="0"/>
              <a:t> </a:t>
            </a:r>
            <a:r>
              <a:rPr lang="en-US" dirty="0" err="1" smtClean="0"/>
              <a:t>realizados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/>
              <a:t>p</a:t>
            </a:r>
            <a:r>
              <a:rPr lang="en-US" dirty="0" err="1" smtClean="0"/>
              <a:t>esquisas</a:t>
            </a:r>
            <a:r>
              <a:rPr lang="en-US" dirty="0" smtClean="0"/>
              <a:t> e </a:t>
            </a:r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desses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/>
              <a:t>e</a:t>
            </a:r>
            <a:r>
              <a:rPr lang="en-US" dirty="0" err="1" smtClean="0"/>
              <a:t>quipamentos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conta</a:t>
            </a:r>
            <a:r>
              <a:rPr lang="en-US" dirty="0" smtClean="0"/>
              <a:t> </a:t>
            </a:r>
            <a:r>
              <a:rPr lang="en-US" dirty="0" err="1" smtClean="0"/>
              <a:t>própria</a:t>
            </a:r>
            <a:r>
              <a:rPr lang="en-US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889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3300"/>
                </a:solidFill>
              </a:rPr>
              <a:t>6. </a:t>
            </a:r>
            <a:r>
              <a:rPr lang="en-US" dirty="0" err="1" smtClean="0">
                <a:solidFill>
                  <a:srgbClr val="FF3300"/>
                </a:solidFill>
              </a:rPr>
              <a:t>Carros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autônomos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778" y="2482056"/>
            <a:ext cx="5257800" cy="30384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38200" y="2370089"/>
            <a:ext cx="4221990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Se </a:t>
            </a:r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seguros</a:t>
            </a:r>
            <a:r>
              <a:rPr lang="en-US" dirty="0" smtClean="0"/>
              <a:t> que a </a:t>
            </a:r>
            <a:r>
              <a:rPr lang="en-US" dirty="0" err="1" smtClean="0"/>
              <a:t>média</a:t>
            </a:r>
            <a:r>
              <a:rPr lang="en-US" dirty="0" smtClean="0"/>
              <a:t> dos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m</a:t>
            </a:r>
            <a:r>
              <a:rPr lang="en-US" dirty="0" err="1" smtClean="0"/>
              <a:t>otoristas</a:t>
            </a:r>
            <a:r>
              <a:rPr lang="en-US" dirty="0" smtClean="0"/>
              <a:t> </a:t>
            </a:r>
            <a:r>
              <a:rPr lang="en-US" dirty="0" err="1" smtClean="0"/>
              <a:t>humanos</a:t>
            </a:r>
            <a:r>
              <a:rPr lang="en-US" dirty="0" smtClean="0"/>
              <a:t> (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proporção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q</a:t>
            </a:r>
            <a:r>
              <a:rPr lang="en-US" dirty="0" smtClean="0"/>
              <a:t>ue a </a:t>
            </a:r>
            <a:r>
              <a:rPr lang="en-US" dirty="0" err="1" smtClean="0"/>
              <a:t>média</a:t>
            </a:r>
            <a:r>
              <a:rPr lang="en-US" dirty="0" smtClean="0"/>
              <a:t> dos </a:t>
            </a:r>
            <a:r>
              <a:rPr lang="en-US" dirty="0" err="1" smtClean="0"/>
              <a:t>motoristas</a:t>
            </a:r>
            <a:r>
              <a:rPr lang="en-US" dirty="0" smtClean="0"/>
              <a:t> </a:t>
            </a:r>
            <a:r>
              <a:rPr lang="en-US" dirty="0" err="1" smtClean="0"/>
              <a:t>humanos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m</a:t>
            </a:r>
            <a:r>
              <a:rPr lang="en-US" dirty="0" err="1" smtClean="0"/>
              <a:t>ais</a:t>
            </a:r>
            <a:r>
              <a:rPr lang="en-US" dirty="0" smtClean="0"/>
              <a:t> </a:t>
            </a:r>
            <a:r>
              <a:rPr lang="en-US" dirty="0" err="1" smtClean="0"/>
              <a:t>seguros</a:t>
            </a:r>
            <a:r>
              <a:rPr lang="en-US" dirty="0" smtClean="0"/>
              <a:t> que </a:t>
            </a:r>
            <a:r>
              <a:rPr lang="en-US" dirty="0" err="1" smtClean="0"/>
              <a:t>motoristas</a:t>
            </a:r>
            <a:r>
              <a:rPr lang="en-US" dirty="0" smtClean="0"/>
              <a:t> </a:t>
            </a:r>
            <a:r>
              <a:rPr lang="en-US" dirty="0" err="1" smtClean="0"/>
              <a:t>bêbados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d</a:t>
            </a:r>
            <a:r>
              <a:rPr lang="en-US" dirty="0" err="1" smtClean="0"/>
              <a:t>everiamos</a:t>
            </a:r>
            <a:r>
              <a:rPr lang="en-US" dirty="0" smtClean="0"/>
              <a:t> </a:t>
            </a:r>
            <a:r>
              <a:rPr lang="en-US" dirty="0" err="1" smtClean="0"/>
              <a:t>banir</a:t>
            </a:r>
            <a:r>
              <a:rPr lang="en-US" dirty="0" smtClean="0"/>
              <a:t> </a:t>
            </a:r>
            <a:r>
              <a:rPr lang="en-US" dirty="0" err="1" smtClean="0"/>
              <a:t>motoristas</a:t>
            </a:r>
            <a:r>
              <a:rPr lang="en-US" dirty="0" smtClean="0"/>
              <a:t> </a:t>
            </a:r>
            <a:r>
              <a:rPr lang="en-US" dirty="0" err="1" smtClean="0"/>
              <a:t>humanos</a:t>
            </a:r>
            <a:r>
              <a:rPr lang="en-US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77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3300"/>
                </a:solidFill>
              </a:rPr>
              <a:t>7. </a:t>
            </a:r>
            <a:r>
              <a:rPr lang="en-US" dirty="0" err="1" smtClean="0">
                <a:solidFill>
                  <a:srgbClr val="FF3300"/>
                </a:solidFill>
              </a:rPr>
              <a:t>Privacidade</a:t>
            </a:r>
            <a:r>
              <a:rPr lang="en-US" dirty="0" smtClean="0">
                <a:solidFill>
                  <a:srgbClr val="FF3300"/>
                </a:solidFill>
              </a:rPr>
              <a:t> vs </a:t>
            </a:r>
            <a:r>
              <a:rPr lang="en-US" dirty="0" err="1" smtClean="0">
                <a:solidFill>
                  <a:srgbClr val="FF3300"/>
                </a:solidFill>
              </a:rPr>
              <a:t>monitoramento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1690688"/>
            <a:ext cx="6667500" cy="37623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23730" y="2425297"/>
            <a:ext cx="345306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Pode</a:t>
            </a:r>
            <a:r>
              <a:rPr lang="en-US" dirty="0" smtClean="0"/>
              <a:t> um “Big Brother” da </a:t>
            </a:r>
            <a:r>
              <a:rPr lang="en-US" dirty="0" err="1" smtClean="0"/>
              <a:t>vida</a:t>
            </a:r>
            <a:r>
              <a:rPr lang="en-US" dirty="0" smtClean="0"/>
              <a:t> real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l</a:t>
            </a:r>
            <a:r>
              <a:rPr lang="en-US" dirty="0" err="1" smtClean="0"/>
              <a:t>evar</a:t>
            </a:r>
            <a:r>
              <a:rPr lang="en-US" dirty="0" smtClean="0"/>
              <a:t> a </a:t>
            </a:r>
            <a:r>
              <a:rPr lang="en-US" dirty="0" err="1" smtClean="0"/>
              <a:t>perda</a:t>
            </a:r>
            <a:r>
              <a:rPr lang="en-US" dirty="0" smtClean="0"/>
              <a:t> de </a:t>
            </a:r>
            <a:r>
              <a:rPr lang="en-US" dirty="0" err="1" smtClean="0"/>
              <a:t>liberdade</a:t>
            </a:r>
            <a:r>
              <a:rPr lang="en-US" dirty="0" smtClean="0"/>
              <a:t> e 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mudança</a:t>
            </a:r>
            <a:r>
              <a:rPr lang="en-US" dirty="0" smtClean="0"/>
              <a:t> social?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191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671804"/>
            <a:ext cx="10515600" cy="550515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>
                <a:solidFill>
                  <a:srgbClr val="FF3300"/>
                </a:solidFill>
              </a:rPr>
              <a:t>Dúvidas</a:t>
            </a:r>
            <a:r>
              <a:rPr lang="en-US" sz="4000" dirty="0" smtClean="0">
                <a:solidFill>
                  <a:srgbClr val="FF3300"/>
                </a:solidFill>
              </a:rPr>
              <a:t>?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0413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3300"/>
                </a:solidFill>
              </a:rPr>
              <a:t>Privacidade Inversa                               </a:t>
            </a:r>
            <a:endParaRPr lang="pt-BR" dirty="0">
              <a:solidFill>
                <a:srgbClr val="FF33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smtClean="0"/>
              <a:t>Dado inversamente </a:t>
            </a:r>
          </a:p>
          <a:p>
            <a:pPr marL="0" indent="0" algn="ctr">
              <a:buNone/>
            </a:pPr>
            <a:r>
              <a:rPr lang="pt-BR" dirty="0" smtClean="0"/>
              <a:t>privado</a:t>
            </a:r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/>
              <a:t>x</a:t>
            </a:r>
            <a:endParaRPr lang="pt-BR" dirty="0" smtClean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 smtClean="0"/>
              <a:t>Dado diretamente </a:t>
            </a:r>
          </a:p>
          <a:p>
            <a:pPr marL="0" indent="0" algn="ctr">
              <a:buNone/>
            </a:pPr>
            <a:r>
              <a:rPr lang="pt-BR" dirty="0" smtClean="0"/>
              <a:t>privado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806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3300"/>
                </a:solidFill>
              </a:rPr>
              <a:t>Dados </a:t>
            </a:r>
            <a:r>
              <a:rPr lang="pt-BR" dirty="0">
                <a:solidFill>
                  <a:srgbClr val="FF3300"/>
                </a:solidFill>
              </a:rPr>
              <a:t>i</a:t>
            </a:r>
            <a:r>
              <a:rPr lang="pt-BR" dirty="0" smtClean="0">
                <a:solidFill>
                  <a:srgbClr val="FF3300"/>
                </a:solidFill>
              </a:rPr>
              <a:t>nversamente privados</a:t>
            </a:r>
            <a:endParaRPr lang="pt-BR" dirty="0">
              <a:solidFill>
                <a:srgbClr val="FF33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Obtidos de forma legal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482" y="3060562"/>
            <a:ext cx="1469136" cy="113080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80" y="3625966"/>
            <a:ext cx="2538989" cy="253898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75" y="2168371"/>
            <a:ext cx="2143125" cy="21431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412" y="4547138"/>
            <a:ext cx="2371725" cy="15525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130" y="4369322"/>
            <a:ext cx="1730391" cy="173039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49" y="2356021"/>
            <a:ext cx="2424573" cy="228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4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3300"/>
                </a:solidFill>
              </a:rPr>
              <a:t>Dados inversamente privados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315" y="2759675"/>
            <a:ext cx="4891523" cy="2558643"/>
          </a:xfrm>
        </p:spPr>
      </p:pic>
      <p:sp>
        <p:nvSpPr>
          <p:cNvPr id="5" name="CaixaDeTexto 4"/>
          <p:cNvSpPr txBox="1"/>
          <p:nvPr/>
        </p:nvSpPr>
        <p:spPr>
          <a:xfrm>
            <a:off x="1634090" y="2844386"/>
            <a:ext cx="106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Dados do</a:t>
            </a:r>
          </a:p>
          <a:p>
            <a:pPr algn="ctr"/>
            <a:r>
              <a:rPr lang="pt-BR" dirty="0" smtClean="0"/>
              <a:t>usuário</a:t>
            </a:r>
          </a:p>
        </p:txBody>
      </p:sp>
      <p:cxnSp>
        <p:nvCxnSpPr>
          <p:cNvPr id="7" name="Conector em curva 6"/>
          <p:cNvCxnSpPr/>
          <p:nvPr/>
        </p:nvCxnSpPr>
        <p:spPr>
          <a:xfrm>
            <a:off x="2702011" y="3212757"/>
            <a:ext cx="1145059" cy="8402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16"/>
          <p:cNvCxnSpPr/>
          <p:nvPr/>
        </p:nvCxnSpPr>
        <p:spPr>
          <a:xfrm flipV="1">
            <a:off x="7693418" y="3167552"/>
            <a:ext cx="915122" cy="8714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8703275" y="2844386"/>
            <a:ext cx="1386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Novos dados</a:t>
            </a:r>
          </a:p>
          <a:p>
            <a:pPr algn="ctr"/>
            <a:r>
              <a:rPr lang="pt-BR" dirty="0" smtClean="0"/>
              <a:t>do usuário</a:t>
            </a:r>
          </a:p>
        </p:txBody>
      </p:sp>
    </p:spTree>
    <p:extLst>
      <p:ext uri="{BB962C8B-B14F-4D97-AF65-F5344CB8AC3E}">
        <p14:creationId xmlns:p14="http://schemas.microsoft.com/office/powerpoint/2010/main" val="198216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3300"/>
                </a:solidFill>
              </a:rPr>
              <a:t>Dados inversamente privados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Acesso aos dados por parte dos usuários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02" y="2691413"/>
            <a:ext cx="1822621" cy="18226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169" y="2745473"/>
            <a:ext cx="1768561" cy="176856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40" y="2826308"/>
            <a:ext cx="1828800" cy="13716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313" y="4821601"/>
            <a:ext cx="2697926" cy="164104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730" y="4552713"/>
            <a:ext cx="1887287" cy="190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4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Classificação de um conjunto de informações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Considerando P um indivíduo: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b="1" dirty="0" smtClean="0"/>
              <a:t>Diretamente privados </a:t>
            </a:r>
            <a:r>
              <a:rPr lang="pt-BR" dirty="0" smtClean="0"/>
              <a:t>– </a:t>
            </a:r>
            <a:r>
              <a:rPr lang="pt-BR" sz="2400" dirty="0" smtClean="0"/>
              <a:t>contém informações que somente P tem acesso;</a:t>
            </a:r>
          </a:p>
          <a:p>
            <a:r>
              <a:rPr lang="pt-BR" b="1" dirty="0" smtClean="0"/>
              <a:t>Inversamente privados</a:t>
            </a:r>
            <a:r>
              <a:rPr lang="pt-BR" dirty="0" smtClean="0"/>
              <a:t> </a:t>
            </a:r>
            <a:r>
              <a:rPr lang="pt-BR" dirty="0"/>
              <a:t>– </a:t>
            </a:r>
            <a:r>
              <a:rPr lang="pt-BR" sz="2400" dirty="0"/>
              <a:t>contém informações que </a:t>
            </a:r>
            <a:r>
              <a:rPr lang="pt-BR" sz="2400" dirty="0" smtClean="0"/>
              <a:t>terceiros tem acesso e P não;</a:t>
            </a:r>
            <a:endParaRPr lang="pt-BR" b="1" dirty="0" smtClean="0"/>
          </a:p>
          <a:p>
            <a:r>
              <a:rPr lang="pt-BR" b="1" dirty="0" smtClean="0"/>
              <a:t>Parcialmente privados</a:t>
            </a:r>
            <a:r>
              <a:rPr lang="pt-BR" dirty="0"/>
              <a:t> – </a:t>
            </a:r>
            <a:r>
              <a:rPr lang="pt-BR" sz="2400" dirty="0"/>
              <a:t>contém informações que </a:t>
            </a:r>
            <a:r>
              <a:rPr lang="pt-BR" sz="2400" dirty="0" smtClean="0"/>
              <a:t>tanto P quanto terceiros tem acesso;</a:t>
            </a:r>
            <a:endParaRPr lang="pt-BR" b="1" dirty="0" smtClean="0"/>
          </a:p>
          <a:p>
            <a:r>
              <a:rPr lang="pt-BR" b="1" dirty="0" smtClean="0"/>
              <a:t>Públicos</a:t>
            </a:r>
            <a:r>
              <a:rPr lang="pt-BR" dirty="0" smtClean="0"/>
              <a:t> </a:t>
            </a:r>
            <a:r>
              <a:rPr lang="pt-BR" dirty="0"/>
              <a:t>– </a:t>
            </a:r>
            <a:r>
              <a:rPr lang="pt-BR" sz="2400" dirty="0" smtClean="0"/>
              <a:t>contém informações completamente acessíveis por todos.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19269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3300"/>
                </a:solidFill>
              </a:rPr>
              <a:t>Fluxo de informações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7387"/>
            <a:ext cx="5886450" cy="385762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438845" y="2514001"/>
            <a:ext cx="2899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Parcialmente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privado</a:t>
            </a:r>
            <a:endParaRPr lang="pt-BR" sz="2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7438845" y="4610119"/>
            <a:ext cx="2975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Inversamente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privado</a:t>
            </a:r>
            <a:endParaRPr lang="pt-BR" sz="2400" b="1" dirty="0"/>
          </a:p>
        </p:txBody>
      </p:sp>
      <p:sp>
        <p:nvSpPr>
          <p:cNvPr id="10" name="Seta para baixo 9"/>
          <p:cNvSpPr/>
          <p:nvPr/>
        </p:nvSpPr>
        <p:spPr>
          <a:xfrm>
            <a:off x="8605702" y="3352558"/>
            <a:ext cx="522515" cy="880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43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3300"/>
                </a:solidFill>
              </a:rPr>
              <a:t>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90% </a:t>
            </a:r>
            <a:r>
              <a:rPr lang="en-US" dirty="0" err="1" smtClean="0"/>
              <a:t>defende</a:t>
            </a:r>
            <a:r>
              <a:rPr lang="en-US" dirty="0" smtClean="0"/>
              <a:t> a </a:t>
            </a:r>
            <a:r>
              <a:rPr lang="en-US" dirty="0" err="1" smtClean="0"/>
              <a:t>oportunidade</a:t>
            </a:r>
            <a:r>
              <a:rPr lang="en-US" dirty="0" smtClean="0"/>
              <a:t> de </a:t>
            </a:r>
            <a:r>
              <a:rPr lang="en-US" dirty="0" err="1" smtClean="0"/>
              <a:t>ver</a:t>
            </a:r>
            <a:r>
              <a:rPr lang="en-US" dirty="0" smtClean="0"/>
              <a:t> e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perfis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85% </a:t>
            </a:r>
            <a:r>
              <a:rPr lang="en-US" dirty="0" err="1" smtClean="0"/>
              <a:t>gostaria</a:t>
            </a:r>
            <a:r>
              <a:rPr lang="en-US" dirty="0" smtClean="0"/>
              <a:t> de decider o que as </a:t>
            </a:r>
            <a:r>
              <a:rPr lang="en-US" dirty="0" err="1" smtClean="0"/>
              <a:t>companhias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coletar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79% </a:t>
            </a:r>
            <a:r>
              <a:rPr lang="en-US" dirty="0" err="1" smtClean="0"/>
              <a:t>vê</a:t>
            </a:r>
            <a:r>
              <a:rPr lang="en-US" dirty="0" smtClean="0"/>
              <a:t> </a:t>
            </a:r>
            <a:r>
              <a:rPr lang="en-US" dirty="0" err="1" smtClean="0"/>
              <a:t>benefícios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somente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81% </a:t>
            </a:r>
            <a:r>
              <a:rPr lang="en-US" dirty="0" err="1" smtClean="0"/>
              <a:t>vê</a:t>
            </a:r>
            <a:r>
              <a:rPr lang="en-US" dirty="0" smtClean="0"/>
              <a:t> </a:t>
            </a:r>
            <a:r>
              <a:rPr lang="en-US" dirty="0" err="1" smtClean="0"/>
              <a:t>benefícios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somente</a:t>
            </a:r>
            <a:r>
              <a:rPr lang="en-US" dirty="0" smtClean="0"/>
              <a:t> </a:t>
            </a:r>
            <a:r>
              <a:rPr lang="en-US" dirty="0" err="1" smtClean="0"/>
              <a:t>editar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243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3300"/>
                </a:solidFill>
              </a:rPr>
              <a:t>7 </a:t>
            </a:r>
            <a:r>
              <a:rPr lang="pt-BR" dirty="0" smtClean="0">
                <a:solidFill>
                  <a:srgbClr val="FF3300"/>
                </a:solidFill>
              </a:rPr>
              <a:t>Short-</a:t>
            </a:r>
            <a:r>
              <a:rPr lang="pt-BR" dirty="0" err="1" smtClean="0">
                <a:solidFill>
                  <a:srgbClr val="FF3300"/>
                </a:solidFill>
              </a:rPr>
              <a:t>Term</a:t>
            </a:r>
            <a:r>
              <a:rPr lang="pt-BR" dirty="0" smtClean="0">
                <a:solidFill>
                  <a:srgbClr val="FF3300"/>
                </a:solidFill>
              </a:rPr>
              <a:t> </a:t>
            </a:r>
            <a:r>
              <a:rPr lang="pt-BR" dirty="0">
                <a:solidFill>
                  <a:srgbClr val="FF3300"/>
                </a:solidFill>
              </a:rPr>
              <a:t>AI </a:t>
            </a:r>
            <a:r>
              <a:rPr lang="pt-BR" dirty="0" err="1">
                <a:solidFill>
                  <a:srgbClr val="FF3300"/>
                </a:solidFill>
              </a:rPr>
              <a:t>Ethics</a:t>
            </a:r>
            <a:r>
              <a:rPr lang="pt-BR" dirty="0">
                <a:solidFill>
                  <a:srgbClr val="FF3300"/>
                </a:solidFill>
              </a:rPr>
              <a:t> </a:t>
            </a:r>
            <a:r>
              <a:rPr lang="pt-BR" dirty="0" err="1">
                <a:solidFill>
                  <a:srgbClr val="FF3300"/>
                </a:solidFill>
              </a:rPr>
              <a:t>Questions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7 </a:t>
            </a:r>
            <a:r>
              <a:rPr lang="en-US" dirty="0" err="1" smtClean="0"/>
              <a:t>perguntas</a:t>
            </a:r>
            <a:r>
              <a:rPr lang="en-US" dirty="0" smtClean="0"/>
              <a:t> que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respondidas</a:t>
            </a:r>
            <a:r>
              <a:rPr lang="en-US" dirty="0" smtClean="0"/>
              <a:t> pela </a:t>
            </a:r>
            <a:r>
              <a:rPr lang="en-US" dirty="0" err="1" smtClean="0"/>
              <a:t>ciência</a:t>
            </a:r>
            <a:r>
              <a:rPr lang="en-US" dirty="0" smtClean="0"/>
              <a:t>, </a:t>
            </a:r>
            <a:r>
              <a:rPr lang="en-US" dirty="0" err="1" smtClean="0"/>
              <a:t>pois</a:t>
            </a:r>
            <a:r>
              <a:rPr lang="en-US" dirty="0" smtClean="0"/>
              <a:t> </a:t>
            </a:r>
            <a:r>
              <a:rPr lang="en-US" dirty="0" err="1" smtClean="0"/>
              <a:t>dizem</a:t>
            </a:r>
            <a:r>
              <a:rPr lang="en-US" dirty="0" smtClean="0"/>
              <a:t> </a:t>
            </a:r>
            <a:r>
              <a:rPr lang="en-US" dirty="0" err="1" smtClean="0"/>
              <a:t>respeito</a:t>
            </a:r>
            <a:r>
              <a:rPr lang="en-US" dirty="0" smtClean="0"/>
              <a:t> a </a:t>
            </a:r>
            <a:r>
              <a:rPr lang="en-US" dirty="0" err="1" smtClean="0"/>
              <a:t>nossos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. São </a:t>
            </a:r>
            <a:r>
              <a:rPr lang="en-US" dirty="0" err="1" smtClean="0"/>
              <a:t>perguntas</a:t>
            </a:r>
            <a:r>
              <a:rPr lang="en-US" dirty="0" smtClean="0"/>
              <a:t> de </a:t>
            </a:r>
            <a:r>
              <a:rPr lang="en-US" dirty="0" err="1" smtClean="0"/>
              <a:t>cunho</a:t>
            </a:r>
            <a:r>
              <a:rPr lang="en-US" dirty="0" smtClean="0"/>
              <a:t> </a:t>
            </a:r>
            <a:r>
              <a:rPr lang="en-US" dirty="0" err="1" smtClean="0"/>
              <a:t>filosófico</a:t>
            </a:r>
            <a:r>
              <a:rPr lang="en-US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380</Words>
  <Application>Microsoft Office PowerPoint</Application>
  <PresentationFormat>Widescreen</PresentationFormat>
  <Paragraphs>73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Inverse Privacy (Yuri Gurevich, Efim Hudis and Jeannette M. Wing) 7 Short-Term AI Ethics Questions (Orlando Torres)</vt:lpstr>
      <vt:lpstr>Privacidade Inversa                               </vt:lpstr>
      <vt:lpstr>Dados inversamente privados</vt:lpstr>
      <vt:lpstr>Dados inversamente privados</vt:lpstr>
      <vt:lpstr>Dados inversamente privados</vt:lpstr>
      <vt:lpstr>Classificação de um conjunto de informações</vt:lpstr>
      <vt:lpstr>Fluxo de informações</vt:lpstr>
      <vt:lpstr>Pesquisa</vt:lpstr>
      <vt:lpstr>7 Short-Term AI Ethics Questions</vt:lpstr>
      <vt:lpstr>1. Vieses em algoritmos</vt:lpstr>
      <vt:lpstr>2. Transparência em algoritmos</vt:lpstr>
      <vt:lpstr>3. Supremacia dos algoritmos</vt:lpstr>
      <vt:lpstr>4. Fake News</vt:lpstr>
      <vt:lpstr>5. Armas letais autônomas</vt:lpstr>
      <vt:lpstr>6. Carros autônomos</vt:lpstr>
      <vt:lpstr>7. Privacidade vs monitoramento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Inverse Privacy (Yuri Gurevich, Efim Hudis and Jeannette M. Wing) 7 short-term AI ethics questions (Orlando Torres)</dc:title>
  <dc:creator>NTI</dc:creator>
  <cp:lastModifiedBy>Bruno César</cp:lastModifiedBy>
  <cp:revision>37</cp:revision>
  <dcterms:created xsi:type="dcterms:W3CDTF">2018-06-06T13:00:28Z</dcterms:created>
  <dcterms:modified xsi:type="dcterms:W3CDTF">2018-06-07T13:37:50Z</dcterms:modified>
</cp:coreProperties>
</file>