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09A815-0143-48C3-BB74-55F60C4510F0}">
  <a:tblStyle styleId="{1509A815-0143-48C3-BB74-55F60C451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661850" y="1503600"/>
            <a:ext cx="5820300" cy="21363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9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Comfortaa"/>
                <a:ea typeface="Comfortaa"/>
                <a:cs typeface="Comfortaa"/>
                <a:sym typeface="Comfortaa"/>
              </a:rPr>
              <a:t>Ética em </a:t>
            </a:r>
            <a:endParaRPr b="1" sz="6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000">
                <a:latin typeface="Comfortaa"/>
                <a:ea typeface="Comfortaa"/>
                <a:cs typeface="Comfortaa"/>
                <a:sym typeface="Comfortaa"/>
              </a:rPr>
              <a:t>Data Science</a:t>
            </a:r>
            <a:endParaRPr b="1"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10850" y="4783800"/>
            <a:ext cx="85206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Eduardo Luiz - els6@cin.ufpe.br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8950" y="445025"/>
            <a:ext cx="86937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latin typeface="Comfortaa"/>
                <a:ea typeface="Comfortaa"/>
                <a:cs typeface="Comfortaa"/>
                <a:sym typeface="Comfortaa"/>
              </a:rPr>
              <a:t>Códigos de conduta sobre Big Data</a:t>
            </a:r>
            <a:endParaRPr sz="3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313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pt-BR" sz="2200">
                <a:latin typeface="Comfortaa"/>
                <a:ea typeface="Comfortaa"/>
                <a:cs typeface="Comfortaa"/>
                <a:sym typeface="Comfortaa"/>
              </a:rPr>
              <a:t>A existência de diversos códigos de conduta sobre Big Data confirma que esta é uma área importante.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pt-BR" sz="2200">
                <a:latin typeface="Comfortaa"/>
                <a:ea typeface="Comfortaa"/>
                <a:cs typeface="Comfortaa"/>
                <a:sym typeface="Comfortaa"/>
              </a:rPr>
              <a:t>Engloba diversas disciplinas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Computação, estatística, pesquisa e Data Scienc</a:t>
            </a: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pt-BR" sz="2200">
                <a:latin typeface="Comfortaa"/>
                <a:ea typeface="Comfortaa"/>
                <a:cs typeface="Comfortaa"/>
                <a:sym typeface="Comfortaa"/>
              </a:rPr>
              <a:t>A discussão sobre códigos de conduta para Big Data favorece a extensão desse tema para outras áreas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Ex: Código de ética para IoT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2343150" y="2037000"/>
            <a:ext cx="44577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6000">
                <a:latin typeface="Comfortaa"/>
                <a:ea typeface="Comfortaa"/>
                <a:cs typeface="Comfortaa"/>
                <a:sym typeface="Comfortaa"/>
              </a:rPr>
              <a:t>Obrigado!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210850" y="4783800"/>
            <a:ext cx="85206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Eduardo Luiz - els6@cin.ufpe.br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793350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latin typeface="Comfortaa"/>
                <a:ea typeface="Comfortaa"/>
                <a:cs typeface="Comfortaa"/>
                <a:sym typeface="Comfortaa"/>
              </a:rPr>
              <a:t>Whats is Data Ethics?</a:t>
            </a:r>
            <a:endParaRPr sz="4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12456" r="13398" t="0"/>
          <a:stretch/>
        </p:blipFill>
        <p:spPr>
          <a:xfrm>
            <a:off x="4901450" y="2014900"/>
            <a:ext cx="3334875" cy="25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63925" y="2571750"/>
            <a:ext cx="4605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Luciano Floridi, Mariarosaria Taddeo. Published 14 November 2016.DOI: 10.1098/rsta.2016.0360</a:t>
            </a:r>
            <a:endParaRPr sz="16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8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Uso de dados cresce a cada dia!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86750"/>
            <a:ext cx="8422200" cy="335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Tomada de decisão automatizada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Menor envolvimento humano nos processos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Maior pressão em questões sociais: justiça, responsabilidade e respeito aos direitos humanos.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8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Não é uma tarefa fácil...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401250"/>
            <a:ext cx="8520600" cy="34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pt-BR" sz="2200">
                <a:latin typeface="Comfortaa"/>
                <a:ea typeface="Comfortaa"/>
                <a:cs typeface="Comfortaa"/>
                <a:sym typeface="Comfortaa"/>
              </a:rPr>
              <a:t>Negligenciar as questões éticas acarreta em graves consequências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Rejeição em relação a Ciência de Dados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pt-BR" sz="2200">
                <a:latin typeface="Comfortaa"/>
                <a:ea typeface="Comfortaa"/>
                <a:cs typeface="Comfortaa"/>
                <a:sym typeface="Comfortaa"/>
              </a:rPr>
              <a:t>Ênfase demais aos direitos individuais geraria uma regulamentação rígida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Menor aproveitamento do valor social da Ciência de Dados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pt-BR" sz="2200">
                <a:latin typeface="Comfortaa"/>
                <a:ea typeface="Comfortaa"/>
                <a:cs typeface="Comfortaa"/>
                <a:sym typeface="Comfortaa"/>
              </a:rPr>
              <a:t> Encontrar um meio termo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Data Ethics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38600" y="290400"/>
            <a:ext cx="8520600" cy="572700"/>
          </a:xfrm>
          <a:prstGeom prst="rect">
            <a:avLst/>
          </a:prstGeom>
          <a:effectLst>
            <a:outerShdw blurRad="57150" rotWithShape="0" algn="bl" dir="5400000" dist="38100">
              <a:srgbClr val="000000">
                <a:alpha val="8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Data Ethics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937325"/>
            <a:ext cx="8520600" cy="345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pt-BR" sz="2000">
                <a:latin typeface="Comfortaa"/>
                <a:ea typeface="Comfortaa"/>
                <a:cs typeface="Comfortaa"/>
                <a:sym typeface="Comfortaa"/>
              </a:rPr>
              <a:t>Toma como base a Computer and Information Ethics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pt-BR" sz="1600">
                <a:latin typeface="Comfortaa"/>
                <a:ea typeface="Comfortaa"/>
                <a:cs typeface="Comfortaa"/>
                <a:sym typeface="Comfortaa"/>
              </a:rPr>
              <a:t>Refina sua abordagem mudando o nível de abstração (LoA).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pt-BR" sz="1600">
                <a:latin typeface="Comfortaa"/>
                <a:ea typeface="Comfortaa"/>
                <a:cs typeface="Comfortaa"/>
                <a:sym typeface="Comfortaa"/>
              </a:rPr>
              <a:t>Abstração deixa de ser centrada na Informação e passa a ser centrada nos dados.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pt-BR" sz="2000">
                <a:latin typeface="Comfortaa"/>
                <a:ea typeface="Comfortaa"/>
                <a:cs typeface="Comfortaa"/>
                <a:sym typeface="Comfortaa"/>
              </a:rPr>
              <a:t> Data Science é a fase mais recente da revolução da informação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pt-BR" sz="1600">
                <a:latin typeface="Comfortaa"/>
                <a:ea typeface="Comfortaa"/>
                <a:cs typeface="Comfortaa"/>
                <a:sym typeface="Comfortaa"/>
              </a:rPr>
              <a:t>Mudança no nível de abstração deve ter foco nos dados manipulados.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pt-BR" sz="2000">
                <a:latin typeface="Comfortaa"/>
                <a:ea typeface="Comfortaa"/>
                <a:cs typeface="Comfortaa"/>
                <a:sym typeface="Comfortaa"/>
              </a:rPr>
              <a:t>Pode se dividir em 3 áreas: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pt-BR" sz="1600">
                <a:latin typeface="Comfortaa"/>
                <a:ea typeface="Comfortaa"/>
                <a:cs typeface="Comfortaa"/>
                <a:sym typeface="Comfortaa"/>
              </a:rPr>
              <a:t>Ética de dados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pt-BR" sz="1600">
                <a:latin typeface="Comfortaa"/>
                <a:ea typeface="Comfortaa"/>
                <a:cs typeface="Comfortaa"/>
                <a:sym typeface="Comfortaa"/>
              </a:rPr>
              <a:t>Ética de Algoritmos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600"/>
              <a:buFont typeface="Comfortaa"/>
              <a:buChar char="○"/>
            </a:pPr>
            <a:r>
              <a:rPr lang="pt-BR" sz="1600">
                <a:latin typeface="Comfortaa"/>
                <a:ea typeface="Comfortaa"/>
                <a:cs typeface="Comfortaa"/>
                <a:sym typeface="Comfortaa"/>
              </a:rPr>
              <a:t>Ética de práticas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Ethics for Big Data and Analytics</a:t>
            </a:r>
            <a:endParaRPr sz="3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25" y="1519525"/>
            <a:ext cx="3249700" cy="32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38750" y="2326350"/>
            <a:ext cx="4114800" cy="132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7B7B7"/>
                </a:solidFill>
                <a:latin typeface="Comfortaa"/>
                <a:ea typeface="Comfortaa"/>
                <a:cs typeface="Comfortaa"/>
                <a:sym typeface="Comfortaa"/>
              </a:rPr>
              <a:t>D. E. O'Leary, "Ethics for Big Data and Analytics," in IEEE Intelligent Systems, vol. 31, no. 4, pp. 81-84, July-Aug. 2016. doi: 10.1109/MIS.2016.70</a:t>
            </a:r>
            <a:endParaRPr sz="1600">
              <a:solidFill>
                <a:srgbClr val="B7B7B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Ética no mundo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34050" y="1445500"/>
            <a:ext cx="8475900" cy="3180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Ética e Ética para Computação se manifestam como “códigos de ética” ou “códigos de conduta”.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Empresas e grupos profissionais criam códigos de ética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Propósito de determinar um comportamento esperado por membros de um certo grupo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As pessoas seguem mesmo esses códigos?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Comfortaa"/>
              <a:buChar char="○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Na maioria das vezes são ignorados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7275"/>
            <a:ext cx="8520600" cy="973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Códigos de ética comuns ou de ética da computação servem para Big Data?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78075" y="1727100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Necessidade de especificidade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Foco nos dados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Ética própria para Big Data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1875" y="276925"/>
            <a:ext cx="874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mfortaa"/>
                <a:ea typeface="Comfortaa"/>
                <a:cs typeface="Comfortaa"/>
                <a:sym typeface="Comfortaa"/>
              </a:rPr>
              <a:t>Códigos de ética e conduta sobre Big Data e Computação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5" name="Shape 105"/>
          <p:cNvGraphicFramePr/>
          <p:nvPr/>
        </p:nvGraphicFramePr>
        <p:xfrm>
          <a:off x="975925" y="91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{1509A815-0143-48C3-BB74-55F60C4510F0}</a:tableStyleId>
              </a:tblPr>
              <a:tblGrid>
                <a:gridCol w="3619500"/>
                <a:gridCol w="3619500"/>
              </a:tblGrid>
              <a:tr h="249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Organização</a:t>
                      </a:r>
                      <a:endParaRPr sz="8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Documentação</a:t>
                      </a:r>
                      <a:endParaRPr sz="8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94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IEEE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Ethics and Member Conduct (www.ieee.org/about/ethics.html)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614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ACM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ACM Code of Ethics and Professional Conduct (www.acm.org/about-acm/acm-code-of-ethics-and-professionalconduct)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21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British Computer Society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Code of Conduct for BCS Members (www.bcs.org/upload/pdf/conduct.pdf)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61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 Science Association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Data Science Code of Professional Conduct (www.datascienceassn.org/code-of-conduct.html)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INFORMS for the Certified Analytics Professional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Code of Ethics for Certified Analytics Professionals (www.informs.org/Sites/Certified-Analytics-ProfessionalProgram/CAPs/CODE-OF-ETHICS)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American Statistical Association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F3F3F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Ethical Guidelines for Statistical Practice (http://biostat.mc.vanderbilt.edu/wiki/pub/Main/HeitmanSeminarM ay08/ ASAEthicalGuidelinesforStatisticalPractice.pdf)</a:t>
                      </a:r>
                      <a:endParaRPr sz="1000">
                        <a:solidFill>
                          <a:srgbClr val="F3F3F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