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niglet"/>
      <p:regular r:id="rId26"/>
    </p:embeddedFont>
    <p:embeddedFont>
      <p:font typeface="Walter Turncoat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Guilherme Gouveia Figueiredo Li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niglet-regular.fntdata"/><Relationship Id="rId25" Type="http://schemas.openxmlformats.org/officeDocument/2006/relationships/slide" Target="slides/slide20.xml"/><Relationship Id="rId27" Type="http://schemas.openxmlformats.org/officeDocument/2006/relationships/font" Target="fonts/WalterTurnco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27T23:11:35.750">
    <p:pos x="1535" y="1026"/>
    <p:text>Alan Turing Pai da COMPUTAÇÃO ATEU E HOMOSSEXUAL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6385d241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6385d24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6385d241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6385d24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6385d241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6385d2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6385d241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6385d24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385d241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385d2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6385d241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6385d24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6385d241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6385d24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6385d241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6385d2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6385d241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66385d24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385d24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385d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6385d24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6385d2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385d24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385d2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6385d241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6385d2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6385d241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6385d2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6385d241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6385d24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Ética em  Big Data</a:t>
            </a:r>
            <a:endParaRPr sz="2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Uma visão moderna sobre ciência dos dados</a:t>
            </a:r>
            <a:endParaRPr sz="2800"/>
          </a:p>
        </p:txBody>
      </p:sp>
      <p:grpSp>
        <p:nvGrpSpPr>
          <p:cNvPr id="48" name="Google Shape;48;p11"/>
          <p:cNvGrpSpPr/>
          <p:nvPr/>
        </p:nvGrpSpPr>
        <p:grpSpPr>
          <a:xfrm rot="-6785206">
            <a:off x="6522929" y="1793709"/>
            <a:ext cx="971176" cy="859786"/>
            <a:chOff x="1113100" y="2199475"/>
            <a:chExt cx="801900" cy="709925"/>
          </a:xfrm>
        </p:grpSpPr>
        <p:sp>
          <p:nvSpPr>
            <p:cNvPr id="49" name="Google Shape;49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1"/>
          <p:cNvSpPr/>
          <p:nvPr/>
        </p:nvSpPr>
        <p:spPr>
          <a:xfrm>
            <a:off x="7081910" y="2958204"/>
            <a:ext cx="1442411" cy="102985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 rot="-332">
            <a:off x="4566000" y="1705551"/>
            <a:ext cx="1688884" cy="833882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802625" y="492945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Claudio Carvalho e Guilherme Lima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428075" y="4521475"/>
            <a:ext cx="120300" cy="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461500" y="4608425"/>
            <a:ext cx="2073600" cy="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4294967295" type="ctrTitle"/>
          </p:nvPr>
        </p:nvSpPr>
        <p:spPr>
          <a:xfrm>
            <a:off x="685800" y="2813423"/>
            <a:ext cx="77724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Segurança e Privacidade</a:t>
            </a:r>
            <a:endParaRPr sz="4000"/>
          </a:p>
        </p:txBody>
      </p:sp>
      <p:sp>
        <p:nvSpPr>
          <p:cNvPr id="159" name="Google Shape;159;p20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linha tênue entre o consentimento dos participantes e o resultado final</a:t>
            </a: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 rot="1303130">
            <a:off x="2853747" y="1260361"/>
            <a:ext cx="1046884" cy="269657"/>
            <a:chOff x="271125" y="812725"/>
            <a:chExt cx="766525" cy="221725"/>
          </a:xfrm>
        </p:grpSpPr>
        <p:sp>
          <p:nvSpPr>
            <p:cNvPr id="161" name="Google Shape;161;p20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061169" y="1076231"/>
            <a:ext cx="1021667" cy="1421516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 rot="7822045">
            <a:off x="5001154" y="455247"/>
            <a:ext cx="1046907" cy="269657"/>
            <a:chOff x="271125" y="812725"/>
            <a:chExt cx="766525" cy="221725"/>
          </a:xfrm>
        </p:grpSpPr>
        <p:sp>
          <p:nvSpPr>
            <p:cNvPr id="166" name="Google Shape;166;p20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0"/>
          <p:cNvGrpSpPr/>
          <p:nvPr/>
        </p:nvGrpSpPr>
        <p:grpSpPr>
          <a:xfrm rot="-8937685">
            <a:off x="5228858" y="2147170"/>
            <a:ext cx="1046879" cy="269628"/>
            <a:chOff x="271125" y="812725"/>
            <a:chExt cx="766525" cy="221725"/>
          </a:xfrm>
        </p:grpSpPr>
        <p:sp>
          <p:nvSpPr>
            <p:cNvPr id="169" name="Google Shape;169;p20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Recomendações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onde Conselho de Big Data, Ética e Sociedade acredita que devemos seguir 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Mudanças Políticas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Regras para Big Data na Common Rule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Repensar ética no meio comercial e acadêmico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Criação de mecanismos de avaliação ética específicos à Big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Colocar tais questões no topo de prioridades científicas nacionais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364840" y="489745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Intervenção Pedagógica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Criação e divulgação de casos de estudo sobre ética na área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Adicionar disciplinas éticas em grades curriculares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Treinar bibliotecários sobre os conhecimentos de Big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Integrar ética como ponto primordial do estudo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347845" y="493720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Redes de Conhecimento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Proliferação de ambientes de trabalho profissionalmente híbridos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Construção de modelos para regulamentação interna e externa na indústria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Estabelecer padrões quanto à troca de informações dentre setores distintos da comunidade científica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para Pesquisas Futuras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 uso Big Data sobre indivíduos faz com que uma pesquisa torne-se de caráter humano?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Quais os riscos de pesquisas de dados correlacionais/preditivos?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Como calcular os riscos do compartilhamento de um conjunto de dados se não sabemos com que outros ele pode ser cruzado no futuro?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411125" y="48201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para Pesquisas Futuras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Quais os impactos desse novo paradigma quanto ao público?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Como devemos lidar com dados públicos obtidos de maneira ilícita?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Que opções temos para auto-regulamentação em ciência de dados?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 que é necessário para encorajar universitários a engajarem-se com discussões éticas?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4411125" y="48201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para Pesquisas Futuras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57200" y="18830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Como essas questões podem ser integradas em sala de aula?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Qual o impacto ecológico de Big Data causado pela indústria?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Como integrar questões éticas com questões técnicas?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 que incentiva profissionais na indústria a pesquisarem esse ramo?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Qual é, de fato, o escopo </a:t>
            </a:r>
            <a:r>
              <a:rPr lang="en"/>
              <a:t>deste</a:t>
            </a:r>
            <a:r>
              <a:rPr lang="en"/>
              <a:t> tópico no momento atual?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411125" y="48201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podemos então extrair de tudo isso?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Vivemos um crucial momento histórico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decisões de hoje sem dúvida servirão de pilares para grandes paradigmas que regerão futuramente os campos de pesquisa e privacidade.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25" y="185600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342515" y="48256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Olá!</a:t>
            </a:r>
            <a:endParaRPr sz="4800"/>
          </a:p>
        </p:txBody>
      </p: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0" y="2376675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Claudio Carvalho e Guilherme Lima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</a:t>
            </a:r>
            <a:r>
              <a:rPr lang="en">
                <a:solidFill>
                  <a:schemeClr val="lt1"/>
                </a:solidFill>
              </a:rPr>
              <a:t>cco2 e @ggfl</a:t>
            </a:r>
            <a:endParaRPr sz="3600"/>
          </a:p>
        </p:txBody>
      </p:sp>
      <p:sp>
        <p:nvSpPr>
          <p:cNvPr id="62" name="Google Shape;62;p1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4320800" y="254165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</a:t>
            </a:r>
            <a:r>
              <a:rPr lang="en" sz="4800"/>
              <a:t>!</a:t>
            </a:r>
            <a:endParaRPr sz="4800"/>
          </a:p>
        </p:txBody>
      </p:sp>
      <p:sp>
        <p:nvSpPr>
          <p:cNvPr id="257" name="Google Shape;257;p30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Perguntas</a:t>
            </a:r>
            <a:r>
              <a:rPr lang="en" sz="3600"/>
              <a:t>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Contate-nos em @cco2 e @ggfl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3829764" y="2044900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Atual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nos encontramos no momento e como chegamos aqui?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Data</a:t>
            </a:r>
            <a:endParaRPr sz="6000"/>
          </a:p>
        </p:txBody>
      </p:sp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novo paradigma para realização de pesquisas</a:t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 rot="-7495457">
            <a:off x="5553482" y="1810633"/>
            <a:ext cx="1516805" cy="960908"/>
            <a:chOff x="238125" y="1918825"/>
            <a:chExt cx="1042450" cy="660400"/>
          </a:xfrm>
        </p:grpSpPr>
        <p:sp>
          <p:nvSpPr>
            <p:cNvPr id="81" name="Google Shape;81;p14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4"/>
          <p:cNvGrpSpPr/>
          <p:nvPr/>
        </p:nvGrpSpPr>
        <p:grpSpPr>
          <a:xfrm flipH="1" rot="4843953">
            <a:off x="2525973" y="1839577"/>
            <a:ext cx="1166676" cy="1032863"/>
            <a:chOff x="1113100" y="2199475"/>
            <a:chExt cx="801900" cy="709925"/>
          </a:xfrm>
        </p:grpSpPr>
        <p:sp>
          <p:nvSpPr>
            <p:cNvPr id="84" name="Google Shape;84;p14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 rot="2011211">
            <a:off x="3032529" y="489581"/>
            <a:ext cx="1046869" cy="269659"/>
            <a:chOff x="271125" y="812725"/>
            <a:chExt cx="766525" cy="221725"/>
          </a:xfrm>
        </p:grpSpPr>
        <p:sp>
          <p:nvSpPr>
            <p:cNvPr id="87" name="Google Shape;87;p1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/>
          <p:nvPr/>
        </p:nvSpPr>
        <p:spPr>
          <a:xfrm rot="1095995">
            <a:off x="3715205" y="1068203"/>
            <a:ext cx="1713578" cy="1640317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Rule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2100288"/>
            <a:ext cx="82296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Regulamentação ética tradicional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Dados públicos são considerados “sem-risco”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Não prevê os perigos de correlação entre datasets distintos com novos intuitos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230305" y="513178"/>
            <a:ext cx="611589" cy="34134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quê não contempla Big Data?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Dinâmica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 alguns conjuntos sempre em mudança, não é possível saber que tipo de informações teremos ali amanhã.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Correlacionável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Graças a capacidade computacional, é possível cruzar dados de maneira rápida e automática até encontrar-se algo.</a:t>
            </a:r>
            <a:endParaRPr/>
          </a:p>
        </p:txBody>
      </p:sp>
      <p:sp>
        <p:nvSpPr>
          <p:cNvPr id="107" name="Google Shape;107;p16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Imprevisível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 o tamanho dos conjuntos de dados, certas informações podem ser extraídas mesmo que não tenham sido explicitamente autorizadas.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292339" y="471947"/>
            <a:ext cx="487519" cy="423795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que área trabalhamos?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122125" y="15180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519525" y="2205638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750125" y="20902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519525" y="2232938"/>
            <a:ext cx="2138978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119200" y="14924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747137" y="2117525"/>
            <a:ext cx="2138978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438025" y="1629650"/>
            <a:ext cx="1478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Ciência da </a:t>
            </a: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Computação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19525" y="3297800"/>
            <a:ext cx="972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Física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451750" y="3297800"/>
            <a:ext cx="1478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Matemática 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Aplicada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449300" y="2671713"/>
            <a:ext cx="1478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Data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Science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376453" y="1958906"/>
            <a:ext cx="2025900" cy="20259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Ciências Humanas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373675" y="1934638"/>
            <a:ext cx="2031600" cy="205013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 rot="2090725">
            <a:off x="4689893" y="3629133"/>
            <a:ext cx="1057805" cy="936479"/>
            <a:chOff x="1113100" y="2199475"/>
            <a:chExt cx="801900" cy="709925"/>
          </a:xfrm>
        </p:grpSpPr>
        <p:sp>
          <p:nvSpPr>
            <p:cNvPr id="132" name="Google Shape;132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7"/>
          <p:cNvGrpSpPr/>
          <p:nvPr/>
        </p:nvGrpSpPr>
        <p:grpSpPr>
          <a:xfrm rot="-8612356">
            <a:off x="4537988" y="1626313"/>
            <a:ext cx="1057781" cy="936458"/>
            <a:chOff x="1113100" y="2199475"/>
            <a:chExt cx="801900" cy="709925"/>
          </a:xfrm>
        </p:grpSpPr>
        <p:sp>
          <p:nvSpPr>
            <p:cNvPr id="135" name="Google Shape;135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Coisas que podem ser feitas apenas em grande escala para extrair novos conhecimentos de maneira a mudar mercados, organizações, a relação de cidadãos com seus governos e mais. </a:t>
            </a:r>
            <a:endParaRPr sz="26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Apofenia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Possibilidade de encontrarmos ligações entre dados quando, na verdade, estas sequer existem.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12517" r="12525" t="0"/>
          <a:stretch/>
        </p:blipFill>
        <p:spPr>
          <a:xfrm>
            <a:off x="873425" y="1856006"/>
            <a:ext cx="2765700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349433" y="49559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