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Oswald"/>
      <p:regular r:id="rId22"/>
      <p:bold r:id="rId23"/>
    </p:embeddedFont>
    <p:embeddedFont>
      <p:font typeface="Source Sans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Oswald-regular.fntdata"/><Relationship Id="rId21" Type="http://schemas.openxmlformats.org/officeDocument/2006/relationships/slide" Target="slides/slide16.xml"/><Relationship Id="rId24" Type="http://schemas.openxmlformats.org/officeDocument/2006/relationships/font" Target="fonts/SourceSansPro-regular.fntdata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7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467d5f4344_0_1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467d5f4344_0_1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467d5f4344_0_1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467d5f4344_0_1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467d5f434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467d5f434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467d5f4344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467d5f4344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467d5f4344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467d5f4344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467d5f4344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467d5f4344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467d5f4344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467d5f4344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467d5f4344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467d5f4344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467d5f4344_0_1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467d5f4344_0_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467d5f4344_0_1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467d5f4344_0_1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467d5f4344_0_1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467d5f4344_0_1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467d5f4344_0_1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467d5f4344_0_1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467d5f4344_0_1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467d5f4344_0_1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467d5f4344_0_1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467d5f4344_0_1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467d5f4344_0_1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467d5f4344_0_1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467d5f4344_0_1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467d5f4344_0_1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8"/>
            <a:chOff x="-42837" y="4443488"/>
            <a:chExt cx="9229575" cy="642788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 graph">
  <p:cSld name="BLANK_2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rect b="b" l="l" r="r" t="t"/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rect b="b" l="l" r="r" t="t"/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8"/>
            <a:chOff x="-42837" y="4443488"/>
            <a:chExt cx="9229575" cy="642788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bg>
      <p:bgPr>
        <a:solidFill>
          <a:schemeClr val="dk1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3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2" name="Google Shape;462;p1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3" name="Google Shape;463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64" name="Google Shape;464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65" name="Google Shape;4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8"/>
            <a:chOff x="-42837" y="4443488"/>
            <a:chExt cx="9229575" cy="642788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3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◉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◉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00CEF6"/>
                </a:solidFill>
              </a:rPr>
              <a:t>“</a:t>
            </a:r>
            <a:endParaRPr sz="9600">
              <a:solidFill>
                <a:srgbClr val="00CEF6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2" name="Google Shape;162;p5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3" name="Google Shape;163;p5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4" name="Google Shape;164;p5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5" name="Google Shape;165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9" name="Google Shape;169;p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0" name="Google Shape;170;p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1" name="Google Shape;171;p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72" name="Google Shape;172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3" name="Google Shape;173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5" name="Google Shape;205;p6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6" name="Google Shape;206;p6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7" name="Google Shape;207;p6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Google Shape;213;p6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4" name="Google Shape;214;p6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5" name="Google Shape;215;p6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6" name="Google Shape;216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7" name="Google Shape;217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9" name="Google Shape;249;p7"/>
          <p:cNvSpPr txBox="1"/>
          <p:nvPr>
            <p:ph idx="1" type="body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0" name="Google Shape;250;p7"/>
          <p:cNvSpPr txBox="1"/>
          <p:nvPr>
            <p:ph idx="2" type="body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1" name="Google Shape;251;p7"/>
          <p:cNvSpPr txBox="1"/>
          <p:nvPr>
            <p:ph idx="3" type="body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2" name="Google Shape;252;p7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53" name="Google Shape;253;p7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4" name="Google Shape;254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" name="Google Shape;257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8" name="Google Shape;258;p7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9" name="Google Shape;259;p7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0" name="Google Shape;260;p7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61" name="Google Shape;261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62" name="Google Shape;262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94" name="Google Shape;294;p8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6" name="Google Shape;296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00" name="Google Shape;300;p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2" name="Google Shape;302;p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3" name="Google Shape;303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4" name="Google Shape;304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00CEF6"/>
              </a:buClr>
              <a:buSzPts val="1400"/>
              <a:buNone/>
              <a:defRPr sz="1400">
                <a:solidFill>
                  <a:srgbClr val="00CEF6"/>
                </a:solidFill>
              </a:defRPr>
            </a:lvl1pPr>
          </a:lstStyle>
          <a:p/>
        </p:txBody>
      </p:sp>
      <p:sp>
        <p:nvSpPr>
          <p:cNvPr id="336" name="Google Shape;336;p9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8" name="Google Shape;338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2" name="Google Shape;342;p9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4" name="Google Shape;344;p9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5" name="Google Shape;345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6" name="Google Shape;346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Google Shape;371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30" name="Google Shape;30;p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4"/>
          <p:cNvSpPr txBox="1"/>
          <p:nvPr/>
        </p:nvSpPr>
        <p:spPr>
          <a:xfrm>
            <a:off x="2381500" y="3363425"/>
            <a:ext cx="685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 preconceito da sociedade propagado pela Inteligência Artificial</a:t>
            </a:r>
            <a:endParaRPr b="1"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0" y="4289100"/>
            <a:ext cx="23814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Cinthya Lins (cml2)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Thiago Casa Nova (tcnl)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3"/>
          <p:cNvSpPr txBox="1"/>
          <p:nvPr>
            <p:ph idx="1" type="body"/>
          </p:nvPr>
        </p:nvSpPr>
        <p:spPr>
          <a:xfrm>
            <a:off x="1075850" y="699750"/>
            <a:ext cx="6996600" cy="27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◉"/>
            </a:pPr>
            <a:r>
              <a:rPr lang="pt-BR">
                <a:solidFill>
                  <a:schemeClr val="dk1"/>
                </a:solidFill>
              </a:rPr>
              <a:t>O algoritmo do estudo alterou a vetorização de palavras neutras removendo suas associações com gênero.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◉"/>
            </a:pPr>
            <a:r>
              <a:rPr lang="pt-BR">
                <a:solidFill>
                  <a:schemeClr val="dk1"/>
                </a:solidFill>
              </a:rPr>
              <a:t>Enfermeiro(a) passa a ser relacionada igualmente a homem e mulher. 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◉"/>
            </a:pPr>
            <a:r>
              <a:rPr lang="pt-BR">
                <a:solidFill>
                  <a:schemeClr val="dk1"/>
                </a:solidFill>
              </a:rPr>
              <a:t>Termos exclusivos de cada gênero </a:t>
            </a:r>
            <a:r>
              <a:rPr lang="pt-BR">
                <a:solidFill>
                  <a:schemeClr val="dk1"/>
                </a:solidFill>
              </a:rPr>
              <a:t>não tiveram seu status alterados.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4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Semantics derived automatically from language corpora contain human-like biases</a:t>
            </a:r>
            <a:endParaRPr/>
          </a:p>
        </p:txBody>
      </p:sp>
      <p:sp>
        <p:nvSpPr>
          <p:cNvPr id="529" name="Google Shape;529;p24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Reproduziu experimentos de outros estudos para analisar o viés negativo dos algoritmos.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Utilizou TAI e Word Embedding para quantificar os resultados.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- Flores e Insetos</a:t>
            </a:r>
            <a:endParaRPr/>
          </a:p>
        </p:txBody>
      </p:sp>
      <p:sp>
        <p:nvSpPr>
          <p:cNvPr id="535" name="Google Shape;535;p25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pt-BR"/>
              <a:t>Estudo original - 1.35 / 10</a:t>
            </a:r>
            <a:r>
              <a:rPr baseline="30000" lang="pt-BR"/>
              <a:t>-8</a:t>
            </a:r>
            <a:endParaRPr baseline="30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pt-BR"/>
              <a:t>Reprodução - 1.50 / 10</a:t>
            </a:r>
            <a:r>
              <a:rPr baseline="30000" lang="pt-BR"/>
              <a:t>-7</a:t>
            </a:r>
            <a:endParaRPr baseline="30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pt-BR"/>
              <a:t>Word Embedding e GloVe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pt-BR"/>
              <a:t>Resultados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Viés Racial</a:t>
            </a:r>
            <a:endParaRPr/>
          </a:p>
        </p:txBody>
      </p:sp>
      <p:sp>
        <p:nvSpPr>
          <p:cNvPr id="541" name="Google Shape;541;p26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pt-BR"/>
              <a:t>Estudo original - 1.17 / 10</a:t>
            </a:r>
            <a:r>
              <a:rPr baseline="30000" lang="pt-BR"/>
              <a:t>-6</a:t>
            </a:r>
            <a:endParaRPr baseline="30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pt-BR"/>
              <a:t>Reprodução - 1.41 / 10</a:t>
            </a:r>
            <a:r>
              <a:rPr baseline="30000" lang="pt-BR"/>
              <a:t>-8</a:t>
            </a:r>
            <a:endParaRPr baseline="30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pt-BR"/>
              <a:t>Nomes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pt-BR"/>
              <a:t>Balanceamento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Viés Racial - Entrevista</a:t>
            </a:r>
            <a:endParaRPr/>
          </a:p>
        </p:txBody>
      </p:sp>
      <p:sp>
        <p:nvSpPr>
          <p:cNvPr id="547" name="Google Shape;547;p27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pt-BR"/>
              <a:t>Estudo original - 50%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pt-BR"/>
              <a:t>5000 </a:t>
            </a:r>
            <a:r>
              <a:rPr lang="pt-BR"/>
              <a:t>Currículos</a:t>
            </a:r>
            <a:r>
              <a:rPr lang="pt-BR"/>
              <a:t> iguais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pt-BR"/>
              <a:t>Reprodução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pt-BR"/>
              <a:t>Corpus de documento mais atualizado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Homem/Mulher e Carreira/</a:t>
            </a:r>
            <a:r>
              <a:rPr lang="pt-BR"/>
              <a:t>Família</a:t>
            </a:r>
            <a:endParaRPr/>
          </a:p>
        </p:txBody>
      </p:sp>
      <p:sp>
        <p:nvSpPr>
          <p:cNvPr id="553" name="Google Shape;553;p28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pt-BR"/>
              <a:t>Estudo original </a:t>
            </a:r>
            <a:r>
              <a:rPr lang="pt-BR"/>
              <a:t>0.72 / 10</a:t>
            </a:r>
            <a:r>
              <a:rPr baseline="30000" lang="pt-BR"/>
              <a:t>−2</a:t>
            </a:r>
            <a:endParaRPr baseline="30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pt-BR"/>
              <a:t>38797 Realizaram o teste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pt-BR"/>
              <a:t>Poucas palavras-chave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pt-BR"/>
              <a:t>Reprodução -  1.81 / 10</a:t>
            </a:r>
            <a:r>
              <a:rPr baseline="30000" lang="pt-BR"/>
              <a:t>−3</a:t>
            </a:r>
            <a:endParaRPr baseline="30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9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559" name="Google Shape;559;p29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pt-BR"/>
              <a:t>Reflexo da sociedade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pt-BR"/>
              <a:t>Permitir acesso do público ao algoritmo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pt-BR"/>
              <a:t>Trabalho conjunto entre programadores e especialistas em desigualdades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5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3000"/>
              <a:t>Inteligências Artificiais são realmente imparciais?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16"/>
          <p:cNvSpPr txBox="1"/>
          <p:nvPr>
            <p:ph idx="1" type="body"/>
          </p:nvPr>
        </p:nvSpPr>
        <p:spPr>
          <a:xfrm>
            <a:off x="1075850" y="1540175"/>
            <a:ext cx="6996600" cy="27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Como as Inteligências Artificiais priorizam as buscas que fazemos?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Importância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Mais pesquisados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Similaridade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de Associação Implícita</a:t>
            </a:r>
            <a:endParaRPr/>
          </a:p>
        </p:txBody>
      </p:sp>
      <p:sp>
        <p:nvSpPr>
          <p:cNvPr id="488" name="Google Shape;488;p17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É uma forma de </a:t>
            </a:r>
            <a:r>
              <a:rPr lang="pt-BR"/>
              <a:t>identificar maneiras de pensar, estereótipos e preconceitos.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Consiste em relacionar termos a diferentes conceitos da forma mais rápida possível.</a:t>
            </a:r>
            <a:r>
              <a:rPr lang="pt-BR"/>
              <a:t>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8"/>
          <p:cNvSpPr txBox="1"/>
          <p:nvPr>
            <p:ph type="title"/>
          </p:nvPr>
        </p:nvSpPr>
        <p:spPr>
          <a:xfrm>
            <a:off x="1017125" y="236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Word embedding</a:t>
            </a:r>
            <a:endParaRPr/>
          </a:p>
        </p:txBody>
      </p:sp>
      <p:sp>
        <p:nvSpPr>
          <p:cNvPr id="494" name="Google Shape;494;p18"/>
          <p:cNvSpPr txBox="1"/>
          <p:nvPr>
            <p:ph idx="1" type="body"/>
          </p:nvPr>
        </p:nvSpPr>
        <p:spPr>
          <a:xfrm>
            <a:off x="820725" y="1145400"/>
            <a:ext cx="40779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Word embedding é um métodos que representa  palavras e termos em vetores. Eles aprendem que vetores com semelhanças </a:t>
            </a:r>
            <a:r>
              <a:rPr lang="pt-BR"/>
              <a:t>semânticas tendem a estar próximos </a:t>
            </a:r>
            <a:r>
              <a:rPr lang="pt-BR"/>
              <a:t>um do outro. Ficou demonstrado também que a diferença entre vetores, podem tornar seus termos relacionados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5" name="Google Shape;495;p18"/>
          <p:cNvPicPr preferRelativeResize="0"/>
          <p:nvPr/>
        </p:nvPicPr>
        <p:blipFill rotWithShape="1">
          <a:blip r:embed="rId3">
            <a:alphaModFix/>
          </a:blip>
          <a:srcRect b="19266" l="38969" r="37571" t="74014"/>
          <a:stretch/>
        </p:blipFill>
        <p:spPr>
          <a:xfrm>
            <a:off x="5032470" y="4050501"/>
            <a:ext cx="3508175" cy="56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18"/>
          <p:cNvPicPr preferRelativeResize="0"/>
          <p:nvPr/>
        </p:nvPicPr>
        <p:blipFill rotWithShape="1">
          <a:blip r:embed="rId4">
            <a:alphaModFix/>
          </a:blip>
          <a:srcRect b="24690" l="31697" r="30816" t="20121"/>
          <a:stretch/>
        </p:blipFill>
        <p:spPr>
          <a:xfrm>
            <a:off x="5357900" y="1082687"/>
            <a:ext cx="3427676" cy="28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9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Outras </a:t>
            </a:r>
            <a:r>
              <a:rPr lang="pt-BR"/>
              <a:t>relações</a:t>
            </a:r>
            <a:endParaRPr/>
          </a:p>
        </p:txBody>
      </p:sp>
      <p:sp>
        <p:nvSpPr>
          <p:cNvPr id="502" name="Google Shape;502;p19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Mulher </a:t>
            </a:r>
            <a:r>
              <a:rPr lang="pt-BR"/>
              <a:t>-</a:t>
            </a:r>
            <a:r>
              <a:rPr lang="pt-BR"/>
              <a:t> Homem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Filha </a:t>
            </a:r>
            <a:r>
              <a:rPr lang="pt-BR"/>
              <a:t>-</a:t>
            </a:r>
            <a:r>
              <a:rPr lang="pt-BR"/>
              <a:t> Filho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Enfermeira </a:t>
            </a:r>
            <a:r>
              <a:rPr lang="pt-BR"/>
              <a:t>-</a:t>
            </a:r>
            <a:r>
              <a:rPr lang="pt-BR"/>
              <a:t> Médico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Programador </a:t>
            </a:r>
            <a:r>
              <a:rPr lang="pt-BR"/>
              <a:t>-</a:t>
            </a:r>
            <a:r>
              <a:rPr lang="pt-BR"/>
              <a:t> Dona de Casa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Man is to Computer Programmer as Woman is to Homemaker?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Debiasing Word Embedding</a:t>
            </a:r>
            <a:endParaRPr/>
          </a:p>
        </p:txBody>
      </p:sp>
      <p:sp>
        <p:nvSpPr>
          <p:cNvPr id="508" name="Google Shape;508;p20"/>
          <p:cNvSpPr txBox="1"/>
          <p:nvPr>
            <p:ph idx="1" type="body"/>
          </p:nvPr>
        </p:nvSpPr>
        <p:spPr>
          <a:xfrm>
            <a:off x="1073700" y="134992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b="1" lang="pt-BR"/>
              <a:t>Objetivo</a:t>
            </a:r>
            <a:r>
              <a:rPr lang="pt-BR"/>
              <a:t>: Desenvolver um algoritmo que reduza a conexão preconceituosa entre determinadas palavras sem perder conexões que são relevantes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pt-BR"/>
              <a:t>Exemplo: recepcionista e mulher, rainha e mulher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b="1" lang="pt-BR"/>
              <a:t>Método</a:t>
            </a:r>
            <a:r>
              <a:rPr lang="pt-BR"/>
              <a:t>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pt-BR"/>
              <a:t>Word2Vec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pt-BR"/>
              <a:t>AMTurk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pt-BR"/>
              <a:t>Questionários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21"/>
          <p:cNvPicPr preferRelativeResize="0"/>
          <p:nvPr/>
        </p:nvPicPr>
        <p:blipFill rotWithShape="1">
          <a:blip r:embed="rId3">
            <a:alphaModFix/>
          </a:blip>
          <a:srcRect b="12782" l="15511" r="19642" t="33419"/>
          <a:stretch/>
        </p:blipFill>
        <p:spPr>
          <a:xfrm>
            <a:off x="398100" y="239750"/>
            <a:ext cx="8379826" cy="39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22"/>
          <p:cNvPicPr preferRelativeResize="0"/>
          <p:nvPr/>
        </p:nvPicPr>
        <p:blipFill rotWithShape="1">
          <a:blip r:embed="rId3">
            <a:alphaModFix/>
          </a:blip>
          <a:srcRect b="19099" l="12339" r="11770" t="21212"/>
          <a:stretch/>
        </p:blipFill>
        <p:spPr>
          <a:xfrm>
            <a:off x="377700" y="270375"/>
            <a:ext cx="8377750" cy="370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