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81d005f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81d005f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81d005f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81d005f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81d005f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81d005f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81d005f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81d005f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81d005f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81d005f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81d005ff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81d005ff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81d005f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81d005f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81d005ff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81d005f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81d005f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81d005f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81d005f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81d005f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81d005f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81d005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81d005f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81d005f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81d005ff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81d005ff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81d005f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81d005f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81d005ff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81d005f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81d005ff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81d005ff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81d005f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81d005f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81d005f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81d005f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81d005f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81d005f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1d005f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1d005f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81d005ff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81d005ff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81d005f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81d005f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81d005f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81d005f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Enviesamento </a:t>
            </a:r>
            <a:r>
              <a:rPr lang="pt-BR"/>
              <a:t>Intrínseco</a:t>
            </a:r>
            <a:r>
              <a:rPr lang="pt-BR"/>
              <a:t> e Escondido em Big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17425"/>
            <a:ext cx="7801500" cy="18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resumo dos artigos </a:t>
            </a:r>
            <a:r>
              <a:rPr i="1" lang="pt-BR"/>
              <a:t>Big Data's Disparate Impact</a:t>
            </a:r>
            <a:r>
              <a:rPr lang="pt-BR"/>
              <a:t>, de Solon Barocas &amp; Andrew D. Selbst e </a:t>
            </a:r>
            <a:r>
              <a:rPr i="1" lang="pt-BR"/>
              <a:t>The Hidden Biases in Big Data</a:t>
            </a:r>
            <a:r>
              <a:rPr lang="pt-BR"/>
              <a:t>, de Kate Crawford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Henrique Caúla | lhtc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Luís Henrique Nascimento | lhns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41275" y="1878400"/>
            <a:ext cx="40452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800"/>
              <a:t>Spam</a:t>
            </a:r>
            <a:endParaRPr i="1" sz="4800"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4899075" y="1878400"/>
            <a:ext cx="40452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800">
                <a:solidFill>
                  <a:srgbClr val="134F5C"/>
                </a:solidFill>
              </a:rPr>
              <a:t>Recrutamento</a:t>
            </a:r>
            <a:endParaRPr i="1" sz="4800">
              <a:solidFill>
                <a:srgbClr val="134F5C"/>
              </a:solidFill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241275" y="2830125"/>
            <a:ext cx="40452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distinguível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binário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não controverso</a:t>
            </a:r>
            <a:endParaRPr sz="18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4899075" y="2830125"/>
            <a:ext cx="40452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34F5C"/>
                </a:solidFill>
              </a:rPr>
              <a:t>não determinístico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34F5C"/>
                </a:solidFill>
              </a:rPr>
              <a:t>mais de uma opção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34F5C"/>
                </a:solidFill>
              </a:rPr>
              <a:t>sujeito a discriminação</a:t>
            </a:r>
            <a:endParaRPr sz="18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Sub/Sobre Representação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1493250" y="2761450"/>
            <a:ext cx="6157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Mais ou menos classes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25" y="372849"/>
            <a:ext cx="5795550" cy="402817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2580000" dist="95250">
              <a:srgbClr val="000000">
                <a:alpha val="45000"/>
              </a:srgbClr>
            </a:outerShdw>
          </a:effectLst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4401025"/>
            <a:ext cx="6157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Fonte: http://</a:t>
            </a:r>
            <a:r>
              <a:rPr i="1" lang="pt-BR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streetbump.org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2945" r="2954" t="0"/>
          <a:stretch/>
        </p:blipFill>
        <p:spPr>
          <a:xfrm>
            <a:off x="1674225" y="372849"/>
            <a:ext cx="5795551" cy="4028176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2580000" dist="95250">
              <a:srgbClr val="000000">
                <a:alpha val="45000"/>
              </a:srgbClr>
            </a:outerShdw>
          </a:effectLst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0" y="4401025"/>
            <a:ext cx="6157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Fonte: http://streetbump.org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Seleção de atributos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1493250" y="2761450"/>
            <a:ext cx="6157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redlining</a:t>
            </a:r>
            <a:endParaRPr sz="30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0" y="1878400"/>
            <a:ext cx="45720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Local de residência</a:t>
            </a:r>
            <a:endParaRPr sz="4800"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4899075" y="1878400"/>
            <a:ext cx="40452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34F5C"/>
                </a:solidFill>
              </a:rPr>
              <a:t>Curso superior</a:t>
            </a:r>
            <a:endParaRPr sz="4800">
              <a:solidFill>
                <a:srgbClr val="134F5C"/>
              </a:solidFill>
            </a:endParaRPr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41275" y="2830125"/>
            <a:ext cx="4045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AA84F"/>
                </a:solidFill>
              </a:rPr>
              <a:t>Mais perto -&gt; mais engajado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06666"/>
                </a:solidFill>
              </a:rPr>
              <a:t>Naturalmente há segregação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4899075" y="2830125"/>
            <a:ext cx="4045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AA84F"/>
                </a:solidFill>
              </a:rPr>
              <a:t>Curso melhor -&gt; melhor performance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06666"/>
                </a:solidFill>
              </a:rPr>
              <a:t>Naturalmente há segregação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800">
                <a:solidFill>
                  <a:srgbClr val="FFFFFF"/>
                </a:solidFill>
              </a:rPr>
              <a:t>Masking</a:t>
            </a:r>
            <a:endParaRPr i="1" sz="4800">
              <a:solidFill>
                <a:srgbClr val="FFFFFF"/>
              </a:solidFill>
            </a:endParaRPr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1493250" y="2761450"/>
            <a:ext cx="61575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explícito ou implícito de discriminação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75" y="1039037"/>
            <a:ext cx="2130050" cy="2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100" y="821037"/>
            <a:ext cx="2605176" cy="260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title"/>
          </p:nvPr>
        </p:nvSpPr>
        <p:spPr>
          <a:xfrm>
            <a:off x="775450" y="3268800"/>
            <a:ext cx="34758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Antecedente criminal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748788" y="3268800"/>
            <a:ext cx="34758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Teste de personalidade cultural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34F5C"/>
                </a:solidFill>
              </a:rPr>
              <a:t>Suscetibilidade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0" y="1878400"/>
            <a:ext cx="45720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Intencional</a:t>
            </a:r>
            <a:endParaRPr sz="4800"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4899075" y="1878400"/>
            <a:ext cx="40452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34F5C"/>
                </a:solidFill>
              </a:rPr>
              <a:t>Alternativas</a:t>
            </a:r>
            <a:endParaRPr sz="4800">
              <a:solidFill>
                <a:srgbClr val="134F5C"/>
              </a:solidFill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241275" y="2830125"/>
            <a:ext cx="40452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Conhecimento do viés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Reconhecimento da possibilidade de viés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Resultado replicável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4899075" y="2830125"/>
            <a:ext cx="4045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34F5C"/>
                </a:solidFill>
              </a:rPr>
              <a:t>Pode-se utilizar outro meio?</a:t>
            </a:r>
            <a:endParaRPr sz="18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34F5C"/>
                </a:solidFill>
              </a:rPr>
              <a:t>Pode-se modificar os dados?</a:t>
            </a:r>
            <a:endParaRPr sz="18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34F5C"/>
                </a:solidFill>
              </a:rPr>
              <a:t>Big Data em Interações Humanas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34F5C"/>
                </a:solidFill>
              </a:rPr>
              <a:t>Próximos passos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Estudo técnico de times legais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9" name="Google Shape;189;p33"/>
          <p:cNvSpPr txBox="1"/>
          <p:nvPr>
            <p:ph type="title"/>
          </p:nvPr>
        </p:nvSpPr>
        <p:spPr>
          <a:xfrm>
            <a:off x="1493250" y="2761450"/>
            <a:ext cx="61575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Vulnerabilidade em cada passo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Detecção de vulnerabilidade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1493250" y="2761450"/>
            <a:ext cx="6157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Estudo dos analistas para reduzir a </a:t>
            </a: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possibilidade</a:t>
            </a: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discriminação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Equilíbrio - precisão x discriminação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1" name="Google Shape;201;p35"/>
          <p:cNvSpPr txBox="1"/>
          <p:nvPr>
            <p:ph type="title"/>
          </p:nvPr>
        </p:nvSpPr>
        <p:spPr>
          <a:xfrm>
            <a:off x="1493250" y="2761450"/>
            <a:ext cx="6157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Reduzir ao mínimo a qualidade dos algoritmos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0" y="1566450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Obrigado!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7" name="Google Shape;207;p36"/>
          <p:cNvSpPr txBox="1"/>
          <p:nvPr>
            <p:ph idx="4294967295" type="subTitle"/>
          </p:nvPr>
        </p:nvSpPr>
        <p:spPr>
          <a:xfrm>
            <a:off x="671250" y="2629875"/>
            <a:ext cx="78015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resumo dos artigos </a:t>
            </a:r>
            <a:r>
              <a:rPr i="1" lang="pt-BR"/>
              <a:t>Big Data's Disparate Impact</a:t>
            </a:r>
            <a:r>
              <a:rPr lang="pt-BR"/>
              <a:t>, de Solon Barocas &amp; Andrew D. Selbst e </a:t>
            </a:r>
            <a:r>
              <a:rPr i="1" lang="pt-BR"/>
              <a:t>The Hidden Biases in Big Data</a:t>
            </a:r>
            <a:r>
              <a:rPr lang="pt-BR"/>
              <a:t>, de Kate Crawford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Henrique Caúla | lhtc</a:t>
            </a:r>
            <a:br>
              <a:rPr lang="pt-B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Luís Henrique Nascimento | lhns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175" y="1019165"/>
            <a:ext cx="2601300" cy="260127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720000" dist="123825">
              <a:srgbClr val="000000">
                <a:alpha val="37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21150" r="3819" t="0"/>
          <a:stretch/>
        </p:blipFill>
        <p:spPr>
          <a:xfrm>
            <a:off x="980987" y="1177975"/>
            <a:ext cx="3045974" cy="2283676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2520000" dist="142875">
              <a:srgbClr val="000000">
                <a:alpha val="38000"/>
              </a:srgbClr>
            </a:outerShdw>
          </a:effectLst>
        </p:spPr>
      </p:pic>
      <p:sp>
        <p:nvSpPr>
          <p:cNvPr id="72" name="Google Shape;72;p15"/>
          <p:cNvSpPr txBox="1"/>
          <p:nvPr/>
        </p:nvSpPr>
        <p:spPr>
          <a:xfrm>
            <a:off x="981013" y="4092775"/>
            <a:ext cx="304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Estudos sociais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36875" y="4003225"/>
            <a:ext cx="3045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Recrutamento em empresas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34F5C"/>
                </a:solidFill>
              </a:rPr>
              <a:t>Por natureza, haverá distinção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593425"/>
            <a:ext cx="9144000" cy="81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134F5C"/>
                </a:solidFill>
              </a:rPr>
              <a:t>Garbage in, garbage out</a:t>
            </a:r>
            <a:endParaRPr i="1">
              <a:solidFill>
                <a:srgbClr val="134F5C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00" y="2357425"/>
            <a:ext cx="1837400" cy="18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2241450" y="2870375"/>
            <a:ext cx="1089900" cy="8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0" y="2207825"/>
            <a:ext cx="2136600" cy="21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5736550" y="2870375"/>
            <a:ext cx="1089900" cy="8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200" y="2357425"/>
            <a:ext cx="1837400" cy="18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030300" y="3911950"/>
            <a:ext cx="9966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B17</a:t>
            </a:r>
            <a:endParaRPr i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Um algoritmo é apenas tão bom quanto os dados que trabalha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632550" y="3052125"/>
            <a:ext cx="4122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Solon Barocas, Andrew D. Selbst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Discriminação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0" y="2143700"/>
            <a:ext cx="9144000" cy="10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34F5C"/>
                </a:solidFill>
              </a:rPr>
              <a:t>Etapas vulneráveis a viés humano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1877275"/>
            <a:ext cx="9144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Classificação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493250" y="2761450"/>
            <a:ext cx="6157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Labeling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