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uli"/>
      <p:regular r:id="rId14"/>
      <p:bold r:id="rId15"/>
      <p:italic r:id="rId16"/>
      <p:boldItalic r:id="rId17"/>
    </p:embeddedFont>
    <p:embeddedFont>
      <p:font typeface="Nixie One"/>
      <p:regular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uli-bold.fntdata"/><Relationship Id="rId14" Type="http://schemas.openxmlformats.org/officeDocument/2006/relationships/font" Target="fonts/Muli-regular.fntdata"/><Relationship Id="rId17" Type="http://schemas.openxmlformats.org/officeDocument/2006/relationships/font" Target="fonts/Muli-boldItalic.fntdata"/><Relationship Id="rId16" Type="http://schemas.openxmlformats.org/officeDocument/2006/relationships/font" Target="fonts/Muli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font" Target="fonts/Nixie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6755d965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6755d965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6755d9657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6755d9657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46755d965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46755d965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6755d9657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6755d9657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6755d9657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6755d965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6755d9657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6755d9657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6755d9657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6755d965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800"/>
              <a:buFont typeface="Nixie One"/>
              <a:buNone/>
              <a:defRPr b="0" i="0" sz="48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63" y="1029776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40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5" y="4056442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5200"/>
              <a:buFont typeface="Nixie One"/>
              <a:buNone/>
              <a:defRPr b="0" i="0" sz="5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335" name="Google Shape;335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800"/>
              <a:buFont typeface="Muli"/>
              <a:buNone/>
              <a:defRPr b="0" i="0" sz="28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336" name="Google Shape;3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9" name="Google Shape;33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0" name="Google Shape;3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3"/>
          <p:cNvGrpSpPr/>
          <p:nvPr/>
        </p:nvGrpSpPr>
        <p:grpSpPr>
          <a:xfrm>
            <a:off x="1729772" y="61064"/>
            <a:ext cx="351204" cy="324661"/>
            <a:chOff x="5975075" y="2327500"/>
            <a:chExt cx="420100" cy="388350"/>
          </a:xfrm>
        </p:grpSpPr>
        <p:sp>
          <p:nvSpPr>
            <p:cNvPr id="62" name="Google Shape;62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3"/>
          <p:cNvGrpSpPr/>
          <p:nvPr/>
        </p:nvGrpSpPr>
        <p:grpSpPr>
          <a:xfrm>
            <a:off x="7354069" y="3426713"/>
            <a:ext cx="455624" cy="437054"/>
            <a:chOff x="5241175" y="4959100"/>
            <a:chExt cx="539775" cy="517775"/>
          </a:xfrm>
        </p:grpSpPr>
        <p:sp>
          <p:nvSpPr>
            <p:cNvPr id="67" name="Google Shape;67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3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3"/>
          <p:cNvGrpSpPr/>
          <p:nvPr/>
        </p:nvGrpSpPr>
        <p:grpSpPr>
          <a:xfrm>
            <a:off x="904292" y="515192"/>
            <a:ext cx="382958" cy="607111"/>
            <a:chOff x="6718575" y="2318625"/>
            <a:chExt cx="256950" cy="407375"/>
          </a:xfrm>
        </p:grpSpPr>
        <p:sp>
          <p:nvSpPr>
            <p:cNvPr id="75" name="Google Shape;75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84" name="Google Shape;84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◇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￭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￮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●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2400"/>
              <a:buFont typeface="Nixie One"/>
              <a:buChar char="○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●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○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Nixie One"/>
              <a:buChar char="■"/>
              <a:defRPr b="0" i="0" sz="2400" u="none" cap="none" strike="noStrike">
                <a:solidFill>
                  <a:srgbClr val="C6DAE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3" name="Google Shape;93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4"/>
          <p:cNvGrpSpPr/>
          <p:nvPr/>
        </p:nvGrpSpPr>
        <p:grpSpPr>
          <a:xfrm>
            <a:off x="986822" y="1394514"/>
            <a:ext cx="351204" cy="324661"/>
            <a:chOff x="5975075" y="2327500"/>
            <a:chExt cx="420100" cy="388350"/>
          </a:xfrm>
        </p:grpSpPr>
        <p:sp>
          <p:nvSpPr>
            <p:cNvPr id="98" name="Google Shape;98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4"/>
          <p:cNvGrpSpPr/>
          <p:nvPr/>
        </p:nvGrpSpPr>
        <p:grpSpPr>
          <a:xfrm>
            <a:off x="295704" y="877708"/>
            <a:ext cx="247469" cy="392302"/>
            <a:chOff x="6718575" y="2318625"/>
            <a:chExt cx="256950" cy="407375"/>
          </a:xfrm>
        </p:grpSpPr>
        <p:sp>
          <p:nvSpPr>
            <p:cNvPr id="102" name="Google Shape;102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4"/>
          <p:cNvGrpSpPr/>
          <p:nvPr/>
        </p:nvGrpSpPr>
        <p:grpSpPr>
          <a:xfrm>
            <a:off x="1229484" y="3310485"/>
            <a:ext cx="342882" cy="350068"/>
            <a:chOff x="3951850" y="2985350"/>
            <a:chExt cx="407950" cy="416500"/>
          </a:xfrm>
        </p:grpSpPr>
        <p:sp>
          <p:nvSpPr>
            <p:cNvPr id="111" name="Google Shape;111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4"/>
          <p:cNvGrpSpPr/>
          <p:nvPr/>
        </p:nvGrpSpPr>
        <p:grpSpPr>
          <a:xfrm>
            <a:off x="67094" y="1681688"/>
            <a:ext cx="455624" cy="437054"/>
            <a:chOff x="5241175" y="4959100"/>
            <a:chExt cx="539775" cy="517775"/>
          </a:xfrm>
        </p:grpSpPr>
        <p:sp>
          <p:nvSpPr>
            <p:cNvPr id="121" name="Google Shape;121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b="0" i="0" sz="36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34" name="Google Shape;134;p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5" name="Google Shape;135;p5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5"/>
          <p:cNvGrpSpPr/>
          <p:nvPr/>
        </p:nvGrpSpPr>
        <p:grpSpPr>
          <a:xfrm>
            <a:off x="996347" y="1070664"/>
            <a:ext cx="351204" cy="324661"/>
            <a:chOff x="5975075" y="2327500"/>
            <a:chExt cx="420100" cy="388350"/>
          </a:xfrm>
        </p:grpSpPr>
        <p:sp>
          <p:nvSpPr>
            <p:cNvPr id="140" name="Google Shape;140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5"/>
          <p:cNvGrpSpPr/>
          <p:nvPr/>
        </p:nvGrpSpPr>
        <p:grpSpPr>
          <a:xfrm>
            <a:off x="305229" y="553858"/>
            <a:ext cx="247469" cy="392302"/>
            <a:chOff x="6718575" y="2318625"/>
            <a:chExt cx="256950" cy="407375"/>
          </a:xfrm>
        </p:grpSpPr>
        <p:sp>
          <p:nvSpPr>
            <p:cNvPr id="144" name="Google Shape;144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1419984" y="3634335"/>
            <a:ext cx="342882" cy="350068"/>
            <a:chOff x="3951850" y="2985350"/>
            <a:chExt cx="407950" cy="416500"/>
          </a:xfrm>
        </p:grpSpPr>
        <p:sp>
          <p:nvSpPr>
            <p:cNvPr id="153" name="Google Shape;153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5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5"/>
          <p:cNvGrpSpPr/>
          <p:nvPr/>
        </p:nvGrpSpPr>
        <p:grpSpPr>
          <a:xfrm>
            <a:off x="-50294" y="1452800"/>
            <a:ext cx="624844" cy="599376"/>
            <a:chOff x="5241175" y="4959100"/>
            <a:chExt cx="539775" cy="517775"/>
          </a:xfrm>
        </p:grpSpPr>
        <p:sp>
          <p:nvSpPr>
            <p:cNvPr id="163" name="Google Shape;163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5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4" name="Google Shape;174;p6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5" name="Google Shape;175;p6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72" y="61064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92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7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7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6" name="Google Shape;216;p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217" name="Google Shape;217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8"/>
          <p:cNvGrpSpPr/>
          <p:nvPr/>
        </p:nvGrpSpPr>
        <p:grpSpPr>
          <a:xfrm>
            <a:off x="1729772" y="61064"/>
            <a:ext cx="351204" cy="324661"/>
            <a:chOff x="5975075" y="2327500"/>
            <a:chExt cx="420100" cy="388350"/>
          </a:xfrm>
        </p:grpSpPr>
        <p:sp>
          <p:nvSpPr>
            <p:cNvPr id="222" name="Google Shape;222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8"/>
          <p:cNvGrpSpPr/>
          <p:nvPr/>
        </p:nvGrpSpPr>
        <p:grpSpPr>
          <a:xfrm>
            <a:off x="904292" y="515192"/>
            <a:ext cx="382958" cy="607111"/>
            <a:chOff x="6718575" y="2318625"/>
            <a:chExt cx="256950" cy="407375"/>
          </a:xfrm>
        </p:grpSpPr>
        <p:sp>
          <p:nvSpPr>
            <p:cNvPr id="226" name="Google Shape;226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Google Shape;234;p8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235" name="Google Shape;235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8"/>
          <p:cNvGrpSpPr/>
          <p:nvPr/>
        </p:nvGrpSpPr>
        <p:grpSpPr>
          <a:xfrm>
            <a:off x="7354069" y="3426713"/>
            <a:ext cx="455624" cy="437054"/>
            <a:chOff x="5241175" y="4959100"/>
            <a:chExt cx="539775" cy="517775"/>
          </a:xfrm>
        </p:grpSpPr>
        <p:sp>
          <p:nvSpPr>
            <p:cNvPr id="245" name="Google Shape;245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" name="Google Shape;251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57" name="Google Shape;257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9"/>
          <p:cNvGrpSpPr/>
          <p:nvPr/>
        </p:nvGrpSpPr>
        <p:grpSpPr>
          <a:xfrm>
            <a:off x="1729772" y="61064"/>
            <a:ext cx="351204" cy="324661"/>
            <a:chOff x="5975075" y="2327500"/>
            <a:chExt cx="420100" cy="388350"/>
          </a:xfrm>
        </p:grpSpPr>
        <p:sp>
          <p:nvSpPr>
            <p:cNvPr id="262" name="Google Shape;262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904292" y="515192"/>
            <a:ext cx="382958" cy="607111"/>
            <a:chOff x="6718575" y="2318625"/>
            <a:chExt cx="256950" cy="407375"/>
          </a:xfrm>
        </p:grpSpPr>
        <p:sp>
          <p:nvSpPr>
            <p:cNvPr id="266" name="Google Shape;266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9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275" name="Google Shape;275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9"/>
          <p:cNvGrpSpPr/>
          <p:nvPr/>
        </p:nvGrpSpPr>
        <p:grpSpPr>
          <a:xfrm>
            <a:off x="7354069" y="3426713"/>
            <a:ext cx="455624" cy="437054"/>
            <a:chOff x="5241175" y="4959100"/>
            <a:chExt cx="539775" cy="517775"/>
          </a:xfrm>
        </p:grpSpPr>
        <p:sp>
          <p:nvSpPr>
            <p:cNvPr id="285" name="Google Shape;285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1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1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None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</a:lstStyle>
          <a:p/>
        </p:txBody>
      </p:sp>
      <p:sp>
        <p:nvSpPr>
          <p:cNvPr id="297" name="Google Shape;297;p1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10"/>
          <p:cNvGrpSpPr/>
          <p:nvPr/>
        </p:nvGrpSpPr>
        <p:grpSpPr>
          <a:xfrm>
            <a:off x="1729772" y="61064"/>
            <a:ext cx="351204" cy="324661"/>
            <a:chOff x="5975075" y="2327500"/>
            <a:chExt cx="420100" cy="388350"/>
          </a:xfrm>
        </p:grpSpPr>
        <p:sp>
          <p:nvSpPr>
            <p:cNvPr id="302" name="Google Shape;302;p1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1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10"/>
          <p:cNvGrpSpPr/>
          <p:nvPr/>
        </p:nvGrpSpPr>
        <p:grpSpPr>
          <a:xfrm>
            <a:off x="904292" y="515192"/>
            <a:ext cx="382958" cy="607111"/>
            <a:chOff x="6718575" y="2318625"/>
            <a:chExt cx="256950" cy="407375"/>
          </a:xfrm>
        </p:grpSpPr>
        <p:sp>
          <p:nvSpPr>
            <p:cNvPr id="306" name="Google Shape;306;p1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10"/>
          <p:cNvGrpSpPr/>
          <p:nvPr/>
        </p:nvGrpSpPr>
        <p:grpSpPr>
          <a:xfrm>
            <a:off x="335759" y="1840535"/>
            <a:ext cx="342882" cy="350068"/>
            <a:chOff x="3951850" y="2985350"/>
            <a:chExt cx="407950" cy="416500"/>
          </a:xfrm>
        </p:grpSpPr>
        <p:sp>
          <p:nvSpPr>
            <p:cNvPr id="315" name="Google Shape;315;p1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10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0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0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0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10"/>
          <p:cNvGrpSpPr/>
          <p:nvPr/>
        </p:nvGrpSpPr>
        <p:grpSpPr>
          <a:xfrm>
            <a:off x="7354069" y="3426713"/>
            <a:ext cx="455624" cy="437054"/>
            <a:chOff x="5241175" y="4959100"/>
            <a:chExt cx="539775" cy="517775"/>
          </a:xfrm>
        </p:grpSpPr>
        <p:sp>
          <p:nvSpPr>
            <p:cNvPr id="325" name="Google Shape;325;p10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10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b="0" i="0" sz="1400" u="none" cap="none" strike="noStrik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Aplicações e Ética na Análise de Dados</a:t>
            </a:r>
            <a:endParaRPr/>
          </a:p>
        </p:txBody>
      </p:sp>
      <p:sp>
        <p:nvSpPr>
          <p:cNvPr id="346" name="Google Shape;346;p13"/>
          <p:cNvSpPr txBox="1"/>
          <p:nvPr/>
        </p:nvSpPr>
        <p:spPr>
          <a:xfrm>
            <a:off x="5750725" y="4238625"/>
            <a:ext cx="31788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Dupla: Bruno Melo (bhlvm)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Renan Freitas (rfl3)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sp>
        <p:nvSpPr>
          <p:cNvPr id="352" name="Google Shape;352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 txBox="1"/>
          <p:nvPr/>
        </p:nvSpPr>
        <p:spPr>
          <a:xfrm>
            <a:off x="1202525" y="1791700"/>
            <a:ext cx="464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sz="7000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925" y="-90448"/>
            <a:ext cx="4859075" cy="30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75" y="2012000"/>
            <a:ext cx="4859075" cy="27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>
            <p:ph type="title"/>
          </p:nvPr>
        </p:nvSpPr>
        <p:spPr>
          <a:xfrm>
            <a:off x="1732700" y="10093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Crise Ética</a:t>
            </a:r>
            <a:endParaRPr/>
          </a:p>
        </p:txBody>
      </p:sp>
      <p:sp>
        <p:nvSpPr>
          <p:cNvPr id="365" name="Google Shape;365;p16"/>
          <p:cNvSpPr txBox="1"/>
          <p:nvPr>
            <p:ph idx="1" type="body"/>
          </p:nvPr>
        </p:nvSpPr>
        <p:spPr>
          <a:xfrm>
            <a:off x="1732700" y="221940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◇"/>
            </a:pPr>
            <a:r>
              <a:rPr lang="pt-BR" sz="2000"/>
              <a:t>O escândalo Cambridge Analytica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◇"/>
            </a:pPr>
            <a:r>
              <a:rPr lang="pt-BR" sz="2000"/>
              <a:t>Discriminação </a:t>
            </a:r>
            <a:r>
              <a:rPr lang="pt-BR" sz="2000"/>
              <a:t>Algorítmica</a:t>
            </a:r>
            <a:r>
              <a:rPr lang="pt-BR" sz="2000"/>
              <a:t> </a:t>
            </a:r>
            <a:br>
              <a:rPr lang="pt-BR" sz="2000"/>
            </a:b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"/>
          <p:cNvSpPr txBox="1"/>
          <p:nvPr>
            <p:ph type="ctrTitle"/>
          </p:nvPr>
        </p:nvSpPr>
        <p:spPr>
          <a:xfrm>
            <a:off x="2771850" y="19918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escândalo Cambridge Analytica</a:t>
            </a:r>
            <a:endParaRPr/>
          </a:p>
        </p:txBody>
      </p:sp>
      <p:sp>
        <p:nvSpPr>
          <p:cNvPr id="371" name="Google Shape;371;p1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7"/>
          <p:cNvSpPr txBox="1"/>
          <p:nvPr/>
        </p:nvSpPr>
        <p:spPr>
          <a:xfrm>
            <a:off x="1107275" y="1791700"/>
            <a:ext cx="464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sz="70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"/>
          <p:cNvSpPr txBox="1"/>
          <p:nvPr/>
        </p:nvSpPr>
        <p:spPr>
          <a:xfrm>
            <a:off x="5525500" y="611000"/>
            <a:ext cx="3378300" cy="22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r>
              <a:rPr b="1" lang="pt-BR" sz="25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50 </a:t>
            </a:r>
            <a:r>
              <a:rPr b="1" lang="pt-BR" sz="25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milhões</a:t>
            </a:r>
            <a:r>
              <a:rPr b="1" lang="pt-BR" sz="25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 de usuários com dados compartilhados pelo Facebook”</a:t>
            </a:r>
            <a:endParaRPr b="1" sz="25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/>
          <p:nvPr>
            <p:ph type="ctrTitle"/>
          </p:nvPr>
        </p:nvSpPr>
        <p:spPr>
          <a:xfrm>
            <a:off x="2771850" y="19918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Discriminação Algorítmica</a:t>
            </a:r>
            <a:endParaRPr/>
          </a:p>
        </p:txBody>
      </p:sp>
      <p:sp>
        <p:nvSpPr>
          <p:cNvPr id="383" name="Google Shape;383;p19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 txBox="1"/>
          <p:nvPr/>
        </p:nvSpPr>
        <p:spPr>
          <a:xfrm>
            <a:off x="1083450" y="1791700"/>
            <a:ext cx="464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sz="7000">
              <a:latin typeface="Nixie One"/>
              <a:ea typeface="Nixie One"/>
              <a:cs typeface="Nixie One"/>
              <a:sym typeface="Nixie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 txBox="1"/>
          <p:nvPr>
            <p:ph type="title"/>
          </p:nvPr>
        </p:nvSpPr>
        <p:spPr>
          <a:xfrm>
            <a:off x="1678750" y="1390300"/>
            <a:ext cx="7167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/>
              <a:t>General Data Protection Regulation (GDPR)</a:t>
            </a:r>
            <a:endParaRPr/>
          </a:p>
        </p:txBody>
      </p:sp>
      <p:sp>
        <p:nvSpPr>
          <p:cNvPr id="390" name="Google Shape;390;p20"/>
          <p:cNvSpPr txBox="1"/>
          <p:nvPr>
            <p:ph idx="1" type="body"/>
          </p:nvPr>
        </p:nvSpPr>
        <p:spPr>
          <a:xfrm>
            <a:off x="1816000" y="248840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800"/>
              <a:t>Princípios Básicos: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pt-BR" sz="1800"/>
              <a:t>Sanitização de Dados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◇"/>
            </a:pPr>
            <a:r>
              <a:rPr lang="pt-BR" sz="1800"/>
              <a:t>Transparência</a:t>
            </a:r>
            <a:r>
              <a:rPr lang="pt-BR" sz="1800"/>
              <a:t> de </a:t>
            </a:r>
            <a:r>
              <a:rPr lang="pt-BR" sz="1800"/>
              <a:t>Algoritmo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◇"/>
            </a:pPr>
            <a:r>
              <a:rPr lang="pt-BR" sz="1800"/>
              <a:t>Auditorias de </a:t>
            </a:r>
            <a:r>
              <a:rPr lang="pt-BR" sz="1800"/>
              <a:t>Algoritmos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