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Nixie One"/>
      <p:regular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uli-regular.fntdata"/><Relationship Id="rId14" Type="http://schemas.openxmlformats.org/officeDocument/2006/relationships/slide" Target="slides/slide9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ixieOne-regular.fntdata"/><Relationship Id="rId6" Type="http://schemas.openxmlformats.org/officeDocument/2006/relationships/slide" Target="slides/slide1.xml"/><Relationship Id="rId18" Type="http://schemas.openxmlformats.org/officeDocument/2006/relationships/font" Target="fonts/Muli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755d965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755d965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6755d965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6755d965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755d965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755d965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6755d965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6755d965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6755d965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6755d965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755d965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755d965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55d965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55d965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676e9db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676e9db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63" y="1029776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40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5" y="4056442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62" name="Google Shape;62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67" name="Google Shape;67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75" name="Google Shape;75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84" name="Google Shape;84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3" name="Google Shape;93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4"/>
          <p:cNvGrpSpPr/>
          <p:nvPr/>
        </p:nvGrpSpPr>
        <p:grpSpPr>
          <a:xfrm>
            <a:off x="986822" y="1394514"/>
            <a:ext cx="351204" cy="324661"/>
            <a:chOff x="5975075" y="2327500"/>
            <a:chExt cx="420100" cy="388350"/>
          </a:xfrm>
        </p:grpSpPr>
        <p:sp>
          <p:nvSpPr>
            <p:cNvPr id="98" name="Google Shape;98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295704" y="877708"/>
            <a:ext cx="247469" cy="392302"/>
            <a:chOff x="6718575" y="2318625"/>
            <a:chExt cx="256950" cy="407375"/>
          </a:xfrm>
        </p:grpSpPr>
        <p:sp>
          <p:nvSpPr>
            <p:cNvPr id="102" name="Google Shape;102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1229484" y="3310485"/>
            <a:ext cx="342882" cy="350068"/>
            <a:chOff x="3951850" y="2985350"/>
            <a:chExt cx="407950" cy="416500"/>
          </a:xfrm>
        </p:grpSpPr>
        <p:sp>
          <p:nvSpPr>
            <p:cNvPr id="111" name="Google Shape;111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67094" y="1681688"/>
            <a:ext cx="455624" cy="437054"/>
            <a:chOff x="5241175" y="4959100"/>
            <a:chExt cx="539775" cy="517775"/>
          </a:xfrm>
        </p:grpSpPr>
        <p:sp>
          <p:nvSpPr>
            <p:cNvPr id="121" name="Google Shape;121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5" name="Google Shape;135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996347" y="1070664"/>
            <a:ext cx="351204" cy="324661"/>
            <a:chOff x="5975075" y="2327500"/>
            <a:chExt cx="420100" cy="388350"/>
          </a:xfrm>
        </p:grpSpPr>
        <p:sp>
          <p:nvSpPr>
            <p:cNvPr id="140" name="Google Shape;140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305229" y="553858"/>
            <a:ext cx="247469" cy="392302"/>
            <a:chOff x="6718575" y="2318625"/>
            <a:chExt cx="256950" cy="407375"/>
          </a:xfrm>
        </p:grpSpPr>
        <p:sp>
          <p:nvSpPr>
            <p:cNvPr id="144" name="Google Shape;14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1419984" y="3634335"/>
            <a:ext cx="342882" cy="350068"/>
            <a:chOff x="3951850" y="2985350"/>
            <a:chExt cx="407950" cy="416500"/>
          </a:xfrm>
        </p:grpSpPr>
        <p:sp>
          <p:nvSpPr>
            <p:cNvPr id="153" name="Google Shape;153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-50294" y="1452800"/>
            <a:ext cx="624844" cy="599376"/>
            <a:chOff x="5241175" y="4959100"/>
            <a:chExt cx="539775" cy="517775"/>
          </a:xfrm>
        </p:grpSpPr>
        <p:sp>
          <p:nvSpPr>
            <p:cNvPr id="163" name="Google Shape;16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4" name="Google Shape;174;p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5" name="Google Shape;175;p6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7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6" name="Google Shape;216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7" name="Google Shape;217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8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222" name="Google Shape;222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8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226" name="Google Shape;226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235" name="Google Shape;235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8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245" name="Google Shape;245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57" name="Google Shape;257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9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262" name="Google Shape;262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275" name="Google Shape;275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9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285" name="Google Shape;285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sp>
        <p:nvSpPr>
          <p:cNvPr id="297" name="Google Shape;297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302" name="Google Shape;302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0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0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315" name="Google Shape;315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325" name="Google Shape;325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e Ética na Análise de Dados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5750725" y="4238625"/>
            <a:ext cx="31788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Dupla: Bruno Melo (bhlvm)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Renan Freitas (rfl3)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352" name="Google Shape;352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 txBox="1"/>
          <p:nvPr/>
        </p:nvSpPr>
        <p:spPr>
          <a:xfrm>
            <a:off x="1202525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25" y="-90448"/>
            <a:ext cx="4859075" cy="30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75" y="2012000"/>
            <a:ext cx="4859075" cy="2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type="title"/>
          </p:nvPr>
        </p:nvSpPr>
        <p:spPr>
          <a:xfrm>
            <a:off x="1732700" y="1009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Ética</a:t>
            </a:r>
            <a:endParaRPr/>
          </a:p>
        </p:txBody>
      </p:sp>
      <p:sp>
        <p:nvSpPr>
          <p:cNvPr id="365" name="Google Shape;365;p16"/>
          <p:cNvSpPr txBox="1"/>
          <p:nvPr>
            <p:ph idx="1" type="body"/>
          </p:nvPr>
        </p:nvSpPr>
        <p:spPr>
          <a:xfrm>
            <a:off x="1732700" y="22194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pt-BR" sz="2000"/>
              <a:t>O escândalo Cambridge Analytica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pt-BR" sz="2000"/>
              <a:t>Discriminação </a:t>
            </a:r>
            <a:r>
              <a:rPr lang="pt-BR" sz="2000"/>
              <a:t>Algorítmica</a:t>
            </a:r>
            <a:r>
              <a:rPr lang="pt-BR" sz="2000"/>
              <a:t> </a:t>
            </a:r>
            <a:br>
              <a:rPr lang="pt-BR" sz="2000"/>
            </a:b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ctrTitle"/>
          </p:nvPr>
        </p:nvSpPr>
        <p:spPr>
          <a:xfrm>
            <a:off x="2771850" y="19918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escândalo Cambridge Analytica</a:t>
            </a:r>
            <a:endParaRPr/>
          </a:p>
        </p:txBody>
      </p:sp>
      <p:sp>
        <p:nvSpPr>
          <p:cNvPr id="371" name="Google Shape;371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1107275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/>
        </p:nvSpPr>
        <p:spPr>
          <a:xfrm>
            <a:off x="5525500" y="611000"/>
            <a:ext cx="33783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50 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milhões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de usuários com dados compartilhados pelo Facebook”</a:t>
            </a:r>
            <a:endParaRPr b="1" sz="25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ctrTitle"/>
          </p:nvPr>
        </p:nvSpPr>
        <p:spPr>
          <a:xfrm>
            <a:off x="2771850" y="19918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Discriminação Algorítmica</a:t>
            </a:r>
            <a:endParaRPr/>
          </a:p>
        </p:txBody>
      </p:sp>
      <p:sp>
        <p:nvSpPr>
          <p:cNvPr id="383" name="Google Shape;383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 txBox="1"/>
          <p:nvPr/>
        </p:nvSpPr>
        <p:spPr>
          <a:xfrm>
            <a:off x="1083450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1678750" y="1390300"/>
            <a:ext cx="7167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General Data Protection Regulation (GDPR)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1816000" y="24884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Princípios Básicos: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Sanitização de Dados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Transparência</a:t>
            </a:r>
            <a:r>
              <a:rPr lang="pt-BR" sz="1800"/>
              <a:t> de </a:t>
            </a:r>
            <a:r>
              <a:rPr lang="pt-BR" sz="1800"/>
              <a:t>Algoritmo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Auditorias de </a:t>
            </a:r>
            <a:r>
              <a:rPr lang="pt-BR" sz="1800"/>
              <a:t>Algoritmos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1083450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97" name="Google Shape;397;p21"/>
          <p:cNvSpPr txBox="1"/>
          <p:nvPr>
            <p:ph type="ctrTitle"/>
          </p:nvPr>
        </p:nvSpPr>
        <p:spPr>
          <a:xfrm>
            <a:off x="2771850" y="19918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Responsabilidade do algoritmo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