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675af257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675af257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675af257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675af257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675af257e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675af257e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rPr>
              <a:t>As shown in previous works [7], [3], </a:t>
            </a:r>
            <a:r>
              <a:rPr b="1" lang="pt-BR" sz="1800">
                <a:solidFill>
                  <a:schemeClr val="dk2"/>
                </a:solidFill>
              </a:rPr>
              <a:t>simply removing the sensitive attribute from the training data does not work</a:t>
            </a:r>
            <a:r>
              <a:rPr lang="pt-BR" sz="1800">
                <a:solidFill>
                  <a:schemeClr val="dk2"/>
                </a:solidFill>
              </a:rPr>
              <a:t>, as other attributes may be correlated with the suppressed attribute. It was observed that classifiers tend to pick up these relations and discriminate indirectly.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675af257e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675af257e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675af257e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675af257e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675af257e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675af257e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675af257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675af257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675af257e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675af257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675af257e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675af257e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675af257e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675af257e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675af257e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675af257e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675af257e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675af257e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00"/>
              <a:t>The optimization criteria used are usually locally optimizing the overall accuracy of the tree, e.g., based on the so-called </a:t>
            </a:r>
            <a:r>
              <a:rPr i="1" lang="pt-BR" sz="1000"/>
              <a:t>information gain</a:t>
            </a:r>
            <a:r>
              <a:rPr lang="pt-BR" sz="1000"/>
              <a:t>. Suppose that a certain split divides the data 𝐷 into 𝐷</a:t>
            </a:r>
            <a:r>
              <a:rPr lang="pt-BR" sz="700"/>
              <a:t>1</a:t>
            </a:r>
            <a:r>
              <a:rPr lang="pt-BR" sz="1000"/>
              <a:t>, . . . , 𝐷</a:t>
            </a:r>
            <a:r>
              <a:rPr lang="pt-BR" sz="700"/>
              <a:t>𝑘</a:t>
            </a:r>
            <a:r>
              <a:rPr lang="pt-BR" sz="1000"/>
              <a:t>.</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rPr lang="pt-BR" sz="1000"/>
              <a:t>where 𝐻</a:t>
            </a:r>
            <a:r>
              <a:rPr lang="pt-BR" sz="700"/>
              <a:t>Class </a:t>
            </a:r>
            <a:r>
              <a:rPr lang="pt-BR" sz="1000"/>
              <a:t>denotes the entropy w.r.t. the class label, and 𝐷</a:t>
            </a:r>
            <a:r>
              <a:rPr lang="pt-BR" sz="700"/>
              <a:t>𝑖</a:t>
            </a:r>
            <a:r>
              <a:rPr lang="pt-BR" sz="1000"/>
              <a:t>, 𝑖 = 1...𝑘 are the partitions induced by the splitting criterion under evaluation. From all splitting criteria being considered, the one that (locally) optimizes the information gain is chosen.</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675af257e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675af257e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400"/>
              <a:t>When evaluating the splitting criterion for a tree node, not only its contribution to the accuracy, but also the level of discrimination caused by this split is evaluated.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pt-BR" sz="1400"/>
              <a:t>under evaluation on the discrimination of the resulting tree. To measure the influence of the introduction of a split on the discrimination, we will use the same notion of information gain, but now also w.r.t. the sensitive attribute 𝐵 instead of only w.r.t. the class Class. This gain in sensitivity to 𝐵 will be denoted IGS;</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675af257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675af257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1000"/>
              <a:t>IGC-IGS</a:t>
            </a:r>
            <a:r>
              <a:rPr lang="pt-BR" sz="1000"/>
              <a:t>: We only allow for a split if it is non- discriminatory, i.e., we select an attribute which is homoge- nous w.r.t. class attribute but heterogenous w.r.t. sensitive</a:t>
            </a:r>
            <a:endParaRPr sz="1000"/>
          </a:p>
          <a:p>
            <a:pPr indent="0" lvl="0" marL="0" rtl="0" algn="l">
              <a:lnSpc>
                <a:spcPct val="115000"/>
              </a:lnSpc>
              <a:spcBef>
                <a:spcPts val="0"/>
              </a:spcBef>
              <a:spcAft>
                <a:spcPts val="0"/>
              </a:spcAft>
              <a:buNone/>
            </a:pPr>
            <a:r>
              <a:rPr b="1" lang="pt-BR" sz="1000"/>
              <a:t>IGC/IGS</a:t>
            </a:r>
            <a:r>
              <a:rPr lang="pt-BR" sz="1000"/>
              <a:t>: We make a trade-off between accuracy and discrimination by dividing the gain in accuracy by gain in discrimination.</a:t>
            </a:r>
            <a:endParaRPr sz="1000"/>
          </a:p>
          <a:p>
            <a:pPr indent="0" lvl="0" marL="0" rtl="0" algn="l">
              <a:lnSpc>
                <a:spcPct val="115000"/>
              </a:lnSpc>
              <a:spcBef>
                <a:spcPts val="0"/>
              </a:spcBef>
              <a:spcAft>
                <a:spcPts val="0"/>
              </a:spcAft>
              <a:buNone/>
            </a:pPr>
            <a:r>
              <a:rPr b="1" lang="pt-BR" sz="1000"/>
              <a:t>IGC+IGS</a:t>
            </a:r>
            <a:r>
              <a:rPr lang="pt-BR" sz="1000"/>
              <a:t>: We add up the accuracy gain and the discrim- ination gain. This favors splits that result in a homogenous tree w.r.t. both accuracy and the sensitive attribute. Even though this measure in isolation does not make sense as it favors more discrimination, it will lead to good results in combination with the relabeling technique we show next.</a:t>
            </a:r>
            <a:endParaRPr sz="1000"/>
          </a:p>
          <a:p>
            <a:pPr indent="0" lvl="0" marL="0" rtl="0" algn="l">
              <a:spcBef>
                <a:spcPts val="0"/>
              </a:spcBef>
              <a:spcAft>
                <a:spcPts val="0"/>
              </a:spcAft>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675af257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675af257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675af257e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675af257e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675af257e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675af257e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00"/>
              <a:t>Based on the connection with the KNAPSACK problem, the greedy Algorithm 1 is proposed for approximating the most optimal relabeling.</a:t>
            </a:r>
            <a:endParaRPr sz="1000"/>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675af257e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675af257e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00"/>
              <a:t>The compar- isons show clearly that relabeling succeeds in lowering the discrimination much further than the baseline and previous state-of-the-art approaches.</a:t>
            </a:r>
            <a:endParaRPr sz="1000"/>
          </a:p>
          <a:p>
            <a:pPr indent="0" lvl="0" marL="0" rtl="0" algn="l">
              <a:lnSpc>
                <a:spcPct val="115000"/>
              </a:lnSpc>
              <a:spcBef>
                <a:spcPts val="0"/>
              </a:spcBef>
              <a:spcAft>
                <a:spcPts val="0"/>
              </a:spcAft>
              <a:buNone/>
            </a:pPr>
            <a:r>
              <a:rPr lang="pt-BR" sz="1000"/>
              <a:t>We observe that the discrimination goes down by removing the sensitive attribute and its correlated attribute but its impact on the accuracy is very severe. On the other hand the discrimination aware methods classify the unseen data objects with minimum discrimination and high accuracy for all values of 𝜖. Figure 2 shows that our proposed methods outperform the current state-of-the-art methods w.r.t. both accuracy and discrimina- tion.</a:t>
            </a:r>
            <a:endParaRPr sz="1000"/>
          </a:p>
          <a:p>
            <a:pPr indent="0" lvl="0" marL="0" rtl="0" algn="l">
              <a:lnSpc>
                <a:spcPct val="115000"/>
              </a:lnSpc>
              <a:spcBef>
                <a:spcPts val="0"/>
              </a:spcBef>
              <a:spcAft>
                <a:spcPts val="0"/>
              </a:spcAft>
              <a:buNone/>
            </a:pPr>
            <a:r>
              <a:rPr lang="pt-BR" sz="1000"/>
              <a:t>Ideally we would have non- discriminatory test data at our disposition. If our test set would be non-discriminatory, we expect our discrimination aware methods to outperform the traditional method w.r.t. both accuracy and discrimination.</a:t>
            </a:r>
            <a:endParaRPr sz="1000"/>
          </a:p>
          <a:p>
            <a:pPr indent="0" lvl="0" marL="0" rtl="0" algn="l">
              <a:lnSpc>
                <a:spcPct val="115000"/>
              </a:lnSpc>
              <a:spcBef>
                <a:spcPts val="0"/>
              </a:spcBef>
              <a:spcAft>
                <a:spcPts val="0"/>
              </a:spcAft>
              <a:buNone/>
            </a:pPr>
            <a:r>
              <a:rPr lang="pt-BR" sz="1000"/>
              <a:t>In Dutch 1971 Census data, there is more discrimination toward female and their percentage of unemployment is higher than in the Dutch 2001 Census data. Now if we learn a traditional classifier over 1971 data and test it over the same dataset using 10-fold cross validation method, it will give excellent performance as shown in Figure 3 (a). When we apply this classifier to 2001 data without taking the discrimination aspect into account, it performs very poorly and accuracy level goes down from 89.6% (when tested on 71 data; Figure 3 (a)) to 73.09% (when tested on 2001 data;</a:t>
            </a:r>
            <a:endParaRPr sz="1000"/>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675af257e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675af257e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675af257e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675af257e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675af257e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675af257e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675af257e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675af257e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675af257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675af257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675af257e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675af257e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675af257e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675af257e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675af257e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75af257e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675af257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675af257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rPr>
              <a:t>Let 𝐵 be a binary attribute with domain dom(𝐵) = {0,1}. The discrimination of 𝐶 w.r.t. 𝐵 in dataset 𝐷, denoted disc𝐵(𝐶,𝐷) is defined as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dx.doi.org/10.1109/ICDM.2010.50" TargetMode="External"/><Relationship Id="rId4" Type="http://schemas.openxmlformats.org/officeDocument/2006/relationships/hyperlink" Target="https://doi.org/10.1007/s10618-010-0190-x"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32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Reduzindo d</a:t>
            </a:r>
            <a:r>
              <a:rPr lang="pt-BR"/>
              <a:t>iscriminação</a:t>
            </a:r>
            <a:r>
              <a:rPr lang="pt-BR"/>
              <a:t> em classificadores</a:t>
            </a:r>
            <a:endParaRPr/>
          </a:p>
        </p:txBody>
      </p:sp>
      <p:sp>
        <p:nvSpPr>
          <p:cNvPr id="278" name="Google Shape;278;p13"/>
          <p:cNvSpPr txBox="1"/>
          <p:nvPr>
            <p:ph idx="1" type="subTitle"/>
          </p:nvPr>
        </p:nvSpPr>
        <p:spPr>
          <a:xfrm>
            <a:off x="824000" y="3215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Hilton Pintor </a:t>
            </a:r>
            <a:r>
              <a:rPr lang="pt-BR" sz="900"/>
              <a:t>(hpbl)</a:t>
            </a:r>
            <a:endParaRPr sz="900"/>
          </a:p>
          <a:p>
            <a:pPr indent="0" lvl="0" marL="0" rtl="0" algn="l">
              <a:spcBef>
                <a:spcPts val="0"/>
              </a:spcBef>
              <a:spcAft>
                <a:spcPts val="0"/>
              </a:spcAft>
              <a:buNone/>
            </a:pPr>
            <a:r>
              <a:rPr lang="pt-BR"/>
              <a:t>Victor Miranda </a:t>
            </a:r>
            <a:r>
              <a:rPr lang="pt-BR" sz="900"/>
              <a:t>(vmm)</a:t>
            </a:r>
            <a:endParaRPr sz="900"/>
          </a:p>
        </p:txBody>
      </p:sp>
      <p:sp>
        <p:nvSpPr>
          <p:cNvPr id="279" name="Google Shape;279;p13"/>
          <p:cNvSpPr txBox="1"/>
          <p:nvPr>
            <p:ph idx="1" type="subTitle"/>
          </p:nvPr>
        </p:nvSpPr>
        <p:spPr>
          <a:xfrm>
            <a:off x="824000" y="4148175"/>
            <a:ext cx="5244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FFFFFF"/>
                </a:solidFill>
              </a:rPr>
              <a:t>github.com/if1015-datascience-ufpe/2018-2-ex3-p2p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Exemplos práticos</a:t>
            </a:r>
            <a:endParaRPr/>
          </a:p>
        </p:txBody>
      </p:sp>
      <p:sp>
        <p:nvSpPr>
          <p:cNvPr id="336" name="Google Shape;336;p22"/>
          <p:cNvSpPr txBox="1"/>
          <p:nvPr>
            <p:ph idx="4294967295" type="body"/>
          </p:nvPr>
        </p:nvSpPr>
        <p:spPr>
          <a:xfrm>
            <a:off x="1018025" y="1757875"/>
            <a:ext cx="7176300" cy="2224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sz="1800"/>
              <a:t>Seguros</a:t>
            </a:r>
            <a:endParaRPr sz="1800"/>
          </a:p>
          <a:p>
            <a:pPr indent="-342900" lvl="0" marL="457200" rtl="0" algn="just">
              <a:spcBef>
                <a:spcPts val="0"/>
              </a:spcBef>
              <a:spcAft>
                <a:spcPts val="0"/>
              </a:spcAft>
              <a:buSzPts val="1800"/>
              <a:buChar char="●"/>
            </a:pPr>
            <a:r>
              <a:rPr lang="pt-BR" sz="1800"/>
              <a:t>Liberdade Condicional</a:t>
            </a:r>
            <a:endParaRPr sz="1800"/>
          </a:p>
          <a:p>
            <a:pPr indent="-342900" lvl="0" marL="457200" rtl="0" algn="just">
              <a:spcBef>
                <a:spcPts val="0"/>
              </a:spcBef>
              <a:spcAft>
                <a:spcPts val="0"/>
              </a:spcAft>
              <a:buSzPts val="1800"/>
              <a:buChar char="●"/>
            </a:pPr>
            <a:r>
              <a:rPr lang="pt-BR" sz="1800"/>
              <a:t>Bancos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Soluções propostas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tradicionais</a:t>
            </a:r>
            <a:endParaRPr/>
          </a:p>
        </p:txBody>
      </p:sp>
      <p:sp>
        <p:nvSpPr>
          <p:cNvPr id="347" name="Google Shape;347;p24"/>
          <p:cNvSpPr txBox="1"/>
          <p:nvPr>
            <p:ph idx="4294967295" type="body"/>
          </p:nvPr>
        </p:nvSpPr>
        <p:spPr>
          <a:xfrm>
            <a:off x="1303800" y="1986475"/>
            <a:ext cx="6342000" cy="16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sz="1800"/>
              <a:t>Remover atributos sensíveis</a:t>
            </a:r>
            <a:endParaRPr sz="1800"/>
          </a:p>
          <a:p>
            <a:pPr indent="-342900" lvl="0" marL="457200" rtl="0" algn="l">
              <a:spcBef>
                <a:spcPts val="0"/>
              </a:spcBef>
              <a:spcAft>
                <a:spcPts val="0"/>
              </a:spcAft>
              <a:buSzPts val="1800"/>
              <a:buChar char="●"/>
            </a:pPr>
            <a:r>
              <a:rPr lang="pt-BR" sz="1800"/>
              <a:t>Massaging</a:t>
            </a:r>
            <a:endParaRPr sz="1800"/>
          </a:p>
          <a:p>
            <a:pPr indent="-342900" lvl="0" marL="457200" rtl="0" algn="l">
              <a:spcBef>
                <a:spcPts val="0"/>
              </a:spcBef>
              <a:spcAft>
                <a:spcPts val="0"/>
              </a:spcAft>
              <a:buSzPts val="1800"/>
              <a:buChar char="●"/>
            </a:pPr>
            <a:r>
              <a:rPr lang="pt-BR" sz="1800"/>
              <a:t>Reweighing</a:t>
            </a:r>
            <a:endParaRPr sz="1800"/>
          </a:p>
          <a:p>
            <a:pPr indent="-342900" lvl="0" marL="457200" rtl="0" algn="l">
              <a:spcBef>
                <a:spcPts val="0"/>
              </a:spcBef>
              <a:spcAft>
                <a:spcPts val="0"/>
              </a:spcAft>
              <a:buSzPts val="1800"/>
              <a:buChar char="●"/>
            </a:pPr>
            <a:r>
              <a:rPr lang="pt-BR" sz="1800"/>
              <a:t>Red-lining</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Modifiying naive Bayes</a:t>
            </a:r>
            <a:endParaRPr/>
          </a:p>
        </p:txBody>
      </p:sp>
      <p:pic>
        <p:nvPicPr>
          <p:cNvPr id="353" name="Google Shape;353;p25"/>
          <p:cNvPicPr preferRelativeResize="0"/>
          <p:nvPr/>
        </p:nvPicPr>
        <p:blipFill rotWithShape="1">
          <a:blip r:embed="rId3">
            <a:alphaModFix/>
          </a:blip>
          <a:srcRect b="0" l="0" r="0" t="1758"/>
          <a:stretch/>
        </p:blipFill>
        <p:spPr>
          <a:xfrm>
            <a:off x="152400" y="1807175"/>
            <a:ext cx="3498025" cy="3183925"/>
          </a:xfrm>
          <a:prstGeom prst="rect">
            <a:avLst/>
          </a:prstGeom>
          <a:noFill/>
          <a:ln>
            <a:noFill/>
          </a:ln>
        </p:spPr>
      </p:pic>
      <p:pic>
        <p:nvPicPr>
          <p:cNvPr id="354" name="Google Shape;354;p25"/>
          <p:cNvPicPr preferRelativeResize="0"/>
          <p:nvPr/>
        </p:nvPicPr>
        <p:blipFill>
          <a:blip r:embed="rId4">
            <a:alphaModFix/>
          </a:blip>
          <a:stretch>
            <a:fillRect/>
          </a:stretch>
        </p:blipFill>
        <p:spPr>
          <a:xfrm>
            <a:off x="2720600" y="2594775"/>
            <a:ext cx="5879700" cy="59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Modifiying naive Bayes</a:t>
            </a:r>
            <a:endParaRPr/>
          </a:p>
        </p:txBody>
      </p:sp>
      <p:pic>
        <p:nvPicPr>
          <p:cNvPr id="360" name="Google Shape;360;p26"/>
          <p:cNvPicPr preferRelativeResize="0"/>
          <p:nvPr/>
        </p:nvPicPr>
        <p:blipFill>
          <a:blip r:embed="rId3">
            <a:alphaModFix/>
          </a:blip>
          <a:stretch>
            <a:fillRect/>
          </a:stretch>
        </p:blipFill>
        <p:spPr>
          <a:xfrm>
            <a:off x="1698625" y="1597875"/>
            <a:ext cx="6240846"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2</a:t>
            </a:r>
            <a:r>
              <a:rPr lang="pt-BR"/>
              <a:t> naive bayes models</a:t>
            </a:r>
            <a:endParaRPr/>
          </a:p>
        </p:txBody>
      </p:sp>
      <p:pic>
        <p:nvPicPr>
          <p:cNvPr id="366" name="Google Shape;366;p27"/>
          <p:cNvPicPr preferRelativeResize="0"/>
          <p:nvPr/>
        </p:nvPicPr>
        <p:blipFill rotWithShape="1">
          <a:blip r:embed="rId3">
            <a:alphaModFix/>
          </a:blip>
          <a:srcRect b="0" l="0" r="0" t="2324"/>
          <a:stretch/>
        </p:blipFill>
        <p:spPr>
          <a:xfrm>
            <a:off x="2969725" y="1597875"/>
            <a:ext cx="3467325" cy="316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Latent variable model</a:t>
            </a:r>
            <a:endParaRPr/>
          </a:p>
        </p:txBody>
      </p:sp>
      <p:pic>
        <p:nvPicPr>
          <p:cNvPr id="372" name="Google Shape;372;p28"/>
          <p:cNvPicPr preferRelativeResize="0"/>
          <p:nvPr/>
        </p:nvPicPr>
        <p:blipFill rotWithShape="1">
          <a:blip r:embed="rId3">
            <a:alphaModFix/>
          </a:blip>
          <a:srcRect b="0" l="2286" r="0" t="0"/>
          <a:stretch/>
        </p:blipFill>
        <p:spPr>
          <a:xfrm>
            <a:off x="333625" y="1668450"/>
            <a:ext cx="3790100" cy="3240825"/>
          </a:xfrm>
          <a:prstGeom prst="rect">
            <a:avLst/>
          </a:prstGeom>
          <a:noFill/>
          <a:ln>
            <a:noFill/>
          </a:ln>
        </p:spPr>
      </p:pic>
      <p:pic>
        <p:nvPicPr>
          <p:cNvPr id="373" name="Google Shape;373;p28"/>
          <p:cNvPicPr preferRelativeResize="0"/>
          <p:nvPr/>
        </p:nvPicPr>
        <p:blipFill>
          <a:blip r:embed="rId4">
            <a:alphaModFix/>
          </a:blip>
          <a:stretch>
            <a:fillRect/>
          </a:stretch>
        </p:blipFill>
        <p:spPr>
          <a:xfrm>
            <a:off x="3044900" y="1965000"/>
            <a:ext cx="5824149" cy="647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379" name="Google Shape;379;p29"/>
          <p:cNvPicPr preferRelativeResize="0"/>
          <p:nvPr/>
        </p:nvPicPr>
        <p:blipFill>
          <a:blip r:embed="rId3">
            <a:alphaModFix/>
          </a:blip>
          <a:stretch>
            <a:fillRect/>
          </a:stretch>
        </p:blipFill>
        <p:spPr>
          <a:xfrm>
            <a:off x="1634475" y="1144750"/>
            <a:ext cx="6369151" cy="368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385" name="Google Shape;385;p30"/>
          <p:cNvPicPr preferRelativeResize="0"/>
          <p:nvPr/>
        </p:nvPicPr>
        <p:blipFill>
          <a:blip r:embed="rId3">
            <a:alphaModFix/>
          </a:blip>
          <a:stretch>
            <a:fillRect/>
          </a:stretch>
        </p:blipFill>
        <p:spPr>
          <a:xfrm>
            <a:off x="1115125" y="1490800"/>
            <a:ext cx="6913760" cy="324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391" name="Google Shape;391;p31"/>
          <p:cNvPicPr preferRelativeResize="0"/>
          <p:nvPr/>
        </p:nvPicPr>
        <p:blipFill>
          <a:blip r:embed="rId3">
            <a:alphaModFix/>
          </a:blip>
          <a:stretch>
            <a:fillRect/>
          </a:stretch>
        </p:blipFill>
        <p:spPr>
          <a:xfrm>
            <a:off x="1406900" y="1462975"/>
            <a:ext cx="6330208" cy="3240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Tópicos</a:t>
            </a:r>
            <a:endParaRPr/>
          </a:p>
        </p:txBody>
      </p:sp>
      <p:sp>
        <p:nvSpPr>
          <p:cNvPr id="285" name="Google Shape;285;p14"/>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BR"/>
              <a:t>Decisores</a:t>
            </a:r>
            <a:endParaRPr/>
          </a:p>
          <a:p>
            <a:pPr indent="-298450" lvl="1" marL="914400" rtl="0" algn="l">
              <a:spcBef>
                <a:spcPts val="0"/>
              </a:spcBef>
              <a:spcAft>
                <a:spcPts val="0"/>
              </a:spcAft>
              <a:buSzPts val="1100"/>
              <a:buChar char="○"/>
            </a:pPr>
            <a:r>
              <a:rPr lang="pt-BR"/>
              <a:t>O que são?</a:t>
            </a:r>
            <a:endParaRPr/>
          </a:p>
          <a:p>
            <a:pPr indent="-298450" lvl="1" marL="914400" rtl="0" algn="l">
              <a:spcBef>
                <a:spcPts val="0"/>
              </a:spcBef>
              <a:spcAft>
                <a:spcPts val="0"/>
              </a:spcAft>
              <a:buSzPts val="1100"/>
              <a:buChar char="○"/>
            </a:pPr>
            <a:r>
              <a:rPr lang="pt-BR"/>
              <a:t>Naive Bayes</a:t>
            </a:r>
            <a:endParaRPr/>
          </a:p>
          <a:p>
            <a:pPr indent="-298450" lvl="1" marL="914400" rtl="0" algn="l">
              <a:spcBef>
                <a:spcPts val="0"/>
              </a:spcBef>
              <a:spcAft>
                <a:spcPts val="0"/>
              </a:spcAft>
              <a:buSzPts val="1100"/>
              <a:buChar char="○"/>
            </a:pPr>
            <a:r>
              <a:rPr lang="pt-BR"/>
              <a:t>Árvores de decisão</a:t>
            </a:r>
            <a:endParaRPr/>
          </a:p>
          <a:p>
            <a:pPr indent="-311150" lvl="0" marL="457200" rtl="0" algn="l">
              <a:spcBef>
                <a:spcPts val="0"/>
              </a:spcBef>
              <a:spcAft>
                <a:spcPts val="0"/>
              </a:spcAft>
              <a:buSzPts val="1300"/>
              <a:buChar char="●"/>
            </a:pPr>
            <a:r>
              <a:rPr lang="pt-BR"/>
              <a:t>Problemática</a:t>
            </a:r>
            <a:endParaRPr/>
          </a:p>
          <a:p>
            <a:pPr indent="-298450" lvl="1" marL="914400" rtl="0" algn="l">
              <a:spcBef>
                <a:spcPts val="0"/>
              </a:spcBef>
              <a:spcAft>
                <a:spcPts val="0"/>
              </a:spcAft>
              <a:buSzPts val="1100"/>
              <a:buChar char="○"/>
            </a:pPr>
            <a:r>
              <a:rPr lang="pt-BR"/>
              <a:t>Discriminação em bases de dados</a:t>
            </a:r>
            <a:endParaRPr/>
          </a:p>
          <a:p>
            <a:pPr indent="-298450" lvl="2" marL="1371600" rtl="0" algn="l">
              <a:spcBef>
                <a:spcPts val="0"/>
              </a:spcBef>
              <a:spcAft>
                <a:spcPts val="0"/>
              </a:spcAft>
              <a:buSzPts val="1100"/>
              <a:buChar char="■"/>
            </a:pPr>
            <a:r>
              <a:rPr lang="pt-BR"/>
              <a:t>O que é </a:t>
            </a:r>
            <a:r>
              <a:rPr lang="pt-BR"/>
              <a:t>discriminação</a:t>
            </a:r>
            <a:endParaRPr/>
          </a:p>
          <a:p>
            <a:pPr indent="-298450" lvl="2" marL="1371600" rtl="0" algn="l">
              <a:spcBef>
                <a:spcPts val="0"/>
              </a:spcBef>
              <a:spcAft>
                <a:spcPts val="0"/>
              </a:spcAft>
              <a:buSzPts val="1100"/>
              <a:buChar char="■"/>
            </a:pPr>
            <a:r>
              <a:rPr lang="pt-BR"/>
              <a:t>Como afeta decisores</a:t>
            </a:r>
            <a:endParaRPr/>
          </a:p>
          <a:p>
            <a:pPr indent="-298450" lvl="1" marL="914400" rtl="0" algn="l">
              <a:spcBef>
                <a:spcPts val="0"/>
              </a:spcBef>
              <a:spcAft>
                <a:spcPts val="0"/>
              </a:spcAft>
              <a:buSzPts val="1100"/>
              <a:buChar char="○"/>
            </a:pPr>
            <a:r>
              <a:rPr lang="pt-BR"/>
              <a:t>Impacto em casos reais</a:t>
            </a:r>
            <a:endParaRPr/>
          </a:p>
          <a:p>
            <a:pPr indent="-311150" lvl="0" marL="457200" rtl="0" algn="l">
              <a:spcBef>
                <a:spcPts val="0"/>
              </a:spcBef>
              <a:spcAft>
                <a:spcPts val="0"/>
              </a:spcAft>
              <a:buSzPts val="1300"/>
              <a:buChar char="●"/>
            </a:pPr>
            <a:r>
              <a:rPr lang="pt-BR"/>
              <a:t>Soluções</a:t>
            </a:r>
            <a:endParaRPr/>
          </a:p>
          <a:p>
            <a:pPr indent="-298450" lvl="1" marL="914400" rtl="0" algn="l">
              <a:spcBef>
                <a:spcPts val="0"/>
              </a:spcBef>
              <a:spcAft>
                <a:spcPts val="0"/>
              </a:spcAft>
              <a:buSzPts val="1100"/>
              <a:buChar char="○"/>
            </a:pPr>
            <a:r>
              <a:rPr lang="pt-BR"/>
              <a:t>Dependency-aware tree construction</a:t>
            </a:r>
            <a:endParaRPr/>
          </a:p>
          <a:p>
            <a:pPr indent="-298450" lvl="1" marL="914400" rtl="0" algn="l">
              <a:spcBef>
                <a:spcPts val="0"/>
              </a:spcBef>
              <a:spcAft>
                <a:spcPts val="0"/>
              </a:spcAft>
              <a:buSzPts val="1100"/>
              <a:buChar char="○"/>
            </a:pPr>
            <a:r>
              <a:rPr lang="pt-BR"/>
              <a:t>Leaf Relabeling</a:t>
            </a:r>
            <a:endParaRPr/>
          </a:p>
          <a:p>
            <a:pPr indent="-298450" lvl="2" marL="1371600" rtl="0" algn="l">
              <a:spcBef>
                <a:spcPts val="0"/>
              </a:spcBef>
              <a:spcAft>
                <a:spcPts val="0"/>
              </a:spcAft>
              <a:buSzPts val="1100"/>
              <a:buChar char="■"/>
            </a:pPr>
            <a:r>
              <a:rPr lang="pt-BR"/>
              <a:t>Resultados</a:t>
            </a:r>
            <a:endParaRPr/>
          </a:p>
          <a:p>
            <a:pPr indent="-298450" lvl="1" marL="914400" rtl="0" algn="l">
              <a:spcBef>
                <a:spcPts val="0"/>
              </a:spcBef>
              <a:spcAft>
                <a:spcPts val="0"/>
              </a:spcAft>
              <a:buSzPts val="1100"/>
              <a:buChar char="○"/>
            </a:pPr>
            <a:r>
              <a:rPr lang="pt-BR"/>
              <a:t>Modifiying naive bays</a:t>
            </a:r>
            <a:endParaRPr/>
          </a:p>
          <a:p>
            <a:pPr indent="-298450" lvl="1" marL="914400" rtl="0" algn="l">
              <a:spcBef>
                <a:spcPts val="0"/>
              </a:spcBef>
              <a:spcAft>
                <a:spcPts val="0"/>
              </a:spcAft>
              <a:buSzPts val="1100"/>
              <a:buChar char="○"/>
            </a:pPr>
            <a:r>
              <a:rPr lang="pt-BR"/>
              <a:t>Two naive Bayes models</a:t>
            </a:r>
            <a:endParaRPr/>
          </a:p>
          <a:p>
            <a:pPr indent="-298450" lvl="1" marL="914400" rtl="0" algn="l">
              <a:spcBef>
                <a:spcPts val="0"/>
              </a:spcBef>
              <a:spcAft>
                <a:spcPts val="0"/>
              </a:spcAft>
              <a:buSzPts val="1100"/>
              <a:buChar char="○"/>
            </a:pPr>
            <a:r>
              <a:rPr lang="pt-BR"/>
              <a:t>Latent variable model</a:t>
            </a:r>
            <a:endParaRPr/>
          </a:p>
          <a:p>
            <a:pPr indent="-298450" lvl="2" marL="1371600" rtl="0" algn="l">
              <a:spcBef>
                <a:spcPts val="0"/>
              </a:spcBef>
              <a:spcAft>
                <a:spcPts val="0"/>
              </a:spcAft>
              <a:buSzPts val="1100"/>
              <a:buChar char="■"/>
            </a:pPr>
            <a:r>
              <a:rPr lang="pt-BR"/>
              <a:t>Resultados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Discrimination-aware tree construction</a:t>
            </a:r>
            <a:endParaRPr/>
          </a:p>
        </p:txBody>
      </p:sp>
      <p:pic>
        <p:nvPicPr>
          <p:cNvPr id="397" name="Google Shape;397;p32"/>
          <p:cNvPicPr preferRelativeResize="0"/>
          <p:nvPr/>
        </p:nvPicPr>
        <p:blipFill rotWithShape="1">
          <a:blip r:embed="rId3">
            <a:alphaModFix/>
          </a:blip>
          <a:srcRect b="50000" l="0" r="0" t="0"/>
          <a:stretch/>
        </p:blipFill>
        <p:spPr>
          <a:xfrm>
            <a:off x="1303800" y="1733150"/>
            <a:ext cx="3322775" cy="2460450"/>
          </a:xfrm>
          <a:prstGeom prst="rect">
            <a:avLst/>
          </a:prstGeom>
          <a:noFill/>
          <a:ln>
            <a:noFill/>
          </a:ln>
        </p:spPr>
      </p:pic>
      <p:grpSp>
        <p:nvGrpSpPr>
          <p:cNvPr id="398" name="Google Shape;398;p32"/>
          <p:cNvGrpSpPr/>
          <p:nvPr/>
        </p:nvGrpSpPr>
        <p:grpSpPr>
          <a:xfrm>
            <a:off x="4414450" y="2318848"/>
            <a:ext cx="4423750" cy="322977"/>
            <a:chOff x="4572000" y="1864748"/>
            <a:chExt cx="4423750" cy="322977"/>
          </a:xfrm>
        </p:grpSpPr>
        <p:pic>
          <p:nvPicPr>
            <p:cNvPr id="399" name="Google Shape;399;p32"/>
            <p:cNvPicPr preferRelativeResize="0"/>
            <p:nvPr/>
          </p:nvPicPr>
          <p:blipFill rotWithShape="1">
            <a:blip r:embed="rId4">
              <a:alphaModFix/>
            </a:blip>
            <a:srcRect b="0" l="0" r="0" t="16128"/>
            <a:stretch/>
          </p:blipFill>
          <p:spPr>
            <a:xfrm>
              <a:off x="4572000" y="1864750"/>
              <a:ext cx="2334400" cy="322975"/>
            </a:xfrm>
            <a:prstGeom prst="rect">
              <a:avLst/>
            </a:prstGeom>
            <a:noFill/>
            <a:ln>
              <a:noFill/>
            </a:ln>
          </p:spPr>
        </p:pic>
        <p:pic>
          <p:nvPicPr>
            <p:cNvPr id="400" name="Google Shape;400;p32"/>
            <p:cNvPicPr preferRelativeResize="0"/>
            <p:nvPr/>
          </p:nvPicPr>
          <p:blipFill rotWithShape="1">
            <a:blip r:embed="rId5">
              <a:alphaModFix/>
            </a:blip>
            <a:srcRect b="-8" l="0" r="0" t="17117"/>
            <a:stretch/>
          </p:blipFill>
          <p:spPr>
            <a:xfrm>
              <a:off x="6955800" y="1864748"/>
              <a:ext cx="2039950" cy="322975"/>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Discrimination-aware tree construction</a:t>
            </a:r>
            <a:endParaRPr/>
          </a:p>
        </p:txBody>
      </p:sp>
      <p:pic>
        <p:nvPicPr>
          <p:cNvPr id="406" name="Google Shape;406;p33"/>
          <p:cNvPicPr preferRelativeResize="0"/>
          <p:nvPr/>
        </p:nvPicPr>
        <p:blipFill rotWithShape="1">
          <a:blip r:embed="rId3">
            <a:alphaModFix/>
          </a:blip>
          <a:srcRect b="50000" l="0" r="0" t="0"/>
          <a:stretch/>
        </p:blipFill>
        <p:spPr>
          <a:xfrm>
            <a:off x="1303800" y="1733150"/>
            <a:ext cx="3322775" cy="2460450"/>
          </a:xfrm>
          <a:prstGeom prst="rect">
            <a:avLst/>
          </a:prstGeom>
          <a:noFill/>
          <a:ln>
            <a:noFill/>
          </a:ln>
        </p:spPr>
      </p:pic>
      <p:pic>
        <p:nvPicPr>
          <p:cNvPr id="407" name="Google Shape;407;p33"/>
          <p:cNvPicPr preferRelativeResize="0"/>
          <p:nvPr/>
        </p:nvPicPr>
        <p:blipFill>
          <a:blip r:embed="rId4">
            <a:alphaModFix/>
          </a:blip>
          <a:stretch>
            <a:fillRect/>
          </a:stretch>
        </p:blipFill>
        <p:spPr>
          <a:xfrm>
            <a:off x="4748100" y="3163050"/>
            <a:ext cx="3896500" cy="864500"/>
          </a:xfrm>
          <a:prstGeom prst="rect">
            <a:avLst/>
          </a:prstGeom>
          <a:noFill/>
          <a:ln>
            <a:noFill/>
          </a:ln>
        </p:spPr>
      </p:pic>
      <p:grpSp>
        <p:nvGrpSpPr>
          <p:cNvPr id="408" name="Google Shape;408;p33"/>
          <p:cNvGrpSpPr/>
          <p:nvPr/>
        </p:nvGrpSpPr>
        <p:grpSpPr>
          <a:xfrm>
            <a:off x="4414450" y="2318848"/>
            <a:ext cx="4423750" cy="322977"/>
            <a:chOff x="4572000" y="1864748"/>
            <a:chExt cx="4423750" cy="322977"/>
          </a:xfrm>
        </p:grpSpPr>
        <p:pic>
          <p:nvPicPr>
            <p:cNvPr id="409" name="Google Shape;409;p33"/>
            <p:cNvPicPr preferRelativeResize="0"/>
            <p:nvPr/>
          </p:nvPicPr>
          <p:blipFill rotWithShape="1">
            <a:blip r:embed="rId5">
              <a:alphaModFix/>
            </a:blip>
            <a:srcRect b="0" l="0" r="0" t="16128"/>
            <a:stretch/>
          </p:blipFill>
          <p:spPr>
            <a:xfrm>
              <a:off x="4572000" y="1864750"/>
              <a:ext cx="2334400" cy="322975"/>
            </a:xfrm>
            <a:prstGeom prst="rect">
              <a:avLst/>
            </a:prstGeom>
            <a:noFill/>
            <a:ln>
              <a:noFill/>
            </a:ln>
          </p:spPr>
        </p:pic>
        <p:pic>
          <p:nvPicPr>
            <p:cNvPr id="410" name="Google Shape;410;p33"/>
            <p:cNvPicPr preferRelativeResize="0"/>
            <p:nvPr/>
          </p:nvPicPr>
          <p:blipFill rotWithShape="1">
            <a:blip r:embed="rId6">
              <a:alphaModFix/>
            </a:blip>
            <a:srcRect b="-8" l="0" r="0" t="17117"/>
            <a:stretch/>
          </p:blipFill>
          <p:spPr>
            <a:xfrm>
              <a:off x="6955800" y="1864748"/>
              <a:ext cx="2039950" cy="322975"/>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Discrimination-aware tree construction</a:t>
            </a:r>
            <a:endParaRPr/>
          </a:p>
        </p:txBody>
      </p:sp>
      <p:sp>
        <p:nvSpPr>
          <p:cNvPr id="416" name="Google Shape;416;p34"/>
          <p:cNvSpPr txBox="1"/>
          <p:nvPr>
            <p:ph idx="4294967295" type="body"/>
          </p:nvPr>
        </p:nvSpPr>
        <p:spPr>
          <a:xfrm>
            <a:off x="1303800" y="1986475"/>
            <a:ext cx="6342000" cy="16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sz="1800"/>
              <a:t>IGC </a:t>
            </a:r>
            <a:r>
              <a:rPr b="1" lang="pt-BR" sz="1800"/>
              <a:t>-</a:t>
            </a:r>
            <a:r>
              <a:rPr lang="pt-BR" sz="1800"/>
              <a:t> IGS</a:t>
            </a:r>
            <a:endParaRPr sz="1800"/>
          </a:p>
          <a:p>
            <a:pPr indent="-342900" lvl="0" marL="457200" rtl="0" algn="l">
              <a:spcBef>
                <a:spcPts val="1000"/>
              </a:spcBef>
              <a:spcAft>
                <a:spcPts val="0"/>
              </a:spcAft>
              <a:buSzPts val="1800"/>
              <a:buChar char="●"/>
            </a:pPr>
            <a:r>
              <a:rPr lang="pt-BR" sz="1800"/>
              <a:t>IGC </a:t>
            </a:r>
            <a:r>
              <a:rPr b="1" lang="pt-BR" sz="1800"/>
              <a:t>/</a:t>
            </a:r>
            <a:r>
              <a:rPr lang="pt-BR" sz="1800"/>
              <a:t> IGS</a:t>
            </a:r>
            <a:endParaRPr sz="1800"/>
          </a:p>
          <a:p>
            <a:pPr indent="-342900" lvl="0" marL="457200" rtl="0" algn="l">
              <a:spcBef>
                <a:spcPts val="1000"/>
              </a:spcBef>
              <a:spcAft>
                <a:spcPts val="1000"/>
              </a:spcAft>
              <a:buSzPts val="1800"/>
              <a:buChar char="●"/>
            </a:pPr>
            <a:r>
              <a:rPr lang="pt-BR" sz="1800"/>
              <a:t>IGC </a:t>
            </a:r>
            <a:r>
              <a:rPr b="1" lang="pt-BR" sz="1800"/>
              <a:t>+</a:t>
            </a:r>
            <a:r>
              <a:rPr lang="pt-BR" sz="1800"/>
              <a:t> IGS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Leaf relabeling</a:t>
            </a:r>
            <a:endParaRPr/>
          </a:p>
        </p:txBody>
      </p:sp>
      <p:sp>
        <p:nvSpPr>
          <p:cNvPr id="422" name="Google Shape;422;p35"/>
          <p:cNvSpPr txBox="1"/>
          <p:nvPr>
            <p:ph idx="4294967295" type="body"/>
          </p:nvPr>
        </p:nvSpPr>
        <p:spPr>
          <a:xfrm>
            <a:off x="1303800" y="1605475"/>
            <a:ext cx="6342000" cy="1627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pt-BR" sz="1800"/>
              <a:t>Trocar o label (classe) de um conjunto de folhas visando </a:t>
            </a:r>
            <a:r>
              <a:rPr b="1" lang="pt-BR" sz="1800"/>
              <a:t>diminuir a discriminação</a:t>
            </a:r>
            <a:r>
              <a:rPr lang="pt-BR" sz="1800"/>
              <a:t> com </a:t>
            </a:r>
            <a:r>
              <a:rPr b="1" lang="pt-BR" sz="1800"/>
              <a:t>menor perda de acurácia</a:t>
            </a:r>
            <a:endParaRPr b="1" sz="1800"/>
          </a:p>
        </p:txBody>
      </p:sp>
      <p:pic>
        <p:nvPicPr>
          <p:cNvPr id="423" name="Google Shape;423;p35"/>
          <p:cNvPicPr preferRelativeResize="0"/>
          <p:nvPr/>
        </p:nvPicPr>
        <p:blipFill>
          <a:blip r:embed="rId3">
            <a:alphaModFix/>
          </a:blip>
          <a:stretch>
            <a:fillRect/>
          </a:stretch>
        </p:blipFill>
        <p:spPr>
          <a:xfrm>
            <a:off x="4114800" y="2404000"/>
            <a:ext cx="3824400" cy="2094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Leaf relabeling</a:t>
            </a:r>
            <a:endParaRPr/>
          </a:p>
        </p:txBody>
      </p:sp>
      <p:pic>
        <p:nvPicPr>
          <p:cNvPr id="429" name="Google Shape;429;p36"/>
          <p:cNvPicPr preferRelativeResize="0"/>
          <p:nvPr/>
        </p:nvPicPr>
        <p:blipFill>
          <a:blip r:embed="rId3">
            <a:alphaModFix/>
          </a:blip>
          <a:stretch>
            <a:fillRect/>
          </a:stretch>
        </p:blipFill>
        <p:spPr>
          <a:xfrm>
            <a:off x="1687300" y="1597875"/>
            <a:ext cx="6384775" cy="3074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Leaf relabeling</a:t>
            </a:r>
            <a:endParaRPr/>
          </a:p>
        </p:txBody>
      </p:sp>
      <p:pic>
        <p:nvPicPr>
          <p:cNvPr id="435" name="Google Shape;435;p37"/>
          <p:cNvPicPr preferRelativeResize="0"/>
          <p:nvPr/>
        </p:nvPicPr>
        <p:blipFill>
          <a:blip r:embed="rId3">
            <a:alphaModFix/>
          </a:blip>
          <a:stretch>
            <a:fillRect/>
          </a:stretch>
        </p:blipFill>
        <p:spPr>
          <a:xfrm>
            <a:off x="2126400" y="1597875"/>
            <a:ext cx="5131306" cy="324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441" name="Google Shape;441;p38"/>
          <p:cNvPicPr preferRelativeResize="0"/>
          <p:nvPr/>
        </p:nvPicPr>
        <p:blipFill>
          <a:blip r:embed="rId3">
            <a:alphaModFix/>
          </a:blip>
          <a:stretch>
            <a:fillRect/>
          </a:stretch>
        </p:blipFill>
        <p:spPr>
          <a:xfrm>
            <a:off x="689925" y="1597875"/>
            <a:ext cx="3703800" cy="3240825"/>
          </a:xfrm>
          <a:prstGeom prst="rect">
            <a:avLst/>
          </a:prstGeom>
          <a:noFill/>
          <a:ln>
            <a:noFill/>
          </a:ln>
        </p:spPr>
      </p:pic>
      <p:pic>
        <p:nvPicPr>
          <p:cNvPr id="442" name="Google Shape;442;p38"/>
          <p:cNvPicPr preferRelativeResize="0"/>
          <p:nvPr/>
        </p:nvPicPr>
        <p:blipFill>
          <a:blip r:embed="rId4">
            <a:alphaModFix/>
          </a:blip>
          <a:stretch>
            <a:fillRect/>
          </a:stretch>
        </p:blipFill>
        <p:spPr>
          <a:xfrm>
            <a:off x="4666600" y="1597875"/>
            <a:ext cx="3955980" cy="3240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448" name="Google Shape;448;p39"/>
          <p:cNvSpPr txBox="1"/>
          <p:nvPr/>
        </p:nvSpPr>
        <p:spPr>
          <a:xfrm>
            <a:off x="1210225" y="1779500"/>
            <a:ext cx="6942000" cy="22857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Nunito"/>
              <a:buChar char="●"/>
            </a:pPr>
            <a:r>
              <a:rPr b="1" lang="pt-BR" sz="1200">
                <a:solidFill>
                  <a:srgbClr val="24292E"/>
                </a:solidFill>
                <a:highlight>
                  <a:srgbClr val="FFFFFF"/>
                </a:highlight>
                <a:latin typeface="Nunito"/>
                <a:ea typeface="Nunito"/>
                <a:cs typeface="Nunito"/>
                <a:sym typeface="Nunito"/>
              </a:rPr>
              <a:t>Discrimination Aware Decision Tree Learning</a:t>
            </a:r>
            <a:r>
              <a:rPr lang="pt-BR" sz="1200">
                <a:solidFill>
                  <a:srgbClr val="24292E"/>
                </a:solidFill>
                <a:highlight>
                  <a:srgbClr val="FFFFFF"/>
                </a:highlight>
                <a:latin typeface="Nunito"/>
                <a:ea typeface="Nunito"/>
                <a:cs typeface="Nunito"/>
                <a:sym typeface="Nunito"/>
              </a:rPr>
              <a:t>.</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24292E"/>
                </a:solidFill>
                <a:highlight>
                  <a:srgbClr val="FFFFFF"/>
                </a:highlight>
                <a:latin typeface="Nunito"/>
                <a:ea typeface="Nunito"/>
                <a:cs typeface="Nunito"/>
                <a:sym typeface="Nunito"/>
              </a:rPr>
              <a:t>Faisal Kamiran, Toon Calders, and Mykola Pechenizkiy. In Proceedings of the 2010 IEEE International Conference on Data Mining (ICDM '10). IEEE Computer Society, Washington, DC, USA, 869-874. </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0366D6"/>
                </a:solidFill>
                <a:uFill>
                  <a:noFill/>
                </a:uFill>
                <a:latin typeface="Nunito"/>
                <a:ea typeface="Nunito"/>
                <a:cs typeface="Nunito"/>
                <a:sym typeface="Nunito"/>
                <a:hlinkClick r:id="rId3"/>
              </a:rPr>
              <a:t>http://dx.doi.org/10.1109/ICDM.2010.50</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b="1" lang="pt-BR" sz="1200">
                <a:solidFill>
                  <a:srgbClr val="24292E"/>
                </a:solidFill>
                <a:highlight>
                  <a:srgbClr val="FFFFFF"/>
                </a:highlight>
                <a:latin typeface="Nunito"/>
                <a:ea typeface="Nunito"/>
                <a:cs typeface="Nunito"/>
                <a:sym typeface="Nunito"/>
              </a:rPr>
              <a:t>Three naive Bayes approaches for discrimination-free classification.</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24292E"/>
                </a:solidFill>
                <a:highlight>
                  <a:srgbClr val="FFFFFF"/>
                </a:highlight>
                <a:latin typeface="Nunito"/>
                <a:ea typeface="Nunito"/>
                <a:cs typeface="Nunito"/>
                <a:sym typeface="Nunito"/>
              </a:rPr>
              <a:t>Toon Calders, Sicco Verwer. Data Min Knowl Disc (2010) 21: 277. </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0366D6"/>
                </a:solidFill>
                <a:uFill>
                  <a:noFill/>
                </a:uFill>
                <a:latin typeface="Nunito"/>
                <a:ea typeface="Nunito"/>
                <a:cs typeface="Nunito"/>
                <a:sym typeface="Nunito"/>
                <a:hlinkClick r:id="rId4"/>
              </a:rPr>
              <a:t>https://doi.org/10.1007/s10618-010-0190-x</a:t>
            </a:r>
            <a:endParaRPr>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0"/>
          <p:cNvSpPr txBox="1"/>
          <p:nvPr>
            <p:ph type="ctrTitle"/>
          </p:nvPr>
        </p:nvSpPr>
        <p:spPr>
          <a:xfrm>
            <a:off x="824000" y="1232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Reduzindo discriminação em classificadores</a:t>
            </a:r>
            <a:endParaRPr/>
          </a:p>
        </p:txBody>
      </p:sp>
      <p:sp>
        <p:nvSpPr>
          <p:cNvPr id="454" name="Google Shape;454;p40"/>
          <p:cNvSpPr txBox="1"/>
          <p:nvPr>
            <p:ph idx="1" type="subTitle"/>
          </p:nvPr>
        </p:nvSpPr>
        <p:spPr>
          <a:xfrm>
            <a:off x="824000" y="3215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Hilton Pintor </a:t>
            </a:r>
            <a:r>
              <a:rPr lang="pt-BR" sz="900"/>
              <a:t>(hpbl)</a:t>
            </a:r>
            <a:endParaRPr sz="900"/>
          </a:p>
          <a:p>
            <a:pPr indent="0" lvl="0" marL="0" rtl="0" algn="l">
              <a:spcBef>
                <a:spcPts val="0"/>
              </a:spcBef>
              <a:spcAft>
                <a:spcPts val="0"/>
              </a:spcAft>
              <a:buNone/>
            </a:pPr>
            <a:r>
              <a:rPr lang="pt-BR"/>
              <a:t>Victor Miranda </a:t>
            </a:r>
            <a:r>
              <a:rPr lang="pt-BR" sz="900"/>
              <a:t>(vmm)</a:t>
            </a:r>
            <a:endParaRPr sz="900"/>
          </a:p>
        </p:txBody>
      </p:sp>
      <p:sp>
        <p:nvSpPr>
          <p:cNvPr id="455" name="Google Shape;455;p40"/>
          <p:cNvSpPr txBox="1"/>
          <p:nvPr>
            <p:ph idx="1" type="subTitle"/>
          </p:nvPr>
        </p:nvSpPr>
        <p:spPr>
          <a:xfrm>
            <a:off x="824000" y="4148175"/>
            <a:ext cx="5244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FFFFFF"/>
                </a:solidFill>
              </a:rPr>
              <a:t>github.com/if1015-datascience-ufpe/2018-2-ex3-p2p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O que são decisores?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Naive bayes</a:t>
            </a:r>
            <a:endParaRPr/>
          </a:p>
        </p:txBody>
      </p:sp>
      <p:pic>
        <p:nvPicPr>
          <p:cNvPr id="296" name="Google Shape;296;p16"/>
          <p:cNvPicPr preferRelativeResize="0"/>
          <p:nvPr/>
        </p:nvPicPr>
        <p:blipFill>
          <a:blip r:embed="rId3">
            <a:alphaModFix/>
          </a:blip>
          <a:stretch>
            <a:fillRect/>
          </a:stretch>
        </p:blipFill>
        <p:spPr>
          <a:xfrm>
            <a:off x="1859075" y="1213025"/>
            <a:ext cx="5730650" cy="328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Árvores de Decisão</a:t>
            </a:r>
            <a:endParaRPr/>
          </a:p>
        </p:txBody>
      </p:sp>
      <p:sp>
        <p:nvSpPr>
          <p:cNvPr id="302" name="Google Shape;302;p17"/>
          <p:cNvSpPr txBox="1"/>
          <p:nvPr>
            <p:ph idx="1" type="body"/>
          </p:nvPr>
        </p:nvSpPr>
        <p:spPr>
          <a:xfrm>
            <a:off x="5229225" y="1882600"/>
            <a:ext cx="3602700" cy="18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BR"/>
              <a:t>Dados de treinamento</a:t>
            </a:r>
            <a:endParaRPr/>
          </a:p>
          <a:p>
            <a:pPr indent="-311150" lvl="0" marL="457200" rtl="0" algn="l">
              <a:spcBef>
                <a:spcPts val="0"/>
              </a:spcBef>
              <a:spcAft>
                <a:spcPts val="0"/>
              </a:spcAft>
              <a:buSzPts val="1300"/>
              <a:buChar char="●"/>
            </a:pPr>
            <a:r>
              <a:rPr lang="pt-BR"/>
              <a:t>Dados de teste</a:t>
            </a:r>
            <a:endParaRPr/>
          </a:p>
          <a:p>
            <a:pPr indent="-311150" lvl="0" marL="457200" rtl="0" algn="l">
              <a:spcBef>
                <a:spcPts val="0"/>
              </a:spcBef>
              <a:spcAft>
                <a:spcPts val="0"/>
              </a:spcAft>
              <a:buSzPts val="1300"/>
              <a:buChar char="●"/>
            </a:pPr>
            <a:r>
              <a:rPr lang="pt-BR"/>
              <a:t>Iris data</a:t>
            </a:r>
            <a:endParaRPr/>
          </a:p>
          <a:p>
            <a:pPr indent="-311150" lvl="0" marL="457200" rtl="0" algn="l">
              <a:spcBef>
                <a:spcPts val="0"/>
              </a:spcBef>
              <a:spcAft>
                <a:spcPts val="0"/>
              </a:spcAft>
              <a:buSzPts val="1300"/>
              <a:buChar char="●"/>
            </a:pPr>
            <a:r>
              <a:rPr lang="pt-BR"/>
              <a:t>Classificar espécie da flor</a:t>
            </a:r>
            <a:endParaRPr/>
          </a:p>
        </p:txBody>
      </p:sp>
      <p:pic>
        <p:nvPicPr>
          <p:cNvPr id="303" name="Google Shape;303;p17"/>
          <p:cNvPicPr preferRelativeResize="0"/>
          <p:nvPr/>
        </p:nvPicPr>
        <p:blipFill>
          <a:blip r:embed="rId3">
            <a:alphaModFix/>
          </a:blip>
          <a:stretch>
            <a:fillRect/>
          </a:stretch>
        </p:blipFill>
        <p:spPr>
          <a:xfrm>
            <a:off x="725600" y="1750275"/>
            <a:ext cx="4426875" cy="2791158"/>
          </a:xfrm>
          <a:prstGeom prst="rect">
            <a:avLst/>
          </a:prstGeom>
          <a:noFill/>
          <a:ln>
            <a:noFill/>
          </a:ln>
        </p:spPr>
      </p:pic>
      <p:sp>
        <p:nvSpPr>
          <p:cNvPr id="304" name="Google Shape;304;p17"/>
          <p:cNvSpPr txBox="1"/>
          <p:nvPr>
            <p:ph idx="1" type="body"/>
          </p:nvPr>
        </p:nvSpPr>
        <p:spPr>
          <a:xfrm>
            <a:off x="5057850" y="3361750"/>
            <a:ext cx="3105000" cy="657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b="1" lang="pt-BR"/>
              <a:t>[setosa, versicolor, virginica]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Árvores de Decisão</a:t>
            </a:r>
            <a:endParaRPr/>
          </a:p>
        </p:txBody>
      </p:sp>
      <p:sp>
        <p:nvSpPr>
          <p:cNvPr id="310" name="Google Shape;310;p18"/>
          <p:cNvSpPr txBox="1"/>
          <p:nvPr>
            <p:ph idx="1" type="body"/>
          </p:nvPr>
        </p:nvSpPr>
        <p:spPr>
          <a:xfrm>
            <a:off x="362500" y="1986480"/>
            <a:ext cx="4000500" cy="107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BR"/>
              <a:t>Questionamento sobre os atributos nos nós</a:t>
            </a:r>
            <a:endParaRPr/>
          </a:p>
          <a:p>
            <a:pPr indent="-311150" lvl="0" marL="457200" rtl="0" algn="l">
              <a:spcBef>
                <a:spcPts val="0"/>
              </a:spcBef>
              <a:spcAft>
                <a:spcPts val="0"/>
              </a:spcAft>
              <a:buSzPts val="1300"/>
              <a:buChar char="●"/>
            </a:pPr>
            <a:r>
              <a:rPr lang="pt-BR"/>
              <a:t>Particiona os dados</a:t>
            </a:r>
            <a:endParaRPr/>
          </a:p>
          <a:p>
            <a:pPr indent="-311150" lvl="0" marL="457200" rtl="0" algn="l">
              <a:spcBef>
                <a:spcPts val="0"/>
              </a:spcBef>
              <a:spcAft>
                <a:spcPts val="0"/>
              </a:spcAft>
              <a:buSzPts val="1300"/>
              <a:buChar char="●"/>
            </a:pPr>
            <a:r>
              <a:rPr lang="pt-BR"/>
              <a:t>Classifica nas folhas</a:t>
            </a:r>
            <a:endParaRPr/>
          </a:p>
        </p:txBody>
      </p:sp>
      <p:pic>
        <p:nvPicPr>
          <p:cNvPr id="311" name="Google Shape;311;p18"/>
          <p:cNvPicPr preferRelativeResize="0"/>
          <p:nvPr/>
        </p:nvPicPr>
        <p:blipFill>
          <a:blip r:embed="rId3">
            <a:alphaModFix/>
          </a:blip>
          <a:stretch>
            <a:fillRect/>
          </a:stretch>
        </p:blipFill>
        <p:spPr>
          <a:xfrm>
            <a:off x="5011528" y="111288"/>
            <a:ext cx="3322775" cy="4920926"/>
          </a:xfrm>
          <a:prstGeom prst="rect">
            <a:avLst/>
          </a:prstGeom>
          <a:noFill/>
          <a:ln>
            <a:noFill/>
          </a:ln>
        </p:spPr>
      </p:pic>
      <p:sp>
        <p:nvSpPr>
          <p:cNvPr id="312" name="Google Shape;312;p18"/>
          <p:cNvSpPr txBox="1"/>
          <p:nvPr>
            <p:ph idx="1" type="body"/>
          </p:nvPr>
        </p:nvSpPr>
        <p:spPr>
          <a:xfrm>
            <a:off x="350275" y="3145175"/>
            <a:ext cx="3105000" cy="657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b="1" lang="pt-BR"/>
              <a:t>[setosa, versicolor, virginica]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Discriminação em decisores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discriminação?</a:t>
            </a:r>
            <a:endParaRPr/>
          </a:p>
        </p:txBody>
      </p:sp>
      <p:sp>
        <p:nvSpPr>
          <p:cNvPr id="323" name="Google Shape;323;p20"/>
          <p:cNvSpPr txBox="1"/>
          <p:nvPr>
            <p:ph idx="4294967295" type="body"/>
          </p:nvPr>
        </p:nvSpPr>
        <p:spPr>
          <a:xfrm>
            <a:off x="1018025" y="1757875"/>
            <a:ext cx="7176300" cy="222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"Discrimination is a sociological term that refers to the </a:t>
            </a:r>
            <a:r>
              <a:rPr b="1" lang="pt-BR" sz="1800"/>
              <a:t>unfair</a:t>
            </a:r>
            <a:r>
              <a:rPr b="1" lang="pt-BR" sz="1800"/>
              <a:t> and unequal treatment</a:t>
            </a:r>
            <a:r>
              <a:rPr lang="pt-BR" sz="1800"/>
              <a:t> of individuals of a certain group based solely on their affiliation to that particular group, category or class.</a:t>
            </a:r>
            <a:endParaRPr sz="1800"/>
          </a:p>
          <a:p>
            <a:pPr indent="0" lvl="0" marL="0" rtl="0" algn="just">
              <a:spcBef>
                <a:spcPts val="1600"/>
              </a:spcBef>
              <a:spcAft>
                <a:spcPts val="1600"/>
              </a:spcAft>
              <a:buNone/>
            </a:pPr>
            <a:r>
              <a:rPr lang="pt-BR" sz="1800"/>
              <a:t>Such discriminatory attitude </a:t>
            </a:r>
            <a:r>
              <a:rPr b="1" lang="pt-BR" sz="1800"/>
              <a:t>deprives</a:t>
            </a:r>
            <a:r>
              <a:rPr lang="pt-BR" sz="1800"/>
              <a:t> the members of one group </a:t>
            </a:r>
            <a:r>
              <a:rPr b="1" lang="pt-BR" sz="1800"/>
              <a:t>from the benefits and opportunities</a:t>
            </a:r>
            <a:r>
              <a:rPr lang="pt-BR" sz="1800"/>
              <a:t> which are accessible to other groups"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Discriminação nos decisores</a:t>
            </a:r>
            <a:endParaRPr/>
          </a:p>
        </p:txBody>
      </p:sp>
      <p:pic>
        <p:nvPicPr>
          <p:cNvPr id="329" name="Google Shape;329;p21"/>
          <p:cNvPicPr preferRelativeResize="0"/>
          <p:nvPr/>
        </p:nvPicPr>
        <p:blipFill>
          <a:blip r:embed="rId3">
            <a:alphaModFix/>
          </a:blip>
          <a:stretch>
            <a:fillRect/>
          </a:stretch>
        </p:blipFill>
        <p:spPr>
          <a:xfrm>
            <a:off x="1256775" y="1820550"/>
            <a:ext cx="6630449" cy="1758800"/>
          </a:xfrm>
          <a:prstGeom prst="rect">
            <a:avLst/>
          </a:prstGeom>
          <a:noFill/>
          <a:ln>
            <a:noFill/>
          </a:ln>
        </p:spPr>
      </p:pic>
      <p:pic>
        <p:nvPicPr>
          <p:cNvPr id="330" name="Google Shape;330;p21"/>
          <p:cNvPicPr preferRelativeResize="0"/>
          <p:nvPr/>
        </p:nvPicPr>
        <p:blipFill>
          <a:blip r:embed="rId4">
            <a:alphaModFix/>
          </a:blip>
          <a:stretch>
            <a:fillRect/>
          </a:stretch>
        </p:blipFill>
        <p:spPr>
          <a:xfrm>
            <a:off x="1489000" y="4114576"/>
            <a:ext cx="6166001" cy="71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