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Nunito"/>
      <p:regular r:id="rId36"/>
      <p:bold r:id="rId37"/>
      <p:italic r:id="rId38"/>
      <p:boldItalic r:id="rId39"/>
    </p:embeddedFont>
    <p:embeddedFont>
      <p:font typeface="Maven Pro"/>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regular.fntdata"/><Relationship Id="rId20" Type="http://schemas.openxmlformats.org/officeDocument/2006/relationships/slide" Target="slides/slide15.xml"/><Relationship Id="rId41" Type="http://schemas.openxmlformats.org/officeDocument/2006/relationships/font" Target="fonts/MavenPro-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bold.fntdata"/><Relationship Id="rId14" Type="http://schemas.openxmlformats.org/officeDocument/2006/relationships/slide" Target="slides/slide9.xml"/><Relationship Id="rId36" Type="http://schemas.openxmlformats.org/officeDocument/2006/relationships/font" Target="fonts/Nunito-regular.fntdata"/><Relationship Id="rId17" Type="http://schemas.openxmlformats.org/officeDocument/2006/relationships/slide" Target="slides/slide12.xml"/><Relationship Id="rId39" Type="http://schemas.openxmlformats.org/officeDocument/2006/relationships/font" Target="fonts/Nunito-boldItalic.fntdata"/><Relationship Id="rId16" Type="http://schemas.openxmlformats.org/officeDocument/2006/relationships/slide" Target="slides/slide11.xml"/><Relationship Id="rId38" Type="http://schemas.openxmlformats.org/officeDocument/2006/relationships/font" Target="fonts/Nuni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4675af257e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4675af257e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Aplicações de classificadores que afetam humanos</a:t>
            </a:r>
            <a:endParaRPr/>
          </a:p>
          <a:p>
            <a:pPr indent="0" lvl="0" marL="0" rtl="0" algn="l">
              <a:spcBef>
                <a:spcPts val="0"/>
              </a:spcBef>
              <a:spcAft>
                <a:spcPts val="0"/>
              </a:spcAft>
              <a:buNone/>
            </a:pPr>
            <a:r>
              <a:rPr lang="pt-BR"/>
              <a:t>bases de dados históricas com </a:t>
            </a:r>
            <a:r>
              <a:rPr lang="pt-BR"/>
              <a:t>discriminação</a:t>
            </a:r>
            <a:endParaRPr/>
          </a:p>
          <a:p>
            <a:pPr indent="0" lvl="0" marL="0" rtl="0" algn="l">
              <a:spcBef>
                <a:spcPts val="0"/>
              </a:spcBef>
              <a:spcAft>
                <a:spcPts val="0"/>
              </a:spcAft>
              <a:buNone/>
            </a:pPr>
            <a:r>
              <a:rPr lang="pt-BR"/>
              <a:t>perpetuação da </a:t>
            </a:r>
            <a:r>
              <a:rPr lang="pt-BR"/>
              <a:t>discriminação</a:t>
            </a:r>
            <a:r>
              <a:rPr lang="pt-BR"/>
              <a:t> pelo algorítmo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4675af257e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4675af257e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pt-BR" sz="1800">
                <a:solidFill>
                  <a:schemeClr val="dk2"/>
                </a:solidFill>
              </a:rPr>
              <a:t>Massaging</a:t>
            </a:r>
            <a:r>
              <a:rPr lang="pt-BR" sz="1800">
                <a:solidFill>
                  <a:schemeClr val="dk2"/>
                </a:solidFill>
              </a:rPr>
              <a:t> changes the class labels of selected objects in the training data in order to obtain a discrimination free dataset</a:t>
            </a:r>
            <a:endParaRPr sz="1800">
              <a:solidFill>
                <a:schemeClr val="dk2"/>
              </a:solidFill>
            </a:endParaRPr>
          </a:p>
          <a:p>
            <a:pPr indent="0" lvl="0" marL="0" rtl="0" algn="l">
              <a:lnSpc>
                <a:spcPct val="115000"/>
              </a:lnSpc>
              <a:spcBef>
                <a:spcPts val="0"/>
              </a:spcBef>
              <a:spcAft>
                <a:spcPts val="0"/>
              </a:spcAft>
              <a:buNone/>
            </a:pPr>
            <a:r>
              <a:rPr b="1" lang="pt-BR" sz="1800">
                <a:solidFill>
                  <a:schemeClr val="dk2"/>
                </a:solidFill>
              </a:rPr>
              <a:t>Reweighing</a:t>
            </a:r>
            <a:r>
              <a:rPr lang="pt-BR" sz="1800">
                <a:solidFill>
                  <a:schemeClr val="dk2"/>
                </a:solidFill>
              </a:rPr>
              <a:t> selects a biased sample to neutralize the impact of discrimination.</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pt-BR" sz="1800">
                <a:solidFill>
                  <a:srgbClr val="FF0000"/>
                </a:solidFill>
              </a:rPr>
              <a:t>essa remoção não são eficazes devido ao efeito chamado red-lining que é a influência de um atributo sensível sobre outros não sensíveis. Ou seja, existem atributos correlacionados. No final o classificador vai continuar discriminando mesmo que de forma indireta</a:t>
            </a:r>
            <a:endParaRPr sz="1800">
              <a:solidFill>
                <a:srgbClr val="FF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4675af257e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4675af257e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4675af257e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4675af257e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pt-BR" sz="1200">
                <a:latin typeface="Times New Roman"/>
                <a:ea typeface="Times New Roman"/>
                <a:cs typeface="Times New Roman"/>
                <a:sym typeface="Times New Roman"/>
              </a:rPr>
              <a:t>O Modified Naive Bayes modifica a distribuição de Bayes de forma que aumenta a probabilidade para casos sensíveis discriminados e diminui probabilidade de casos sensíveis favorecidos com objetivo de balancear estes dados sensíveis. Até zerar a discriminação, segundo a fórmula mostrada anteriormente. </a:t>
            </a:r>
            <a:endParaRPr sz="1200">
              <a:latin typeface="Times New Roman"/>
              <a:ea typeface="Times New Roman"/>
              <a:cs typeface="Times New Roman"/>
              <a:sym typeface="Times New Roman"/>
            </a:endParaRPr>
          </a:p>
          <a:p>
            <a:pPr indent="0" lvl="0" marL="0" rtl="0" algn="l">
              <a:spcBef>
                <a:spcPts val="0"/>
              </a:spcBef>
              <a:spcAft>
                <a:spcPts val="0"/>
              </a:spcAft>
              <a:buNone/>
            </a:pPr>
            <a:r>
              <a:rPr lang="pt-BR" sz="1200">
                <a:latin typeface="Times New Roman"/>
                <a:ea typeface="Times New Roman"/>
                <a:cs typeface="Times New Roman"/>
                <a:sym typeface="Times New Roman"/>
              </a:rPr>
              <a:t>discrimination score P(C =+| S+)− P(C =+| S−). probabilidade de ser avaliado positivamente dado que é favorecido - dado que é discriminado</a:t>
            </a:r>
            <a:endParaRPr sz="1200">
              <a:latin typeface="Times New Roman"/>
              <a:ea typeface="Times New Roman"/>
              <a:cs typeface="Times New Roman"/>
              <a:sym typeface="Times New Roman"/>
            </a:endParaRPr>
          </a:p>
          <a:p>
            <a:pPr indent="0" lvl="0" marL="0" rtl="0" algn="l">
              <a:spcBef>
                <a:spcPts val="0"/>
              </a:spcBef>
              <a:spcAft>
                <a:spcPts val="0"/>
              </a:spcAft>
              <a:buNone/>
            </a:pPr>
            <a:r>
              <a:rPr lang="pt-BR" sz="1200">
                <a:latin typeface="Times New Roman"/>
                <a:ea typeface="Times New Roman"/>
                <a:cs typeface="Times New Roman"/>
                <a:sym typeface="Times New Roman"/>
              </a:rPr>
              <a:t>D = dataset</a:t>
            </a:r>
            <a:endParaRPr sz="1200">
              <a:latin typeface="Times New Roman"/>
              <a:ea typeface="Times New Roman"/>
              <a:cs typeface="Times New Roman"/>
              <a:sym typeface="Times New Roman"/>
            </a:endParaRPr>
          </a:p>
          <a:p>
            <a:pPr indent="0" lvl="0" marL="0" rtl="0" algn="l">
              <a:spcBef>
                <a:spcPts val="0"/>
              </a:spcBef>
              <a:spcAft>
                <a:spcPts val="0"/>
              </a:spcAft>
              <a:buNone/>
            </a:pPr>
            <a:r>
              <a:rPr lang="pt-BR" sz="1200">
                <a:latin typeface="Times New Roman"/>
                <a:ea typeface="Times New Roman"/>
                <a:cs typeface="Times New Roman"/>
                <a:sym typeface="Times New Roman"/>
              </a:rPr>
              <a:t>S = </a:t>
            </a:r>
            <a:r>
              <a:rPr lang="pt-BR" sz="1000">
                <a:solidFill>
                  <a:srgbClr val="131413"/>
                </a:solidFill>
                <a:latin typeface="Times"/>
                <a:ea typeface="Times"/>
                <a:cs typeface="Times"/>
                <a:sym typeface="Times"/>
              </a:rPr>
              <a:t>binary sensitive attribute</a:t>
            </a:r>
            <a:endParaRPr sz="1200">
              <a:latin typeface="Times New Roman"/>
              <a:ea typeface="Times New Roman"/>
              <a:cs typeface="Times New Roman"/>
              <a:sym typeface="Times New Roman"/>
            </a:endParaRPr>
          </a:p>
          <a:p>
            <a:pPr indent="0" lvl="0" marL="0" rtl="0" algn="l">
              <a:spcBef>
                <a:spcPts val="0"/>
              </a:spcBef>
              <a:spcAft>
                <a:spcPts val="0"/>
              </a:spcAft>
              <a:buNone/>
            </a:pPr>
            <a:r>
              <a:rPr lang="pt-BR" sz="1200">
                <a:latin typeface="Times New Roman"/>
                <a:ea typeface="Times New Roman"/>
                <a:cs typeface="Times New Roman"/>
                <a:sym typeface="Times New Roman"/>
              </a:rPr>
              <a:t>L = variável latente (oculta)</a:t>
            </a:r>
            <a:endParaRPr sz="1200">
              <a:latin typeface="Times New Roman"/>
              <a:ea typeface="Times New Roman"/>
              <a:cs typeface="Times New Roman"/>
              <a:sym typeface="Times New Roman"/>
            </a:endParaRPr>
          </a:p>
          <a:p>
            <a:pPr indent="0" lvl="0" marL="0" rtl="0" algn="l">
              <a:spcBef>
                <a:spcPts val="0"/>
              </a:spcBef>
              <a:spcAft>
                <a:spcPts val="0"/>
              </a:spcAft>
              <a:buNone/>
            </a:pPr>
            <a:r>
              <a:rPr lang="pt-BR" sz="1200">
                <a:latin typeface="Times New Roman"/>
                <a:ea typeface="Times New Roman"/>
                <a:cs typeface="Times New Roman"/>
                <a:sym typeface="Times New Roman"/>
              </a:rPr>
              <a:t>C = </a:t>
            </a:r>
            <a:r>
              <a:rPr lang="pt-BR" sz="1000">
                <a:solidFill>
                  <a:srgbClr val="131413"/>
                </a:solidFill>
                <a:latin typeface="Times"/>
                <a:ea typeface="Times"/>
                <a:cs typeface="Times"/>
                <a:sym typeface="Times"/>
              </a:rPr>
              <a:t> binary class attribute (Sim ou não)</a:t>
            </a:r>
            <a:endParaRPr sz="1200">
              <a:latin typeface="Times New Roman"/>
              <a:ea typeface="Times New Roman"/>
              <a:cs typeface="Times New Roman"/>
              <a:sym typeface="Times New Roman"/>
            </a:endParaRPr>
          </a:p>
          <a:p>
            <a:pPr indent="0" lvl="0" marL="0" rtl="0" algn="l">
              <a:spcBef>
                <a:spcPts val="0"/>
              </a:spcBef>
              <a:spcAft>
                <a:spcPts val="0"/>
              </a:spcAft>
              <a:buNone/>
            </a:pPr>
            <a:r>
              <a:rPr lang="pt-BR" sz="1200">
                <a:latin typeface="Times New Roman"/>
                <a:ea typeface="Times New Roman"/>
                <a:cs typeface="Times New Roman"/>
                <a:sym typeface="Times New Roman"/>
              </a:rPr>
              <a:t>A = atributo</a:t>
            </a:r>
            <a:endParaRPr sz="1200">
              <a:latin typeface="Times New Roman"/>
              <a:ea typeface="Times New Roman"/>
              <a:cs typeface="Times New Roman"/>
              <a:sym typeface="Times New Roman"/>
            </a:endParaRPr>
          </a:p>
          <a:p>
            <a:pPr indent="0" lvl="0" marL="0" rtl="0" algn="l">
              <a:spcBef>
                <a:spcPts val="0"/>
              </a:spcBef>
              <a:spcAft>
                <a:spcPts val="0"/>
              </a:spcAft>
              <a:buNone/>
            </a:pPr>
            <a:r>
              <a:rPr lang="pt-BR" sz="1200">
                <a:latin typeface="Times New Roman"/>
                <a:ea typeface="Times New Roman"/>
                <a:cs typeface="Times New Roman"/>
                <a:sym typeface="Times New Roman"/>
              </a:rPr>
              <a:t>As = atributos correlacionados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47f16b57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7f16b57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pt-BR" sz="1200">
                <a:latin typeface="Times New Roman"/>
                <a:ea typeface="Times New Roman"/>
                <a:cs typeface="Times New Roman"/>
                <a:sym typeface="Times New Roman"/>
              </a:rPr>
              <a:t>O Modified Naive Bayes modifica a distribuição de Bayes de forma que aumenta a probabilidade para casos sensíveis discriminados e diminui probabilidade de casos sensíveis favorecidos com objetivo de balancear estes dados sensíveis. Até zerar a discriminação, segundo a fórmula mostrada anteriormente. </a:t>
            </a:r>
            <a:endParaRPr sz="1200">
              <a:latin typeface="Times New Roman"/>
              <a:ea typeface="Times New Roman"/>
              <a:cs typeface="Times New Roman"/>
              <a:sym typeface="Times New Roman"/>
            </a:endParaRPr>
          </a:p>
          <a:p>
            <a:pPr indent="0" lvl="0" marL="0" rtl="0" algn="l">
              <a:spcBef>
                <a:spcPts val="0"/>
              </a:spcBef>
              <a:spcAft>
                <a:spcPts val="0"/>
              </a:spcAft>
              <a:buNone/>
            </a:pPr>
            <a:r>
              <a:rPr lang="pt-BR" sz="1200">
                <a:latin typeface="Times New Roman"/>
                <a:ea typeface="Times New Roman"/>
                <a:cs typeface="Times New Roman"/>
                <a:sym typeface="Times New Roman"/>
              </a:rPr>
              <a:t>discrimination score P(C =+| S+)− P(C =+| S−). probabilidade de ser avaliado positivamente dado que é favorecido - dado que é discriminado</a:t>
            </a:r>
            <a:endParaRPr sz="1200">
              <a:latin typeface="Times New Roman"/>
              <a:ea typeface="Times New Roman"/>
              <a:cs typeface="Times New Roman"/>
              <a:sym typeface="Times New Roman"/>
            </a:endParaRPr>
          </a:p>
          <a:p>
            <a:pPr indent="0" lvl="0" marL="0" rtl="0" algn="l">
              <a:spcBef>
                <a:spcPts val="0"/>
              </a:spcBef>
              <a:spcAft>
                <a:spcPts val="0"/>
              </a:spcAft>
              <a:buNone/>
            </a:pPr>
            <a:r>
              <a:rPr lang="pt-BR" sz="1200">
                <a:latin typeface="Times New Roman"/>
                <a:ea typeface="Times New Roman"/>
                <a:cs typeface="Times New Roman"/>
                <a:sym typeface="Times New Roman"/>
              </a:rPr>
              <a:t>D = dataset</a:t>
            </a:r>
            <a:endParaRPr sz="1200">
              <a:latin typeface="Times New Roman"/>
              <a:ea typeface="Times New Roman"/>
              <a:cs typeface="Times New Roman"/>
              <a:sym typeface="Times New Roman"/>
            </a:endParaRPr>
          </a:p>
          <a:p>
            <a:pPr indent="0" lvl="0" marL="0" rtl="0" algn="l">
              <a:spcBef>
                <a:spcPts val="0"/>
              </a:spcBef>
              <a:spcAft>
                <a:spcPts val="0"/>
              </a:spcAft>
              <a:buNone/>
            </a:pPr>
            <a:r>
              <a:rPr lang="pt-BR" sz="1200">
                <a:latin typeface="Times New Roman"/>
                <a:ea typeface="Times New Roman"/>
                <a:cs typeface="Times New Roman"/>
                <a:sym typeface="Times New Roman"/>
              </a:rPr>
              <a:t>S = </a:t>
            </a:r>
            <a:r>
              <a:rPr lang="pt-BR" sz="1000">
                <a:solidFill>
                  <a:srgbClr val="131413"/>
                </a:solidFill>
                <a:latin typeface="Times"/>
                <a:ea typeface="Times"/>
                <a:cs typeface="Times"/>
                <a:sym typeface="Times"/>
              </a:rPr>
              <a:t>binary sensitive attribute</a:t>
            </a:r>
            <a:endParaRPr sz="1200">
              <a:latin typeface="Times New Roman"/>
              <a:ea typeface="Times New Roman"/>
              <a:cs typeface="Times New Roman"/>
              <a:sym typeface="Times New Roman"/>
            </a:endParaRPr>
          </a:p>
          <a:p>
            <a:pPr indent="0" lvl="0" marL="0" rtl="0" algn="l">
              <a:spcBef>
                <a:spcPts val="0"/>
              </a:spcBef>
              <a:spcAft>
                <a:spcPts val="0"/>
              </a:spcAft>
              <a:buNone/>
            </a:pPr>
            <a:r>
              <a:rPr lang="pt-BR" sz="1200">
                <a:latin typeface="Times New Roman"/>
                <a:ea typeface="Times New Roman"/>
                <a:cs typeface="Times New Roman"/>
                <a:sym typeface="Times New Roman"/>
              </a:rPr>
              <a:t>L = variável latente (oculta)</a:t>
            </a:r>
            <a:endParaRPr sz="1200">
              <a:latin typeface="Times New Roman"/>
              <a:ea typeface="Times New Roman"/>
              <a:cs typeface="Times New Roman"/>
              <a:sym typeface="Times New Roman"/>
            </a:endParaRPr>
          </a:p>
          <a:p>
            <a:pPr indent="0" lvl="0" marL="0" rtl="0" algn="l">
              <a:spcBef>
                <a:spcPts val="0"/>
              </a:spcBef>
              <a:spcAft>
                <a:spcPts val="0"/>
              </a:spcAft>
              <a:buNone/>
            </a:pPr>
            <a:r>
              <a:rPr lang="pt-BR" sz="1200">
                <a:latin typeface="Times New Roman"/>
                <a:ea typeface="Times New Roman"/>
                <a:cs typeface="Times New Roman"/>
                <a:sym typeface="Times New Roman"/>
              </a:rPr>
              <a:t>C = </a:t>
            </a:r>
            <a:r>
              <a:rPr lang="pt-BR" sz="1000">
                <a:solidFill>
                  <a:srgbClr val="131413"/>
                </a:solidFill>
                <a:latin typeface="Times"/>
                <a:ea typeface="Times"/>
                <a:cs typeface="Times"/>
                <a:sym typeface="Times"/>
              </a:rPr>
              <a:t> binary class attribute (Sim ou não)</a:t>
            </a:r>
            <a:endParaRPr sz="1200">
              <a:latin typeface="Times New Roman"/>
              <a:ea typeface="Times New Roman"/>
              <a:cs typeface="Times New Roman"/>
              <a:sym typeface="Times New Roman"/>
            </a:endParaRPr>
          </a:p>
          <a:p>
            <a:pPr indent="0" lvl="0" marL="0" rtl="0" algn="l">
              <a:spcBef>
                <a:spcPts val="0"/>
              </a:spcBef>
              <a:spcAft>
                <a:spcPts val="0"/>
              </a:spcAft>
              <a:buNone/>
            </a:pPr>
            <a:r>
              <a:rPr lang="pt-BR" sz="1200">
                <a:latin typeface="Times New Roman"/>
                <a:ea typeface="Times New Roman"/>
                <a:cs typeface="Times New Roman"/>
                <a:sym typeface="Times New Roman"/>
              </a:rPr>
              <a:t>A = atributo</a:t>
            </a:r>
            <a:endParaRPr sz="1200">
              <a:latin typeface="Times New Roman"/>
              <a:ea typeface="Times New Roman"/>
              <a:cs typeface="Times New Roman"/>
              <a:sym typeface="Times New Roman"/>
            </a:endParaRPr>
          </a:p>
          <a:p>
            <a:pPr indent="0" lvl="0" marL="0" rtl="0" algn="l">
              <a:spcBef>
                <a:spcPts val="0"/>
              </a:spcBef>
              <a:spcAft>
                <a:spcPts val="0"/>
              </a:spcAft>
              <a:buNone/>
            </a:pPr>
            <a:r>
              <a:rPr lang="pt-BR" sz="1200">
                <a:latin typeface="Times New Roman"/>
                <a:ea typeface="Times New Roman"/>
                <a:cs typeface="Times New Roman"/>
                <a:sym typeface="Times New Roman"/>
              </a:rPr>
              <a:t>As = atributos correlacionados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4675af257e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4675af257e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4675af257e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4675af257e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pt-BR" sz="1200">
                <a:latin typeface="Times New Roman"/>
                <a:ea typeface="Times New Roman"/>
                <a:cs typeface="Times New Roman"/>
                <a:sym typeface="Times New Roman"/>
              </a:rPr>
              <a:t>O 2 Naive Bayes Models trabalha evitando as dependências entre atributos sensíveis. O algoritmo evita remover os atributos sensíveis para não haver perda muito grande na acurácia, removendo apenas o fato que eles podem ser usados para decidir sobre S. Ele trabalha dividindo o conjunto de dados em 2: um com dados sensíveis favorecidos e outro com discriminados. Resultando em 2 modelos naive bayes diferentes. Então dependendo do valor de S, o classificador vai usar um dos dois dependendo do valor de 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47f16b578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47f16b578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pt-BR" sz="1200">
                <a:latin typeface="Times New Roman"/>
                <a:ea typeface="Times New Roman"/>
                <a:cs typeface="Times New Roman"/>
                <a:sym typeface="Times New Roman"/>
              </a:rPr>
              <a:t>O 2 Naive Bayes Models trabalha evitando as dependências entre atributos sensíveis. O algoritmo evita remover os atributos sensíveis para não haver perda muito grande na acurácia, removendo apenas o fato que eles podem ser usados para decidir sobre S. Ele trabalha dividindo o conjunto de dados em 2: um com dados sensíveis favorecidos e outro com discriminados. Resultando em 2 modelos naive bayes diferentes. Então dependendo do valor de S, o classificador vai usar um dos dois dependendo do valor de 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4675af257e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4675af257e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200">
                <a:latin typeface="Times New Roman"/>
                <a:ea typeface="Times New Roman"/>
                <a:cs typeface="Times New Roman"/>
                <a:sym typeface="Times New Roman"/>
              </a:rPr>
              <a:t>Our third and most complicated approach tries to model the discrimination process</a:t>
            </a:r>
            <a:endParaRPr sz="1200">
              <a:latin typeface="Times New Roman"/>
              <a:ea typeface="Times New Roman"/>
              <a:cs typeface="Times New Roman"/>
              <a:sym typeface="Times New Roman"/>
            </a:endParaRPr>
          </a:p>
          <a:p>
            <a:pPr indent="0" lvl="0" marL="0" rtl="0" algn="l">
              <a:spcBef>
                <a:spcPts val="0"/>
              </a:spcBef>
              <a:spcAft>
                <a:spcPts val="0"/>
              </a:spcAft>
              <a:buNone/>
            </a:pPr>
            <a:r>
              <a:rPr lang="pt-BR" sz="1200">
                <a:latin typeface="Times New Roman"/>
                <a:ea typeface="Times New Roman"/>
                <a:cs typeface="Times New Roman"/>
                <a:sym typeface="Times New Roman"/>
              </a:rPr>
              <a:t>in order to discover the actual class labels that the data-set should have contained</a:t>
            </a:r>
            <a:endParaRPr sz="1200">
              <a:latin typeface="Times New Roman"/>
              <a:ea typeface="Times New Roman"/>
              <a:cs typeface="Times New Roman"/>
              <a:sym typeface="Times New Roman"/>
            </a:endParaRPr>
          </a:p>
          <a:p>
            <a:pPr indent="0" lvl="0" marL="0" rtl="0" algn="l">
              <a:spcBef>
                <a:spcPts val="0"/>
              </a:spcBef>
              <a:spcAft>
                <a:spcPts val="0"/>
              </a:spcAft>
              <a:buNone/>
            </a:pPr>
            <a:r>
              <a:rPr lang="pt-BR" sz="1200">
                <a:latin typeface="Times New Roman"/>
                <a:ea typeface="Times New Roman"/>
                <a:cs typeface="Times New Roman"/>
                <a:sym typeface="Times New Roman"/>
              </a:rPr>
              <a:t>if it would have been discrimination free. </a:t>
            </a:r>
            <a:endParaRPr sz="1200">
              <a:latin typeface="Times New Roman"/>
              <a:ea typeface="Times New Roman"/>
              <a:cs typeface="Times New Roman"/>
              <a:sym typeface="Times New Roman"/>
            </a:endParaRPr>
          </a:p>
          <a:p>
            <a:pPr indent="0" lvl="0" marL="0" rtl="0" algn="l">
              <a:spcBef>
                <a:spcPts val="0"/>
              </a:spcBef>
              <a:spcAft>
                <a:spcPts val="0"/>
              </a:spcAft>
              <a:buNone/>
            </a:pPr>
            <a:r>
              <a:rPr lang="pt-BR" sz="1200">
                <a:latin typeface="Times New Roman"/>
                <a:ea typeface="Times New Roman"/>
                <a:cs typeface="Times New Roman"/>
                <a:sym typeface="Times New Roman"/>
              </a:rPr>
              <a:t>Since they are not observed, these actual class labels are modeled using a latent (or hidden) variable L. How to include this</a:t>
            </a:r>
            <a:endParaRPr sz="1200">
              <a:latin typeface="Times New Roman"/>
              <a:ea typeface="Times New Roman"/>
              <a:cs typeface="Times New Roman"/>
              <a:sym typeface="Times New Roman"/>
            </a:endParaRPr>
          </a:p>
          <a:p>
            <a:pPr indent="0" lvl="0" marL="0" rtl="0" algn="l">
              <a:spcBef>
                <a:spcPts val="0"/>
              </a:spcBef>
              <a:spcAft>
                <a:spcPts val="0"/>
              </a:spcAft>
              <a:buNone/>
            </a:pPr>
            <a:r>
              <a:rPr lang="pt-BR" sz="1200">
                <a:latin typeface="Times New Roman"/>
                <a:ea typeface="Times New Roman"/>
                <a:cs typeface="Times New Roman"/>
                <a:sym typeface="Times New Roman"/>
              </a:rPr>
              <a:t>latent variable in a naive Bayes like model depends crucially on our knowledge of this</a:t>
            </a:r>
            <a:endParaRPr sz="1200">
              <a:latin typeface="Times New Roman"/>
              <a:ea typeface="Times New Roman"/>
              <a:cs typeface="Times New Roman"/>
              <a:sym typeface="Times New Roman"/>
            </a:endParaRPr>
          </a:p>
          <a:p>
            <a:pPr indent="0" lvl="0" marL="0" rtl="0" algn="l">
              <a:spcBef>
                <a:spcPts val="0"/>
              </a:spcBef>
              <a:spcAft>
                <a:spcPts val="0"/>
              </a:spcAft>
              <a:buNone/>
            </a:pPr>
            <a:r>
              <a:rPr lang="pt-BR" sz="1200">
                <a:latin typeface="Times New Roman"/>
                <a:ea typeface="Times New Roman"/>
                <a:cs typeface="Times New Roman"/>
                <a:sym typeface="Times New Roman"/>
              </a:rPr>
              <a:t>variable. Regarding this, we assume the following:</a:t>
            </a:r>
            <a:endParaRPr sz="1200">
              <a:latin typeface="Times New Roman"/>
              <a:ea typeface="Times New Roman"/>
              <a:cs typeface="Times New Roman"/>
              <a:sym typeface="Times New Roman"/>
            </a:endParaRPr>
          </a:p>
          <a:p>
            <a:pPr indent="0" lvl="0" marL="0" rtl="0" algn="l">
              <a:spcBef>
                <a:spcPts val="0"/>
              </a:spcBef>
              <a:spcAft>
                <a:spcPts val="0"/>
              </a:spcAft>
              <a:buNone/>
            </a:pPr>
            <a:r>
              <a:rPr lang="pt-BR" sz="1200">
                <a:latin typeface="Times New Roman"/>
                <a:ea typeface="Times New Roman"/>
                <a:cs typeface="Times New Roman"/>
                <a:sym typeface="Times New Roman"/>
              </a:rPr>
              <a:t>S = atributos sensíveis</a:t>
            </a:r>
            <a:endParaRPr sz="1200">
              <a:latin typeface="Times New Roman"/>
              <a:ea typeface="Times New Roman"/>
              <a:cs typeface="Times New Roman"/>
              <a:sym typeface="Times New Roman"/>
            </a:endParaRPr>
          </a:p>
          <a:p>
            <a:pPr indent="0" lvl="0" marL="0" rtl="0" algn="l">
              <a:spcBef>
                <a:spcPts val="0"/>
              </a:spcBef>
              <a:spcAft>
                <a:spcPts val="0"/>
              </a:spcAft>
              <a:buNone/>
            </a:pPr>
            <a:r>
              <a:rPr lang="pt-BR" sz="1200">
                <a:latin typeface="Times New Roman"/>
                <a:ea typeface="Times New Roman"/>
                <a:cs typeface="Times New Roman"/>
                <a:sym typeface="Times New Roman"/>
              </a:rPr>
              <a:t>L = </a:t>
            </a:r>
            <a:r>
              <a:rPr lang="pt-BR" sz="1200">
                <a:latin typeface="Times New Roman"/>
                <a:ea typeface="Times New Roman"/>
                <a:cs typeface="Times New Roman"/>
                <a:sym typeface="Times New Roman"/>
              </a:rPr>
              <a:t>variável latente (oculta)</a:t>
            </a:r>
            <a:endParaRPr sz="1200">
              <a:latin typeface="Times New Roman"/>
              <a:ea typeface="Times New Roman"/>
              <a:cs typeface="Times New Roman"/>
              <a:sym typeface="Times New Roman"/>
            </a:endParaRPr>
          </a:p>
          <a:p>
            <a:pPr indent="0" lvl="0" marL="0" rtl="0" algn="l">
              <a:spcBef>
                <a:spcPts val="0"/>
              </a:spcBef>
              <a:spcAft>
                <a:spcPts val="0"/>
              </a:spcAft>
              <a:buNone/>
            </a:pPr>
            <a:r>
              <a:rPr lang="pt-BR" sz="1200">
                <a:latin typeface="Times New Roman"/>
                <a:ea typeface="Times New Roman"/>
                <a:cs typeface="Times New Roman"/>
                <a:sym typeface="Times New Roman"/>
              </a:rPr>
              <a:t>C = classe</a:t>
            </a:r>
            <a:endParaRPr sz="1200">
              <a:latin typeface="Times New Roman"/>
              <a:ea typeface="Times New Roman"/>
              <a:cs typeface="Times New Roman"/>
              <a:sym typeface="Times New Roman"/>
            </a:endParaRPr>
          </a:p>
          <a:p>
            <a:pPr indent="0" lvl="0" marL="0" rtl="0" algn="l">
              <a:spcBef>
                <a:spcPts val="0"/>
              </a:spcBef>
              <a:spcAft>
                <a:spcPts val="0"/>
              </a:spcAft>
              <a:buNone/>
            </a:pPr>
            <a:r>
              <a:rPr lang="pt-BR" sz="1200">
                <a:latin typeface="Times New Roman"/>
                <a:ea typeface="Times New Roman"/>
                <a:cs typeface="Times New Roman"/>
                <a:sym typeface="Times New Roman"/>
              </a:rPr>
              <a:t>A = atributo</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pt-BR" sz="1200">
                <a:latin typeface="Times New Roman"/>
                <a:ea typeface="Times New Roman"/>
                <a:cs typeface="Times New Roman"/>
                <a:sym typeface="Times New Roman"/>
              </a:rPr>
              <a:t>uma terceira abordagem é a Latent variable model, que tenta modelar o processo de discriminação. Para isso, é criada uma variável L que é independente dos atributos sensíveis S isto é, os rótulos estarão livres de discriminação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rPr lang="pt-BR" sz="1200">
                <a:latin typeface="Times New Roman"/>
                <a:ea typeface="Times New Roman"/>
                <a:cs typeface="Times New Roman"/>
                <a:sym typeface="Times New Roman"/>
              </a:rPr>
              <a:t>ele assume que cada classe tem chances iguais de serem discriminadas, sendo independentes dos atributos não sensíveis, consequentemente independente da probabilidade de ser rotulado positivamente.</a:t>
            </a:r>
            <a:endParaRPr sz="1200">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4675af257e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4675af257e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675af257e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675af257e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4675af257e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4675af257e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4675af257e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4675af257e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pt-BR" sz="1200">
                <a:latin typeface="Times New Roman"/>
                <a:ea typeface="Times New Roman"/>
                <a:cs typeface="Times New Roman"/>
                <a:sym typeface="Times New Roman"/>
              </a:rPr>
              <a:t>Como resultado dos testes, 2 Naive Bayes obteve a melhor performance, atingindo a melhor acurácia com nenhuma discriminação e tem a menor dependência dos atributos sensíveis.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4675af257e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4675af257e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1000"/>
              <a:t>The optimization criteria used are usually locally optimizing the overall accuracy of the tree, e.g., based on the so-called </a:t>
            </a:r>
            <a:r>
              <a:rPr i="1" lang="pt-BR" sz="1000"/>
              <a:t>information gain</a:t>
            </a:r>
            <a:r>
              <a:rPr lang="pt-BR" sz="1000"/>
              <a:t>. Suppose that a certain split divides the data 𝐷 into 𝐷</a:t>
            </a:r>
            <a:r>
              <a:rPr lang="pt-BR" sz="700"/>
              <a:t>1</a:t>
            </a:r>
            <a:r>
              <a:rPr lang="pt-BR" sz="1000"/>
              <a:t>, . . . , 𝐷</a:t>
            </a:r>
            <a:r>
              <a:rPr lang="pt-BR" sz="700"/>
              <a:t>𝑘</a:t>
            </a:r>
            <a:r>
              <a:rPr lang="pt-BR" sz="1000"/>
              <a:t>.</a:t>
            </a:r>
            <a:endParaRPr sz="1000"/>
          </a:p>
          <a:p>
            <a:pPr indent="0" lvl="0" marL="0" rtl="0" algn="l">
              <a:spcBef>
                <a:spcPts val="0"/>
              </a:spcBef>
              <a:spcAft>
                <a:spcPts val="0"/>
              </a:spcAft>
              <a:buNone/>
            </a:pPr>
            <a:r>
              <a:t/>
            </a:r>
            <a:endParaRPr sz="1000"/>
          </a:p>
          <a:p>
            <a:pPr indent="0" lvl="0" marL="0" rtl="0" algn="l">
              <a:lnSpc>
                <a:spcPct val="115000"/>
              </a:lnSpc>
              <a:spcBef>
                <a:spcPts val="0"/>
              </a:spcBef>
              <a:spcAft>
                <a:spcPts val="0"/>
              </a:spcAft>
              <a:buNone/>
            </a:pPr>
            <a:r>
              <a:rPr lang="pt-BR" sz="1000"/>
              <a:t>where 𝐻</a:t>
            </a:r>
            <a:r>
              <a:rPr lang="pt-BR" sz="700"/>
              <a:t>Class </a:t>
            </a:r>
            <a:r>
              <a:rPr lang="pt-BR" sz="1000"/>
              <a:t>denotes the entropy w.r.t. the class label, and 𝐷</a:t>
            </a:r>
            <a:r>
              <a:rPr lang="pt-BR" sz="700"/>
              <a:t>𝑖</a:t>
            </a:r>
            <a:r>
              <a:rPr lang="pt-BR" sz="1000"/>
              <a:t>, 𝑖 = 1...𝑘 are the partitions induced by the splitting criterion under evaluation. From all splitting criteria being considered, the one that (locally) optimizes the information gain is chosen.</a:t>
            </a:r>
            <a:endParaRPr sz="1000"/>
          </a:p>
          <a:p>
            <a:pPr indent="0" lvl="0" marL="0" rtl="0" algn="l">
              <a:spcBef>
                <a:spcPts val="0"/>
              </a:spcBef>
              <a:spcAft>
                <a:spcPts val="0"/>
              </a:spcAft>
              <a:buNone/>
            </a:pPr>
            <a:r>
              <a:t/>
            </a:r>
            <a:endParaRPr sz="10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4675af257e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4675af257e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1400"/>
              <a:t>When evaluating the splitting criterion for a tree node, not only its contribution to the accuracy, but also the level of discrimination caused by this split is evaluated.</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pt-BR" sz="1400"/>
              <a:t>under evaluation on the discrimination of the resulting tree. To measure the influence of the introduction of a split on the discrimination, we will use the same notion of information gain, but now also w.r.t. the sensitive attribute 𝐵 instead of only w.r.t. the class Class. This gain in sensitivity to 𝐵 will be denoted IGS;</a:t>
            </a:r>
            <a:endParaRPr sz="1400"/>
          </a:p>
          <a:p>
            <a:pPr indent="0" lvl="0" marL="0" rtl="0" algn="l">
              <a:lnSpc>
                <a:spcPct val="115000"/>
              </a:lnSpc>
              <a:spcBef>
                <a:spcPts val="0"/>
              </a:spcBef>
              <a:spcAft>
                <a:spcPts val="0"/>
              </a:spcAft>
              <a:buNone/>
            </a:pPr>
            <a:r>
              <a:t/>
            </a:r>
            <a:endParaRPr sz="1400"/>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4675af257e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4675af257e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pt-BR" sz="1000"/>
              <a:t>IGC-IGS</a:t>
            </a:r>
            <a:r>
              <a:rPr lang="pt-BR" sz="1000"/>
              <a:t>: We only allow for a split if it is non- discriminatory, i.e., we select an attribute which is homoge- nous w.r.t. class attribute but heterogenous w.r.t. sensitive</a:t>
            </a:r>
            <a:endParaRPr sz="1000"/>
          </a:p>
          <a:p>
            <a:pPr indent="0" lvl="0" marL="0" rtl="0" algn="l">
              <a:lnSpc>
                <a:spcPct val="115000"/>
              </a:lnSpc>
              <a:spcBef>
                <a:spcPts val="0"/>
              </a:spcBef>
              <a:spcAft>
                <a:spcPts val="0"/>
              </a:spcAft>
              <a:buNone/>
            </a:pPr>
            <a:r>
              <a:rPr b="1" lang="pt-BR" sz="1000"/>
              <a:t>IGC/IGS</a:t>
            </a:r>
            <a:r>
              <a:rPr lang="pt-BR" sz="1000"/>
              <a:t>: We make a trade-off between accuracy and discrimination by dividing the gain in accuracy by gain in discrimination.</a:t>
            </a:r>
            <a:endParaRPr sz="1000"/>
          </a:p>
          <a:p>
            <a:pPr indent="0" lvl="0" marL="0" rtl="0" algn="l">
              <a:lnSpc>
                <a:spcPct val="115000"/>
              </a:lnSpc>
              <a:spcBef>
                <a:spcPts val="0"/>
              </a:spcBef>
              <a:spcAft>
                <a:spcPts val="0"/>
              </a:spcAft>
              <a:buNone/>
            </a:pPr>
            <a:r>
              <a:rPr b="1" lang="pt-BR" sz="1000"/>
              <a:t>IGC+IGS</a:t>
            </a:r>
            <a:r>
              <a:rPr lang="pt-BR" sz="1000"/>
              <a:t>: We add up the accuracy gain and the discrimination gain. This favors splits that result in a homogenous tree w.r.t. both accuracy and the sensitive attribute. Even though this measure in isolation does not make sense as it favors more discrimination, it will lead to good results in combination with the relabeling technique we show next.</a:t>
            </a:r>
            <a:endParaRPr sz="1000"/>
          </a:p>
          <a:p>
            <a:pPr indent="0" lvl="0" marL="0" rtl="0" algn="l">
              <a:spcBef>
                <a:spcPts val="0"/>
              </a:spcBef>
              <a:spcAft>
                <a:spcPts val="0"/>
              </a:spcAft>
              <a:buNone/>
            </a:pPr>
            <a:r>
              <a:t/>
            </a:r>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4675af257e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4675af257e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4675af257e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4675af257e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4675af257e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4675af257e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1000"/>
              <a:t>Based on the connection with the KNAPSACK problem, the greedy Algorithm 1 is proposed for approximating the most optimal relabeling.</a:t>
            </a:r>
            <a:endParaRPr sz="1000"/>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4675af257e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4675af257e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000"/>
              <a:t>The comparisons show clearly that relabeling succeeds in lowering the discrimination much further than the baseline and previous state-of-the-art approaches.</a:t>
            </a:r>
            <a:endParaRPr sz="1000"/>
          </a:p>
          <a:p>
            <a:pPr indent="0" lvl="0" marL="0" rtl="0" algn="l">
              <a:spcBef>
                <a:spcPts val="0"/>
              </a:spcBef>
              <a:spcAft>
                <a:spcPts val="0"/>
              </a:spcAft>
              <a:buNone/>
            </a:pPr>
            <a:r>
              <a:t/>
            </a:r>
            <a:endParaRPr sz="10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4675af257e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4675af257e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675af257e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675af257e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000">
                <a:highlight>
                  <a:srgbClr val="FFFFFF"/>
                </a:highlight>
              </a:rPr>
              <a:t>Basicamente, o problema de classificação consiste em determinar o rótulo de algum objeto, baseado em um conjunto de atributos extraídos do mesmo. Para que isso ocorra é necessário um conjunto de treinamento com instâncias na qual os rótulos  os objetos são conhecidos. Devido a isso, na terminologia de aprendizado de máquina, a classificação de dados é um problema de aprendizado supervisionado </a:t>
            </a:r>
            <a:endParaRPr sz="1000">
              <a:highlight>
                <a:srgbClr val="FFFFFF"/>
              </a:highlight>
            </a:endParaRPr>
          </a:p>
          <a:p>
            <a:pPr indent="0" lvl="0" marL="0" rtl="0" algn="l">
              <a:spcBef>
                <a:spcPts val="0"/>
              </a:spcBef>
              <a:spcAft>
                <a:spcPts val="0"/>
              </a:spcAft>
              <a:buNone/>
            </a:pPr>
            <a:r>
              <a:t/>
            </a:r>
            <a:endParaRPr sz="1000">
              <a:highlight>
                <a:srgbClr val="FFFFFF"/>
              </a:highlight>
            </a:endParaRPr>
          </a:p>
          <a:p>
            <a:pPr indent="0" lvl="0" marL="0" rtl="0" algn="l">
              <a:spcBef>
                <a:spcPts val="0"/>
              </a:spcBef>
              <a:spcAft>
                <a:spcPts val="0"/>
              </a:spcAft>
              <a:buNone/>
            </a:pPr>
            <a:r>
              <a:rPr lang="pt-BR" sz="1000">
                <a:highlight>
                  <a:srgbClr val="FFFFFF"/>
                </a:highlight>
              </a:rPr>
              <a:t>A classificação de dados está presente em diversos problemas reais, tais como: reconhecer padrões em imagens, diferenciar espécies de plantas, classificar tumores benignos e malignos</a:t>
            </a:r>
            <a:endParaRPr sz="1000">
              <a:highlight>
                <a:srgbClr val="FFFFFF"/>
              </a:highligh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4675af257e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4675af257e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675af257e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675af257e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1200">
                <a:solidFill>
                  <a:srgbClr val="222222"/>
                </a:solidFill>
              </a:rPr>
              <a:t>Os jogadores irão jogar se o tempo está ensolarado. Esta afirmação está correta?</a:t>
            </a:r>
            <a:endParaRPr sz="1200">
              <a:solidFill>
                <a:srgbClr val="222222"/>
              </a:solidFill>
            </a:endParaRPr>
          </a:p>
          <a:p>
            <a:pPr indent="0" lvl="0" marL="0" rtl="0" algn="l">
              <a:lnSpc>
                <a:spcPct val="115000"/>
              </a:lnSpc>
              <a:spcBef>
                <a:spcPts val="1400"/>
              </a:spcBef>
              <a:spcAft>
                <a:spcPts val="1400"/>
              </a:spcAft>
              <a:buNone/>
            </a:pPr>
            <a:r>
              <a:rPr lang="pt-BR" sz="1200">
                <a:solidFill>
                  <a:srgbClr val="222222"/>
                </a:solidFill>
              </a:rPr>
              <a:t>P (Sim |Ensolarado) = P (Ensolarado | Sim) * P (Sim) / P (Ensolarado)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675af257e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675af257e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4675af257e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675af257e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4675af257e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4675af257e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4675af257e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675af257e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Dados que podem ser sensíveis: gênero, etnia, classe social,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4675af257e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4675af257e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300">
                <a:solidFill>
                  <a:schemeClr val="dk2"/>
                </a:solidFill>
              </a:rPr>
              <a:t>Probabilidade de quem não tem o atributo se classificado como positivo - Probabilidade de quem tem o atributo ser classificado como positivo</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pt-BR" sz="1300">
                <a:solidFill>
                  <a:schemeClr val="dk2"/>
                </a:solidFill>
              </a:rPr>
              <a:t>Let 𝐵 be a binary attribute with domain dom(𝐵) = {0,1}. The discrimination of 𝐶 w.r.t. 𝐵 in dataset 𝐷, denoted disc𝐵(𝐶,𝐷) is defined as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hyperlink" Target="http://dx.doi.org/10.1109/ICDM.2010.50" TargetMode="External"/><Relationship Id="rId4" Type="http://schemas.openxmlformats.org/officeDocument/2006/relationships/hyperlink" Target="https://doi.org/10.1007/s10618-010-0190-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232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Reduzindo d</a:t>
            </a:r>
            <a:r>
              <a:rPr lang="pt-BR"/>
              <a:t>iscriminação</a:t>
            </a:r>
            <a:r>
              <a:rPr lang="pt-BR"/>
              <a:t> em classificadores</a:t>
            </a:r>
            <a:endParaRPr/>
          </a:p>
        </p:txBody>
      </p:sp>
      <p:sp>
        <p:nvSpPr>
          <p:cNvPr id="278" name="Google Shape;278;p13"/>
          <p:cNvSpPr txBox="1"/>
          <p:nvPr>
            <p:ph idx="1" type="subTitle"/>
          </p:nvPr>
        </p:nvSpPr>
        <p:spPr>
          <a:xfrm>
            <a:off x="824000" y="3215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Hilton Pintor </a:t>
            </a:r>
            <a:r>
              <a:rPr lang="pt-BR" sz="900"/>
              <a:t>(hpbl)</a:t>
            </a:r>
            <a:endParaRPr sz="900"/>
          </a:p>
          <a:p>
            <a:pPr indent="0" lvl="0" marL="0" rtl="0" algn="l">
              <a:spcBef>
                <a:spcPts val="0"/>
              </a:spcBef>
              <a:spcAft>
                <a:spcPts val="0"/>
              </a:spcAft>
              <a:buNone/>
            </a:pPr>
            <a:r>
              <a:rPr lang="pt-BR"/>
              <a:t>Victor Miranda </a:t>
            </a:r>
            <a:r>
              <a:rPr lang="pt-BR" sz="900"/>
              <a:t>(vmm)</a:t>
            </a:r>
            <a:endParaRPr sz="900"/>
          </a:p>
        </p:txBody>
      </p:sp>
      <p:sp>
        <p:nvSpPr>
          <p:cNvPr id="279" name="Google Shape;279;p13"/>
          <p:cNvSpPr txBox="1"/>
          <p:nvPr>
            <p:ph idx="1" type="subTitle"/>
          </p:nvPr>
        </p:nvSpPr>
        <p:spPr>
          <a:xfrm>
            <a:off x="824000" y="4148175"/>
            <a:ext cx="52440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rgbClr val="FFFFFF"/>
                </a:solidFill>
              </a:rPr>
              <a:t>github.com/if1015-datascience-ufpe/2018-2-ex3-p2p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Exemplos práticos</a:t>
            </a:r>
            <a:endParaRPr/>
          </a:p>
        </p:txBody>
      </p:sp>
      <p:sp>
        <p:nvSpPr>
          <p:cNvPr id="336" name="Google Shape;336;p22"/>
          <p:cNvSpPr txBox="1"/>
          <p:nvPr>
            <p:ph idx="4294967295" type="body"/>
          </p:nvPr>
        </p:nvSpPr>
        <p:spPr>
          <a:xfrm>
            <a:off x="1303800" y="1713850"/>
            <a:ext cx="7176300" cy="2224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sz="1800"/>
              <a:t>Seguros</a:t>
            </a:r>
            <a:endParaRPr sz="1800"/>
          </a:p>
          <a:p>
            <a:pPr indent="-342900" lvl="0" marL="457200" rtl="0" algn="just">
              <a:spcBef>
                <a:spcPts val="0"/>
              </a:spcBef>
              <a:spcAft>
                <a:spcPts val="0"/>
              </a:spcAft>
              <a:buSzPts val="1800"/>
              <a:buChar char="●"/>
            </a:pPr>
            <a:r>
              <a:rPr lang="pt-BR" sz="1800"/>
              <a:t>Liberdade Condicional</a:t>
            </a:r>
            <a:endParaRPr sz="1800"/>
          </a:p>
          <a:p>
            <a:pPr indent="-342900" lvl="0" marL="457200" rtl="0" algn="just">
              <a:spcBef>
                <a:spcPts val="0"/>
              </a:spcBef>
              <a:spcAft>
                <a:spcPts val="0"/>
              </a:spcAft>
              <a:buSzPts val="1800"/>
              <a:buChar char="●"/>
            </a:pPr>
            <a:r>
              <a:rPr lang="pt-BR" sz="1800"/>
              <a:t>Bancos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Modelos tradicionais</a:t>
            </a:r>
            <a:endParaRPr/>
          </a:p>
        </p:txBody>
      </p:sp>
      <p:sp>
        <p:nvSpPr>
          <p:cNvPr id="342" name="Google Shape;342;p23"/>
          <p:cNvSpPr txBox="1"/>
          <p:nvPr>
            <p:ph idx="4294967295" type="body"/>
          </p:nvPr>
        </p:nvSpPr>
        <p:spPr>
          <a:xfrm>
            <a:off x="727450" y="2181925"/>
            <a:ext cx="3582900" cy="16278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pt-BR" sz="1800"/>
              <a:t>Remover atributos sensíveis</a:t>
            </a:r>
            <a:endParaRPr sz="1800"/>
          </a:p>
          <a:p>
            <a:pPr indent="0" lvl="0" marL="457200" rtl="0" algn="l">
              <a:lnSpc>
                <a:spcPct val="100000"/>
              </a:lnSpc>
              <a:spcBef>
                <a:spcPts val="1600"/>
              </a:spcBef>
              <a:spcAft>
                <a:spcPts val="0"/>
              </a:spcAft>
              <a:buNone/>
            </a:pPr>
            <a:r>
              <a:t/>
            </a:r>
            <a:endParaRPr sz="1800"/>
          </a:p>
          <a:p>
            <a:pPr indent="-342900" lvl="0" marL="457200" rtl="0" algn="l">
              <a:spcBef>
                <a:spcPts val="1600"/>
              </a:spcBef>
              <a:spcAft>
                <a:spcPts val="0"/>
              </a:spcAft>
              <a:buSzPts val="1800"/>
              <a:buChar char="●"/>
            </a:pPr>
            <a:r>
              <a:rPr lang="pt-BR" sz="1800"/>
              <a:t>Massaging</a:t>
            </a:r>
            <a:endParaRPr sz="1800"/>
          </a:p>
          <a:p>
            <a:pPr indent="-342900" lvl="0" marL="457200" rtl="0" algn="l">
              <a:spcBef>
                <a:spcPts val="0"/>
              </a:spcBef>
              <a:spcAft>
                <a:spcPts val="0"/>
              </a:spcAft>
              <a:buSzPts val="1800"/>
              <a:buChar char="●"/>
            </a:pPr>
            <a:r>
              <a:rPr lang="pt-BR" sz="1800"/>
              <a:t>Reweighing</a:t>
            </a:r>
            <a:endParaRPr sz="1800">
              <a:solidFill>
                <a:srgbClr val="FF0000"/>
              </a:solidFill>
            </a:endParaRPr>
          </a:p>
        </p:txBody>
      </p:sp>
      <p:sp>
        <p:nvSpPr>
          <p:cNvPr id="343" name="Google Shape;343;p23"/>
          <p:cNvSpPr txBox="1"/>
          <p:nvPr>
            <p:ph idx="4294967295" type="body"/>
          </p:nvPr>
        </p:nvSpPr>
        <p:spPr>
          <a:xfrm>
            <a:off x="4767600" y="1653025"/>
            <a:ext cx="3582900" cy="16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342900" lvl="0" marL="457200" rtl="0" algn="l">
              <a:spcBef>
                <a:spcPts val="1600"/>
              </a:spcBef>
              <a:spcAft>
                <a:spcPts val="0"/>
              </a:spcAft>
              <a:buClr>
                <a:srgbClr val="FF0000"/>
              </a:buClr>
              <a:buSzPts val="1800"/>
              <a:buChar char="●"/>
            </a:pPr>
            <a:r>
              <a:rPr lang="pt-BR" sz="1800">
                <a:solidFill>
                  <a:srgbClr val="FF0000"/>
                </a:solidFill>
              </a:rPr>
              <a:t>Red-lining effect</a:t>
            </a:r>
            <a:endParaRPr sz="1800">
              <a:solidFill>
                <a:srgbClr val="FF0000"/>
              </a:solidFill>
            </a:endParaRPr>
          </a:p>
        </p:txBody>
      </p:sp>
      <p:sp>
        <p:nvSpPr>
          <p:cNvPr id="344" name="Google Shape;344;p23"/>
          <p:cNvSpPr txBox="1"/>
          <p:nvPr>
            <p:ph idx="4294967295" type="body"/>
          </p:nvPr>
        </p:nvSpPr>
        <p:spPr>
          <a:xfrm>
            <a:off x="4337100" y="2114550"/>
            <a:ext cx="506700" cy="605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3000">
                <a:solidFill>
                  <a:srgbClr val="000000"/>
                </a:solidFill>
              </a:rPr>
              <a:t>x</a:t>
            </a:r>
            <a:endParaRPr sz="30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24"/>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Soluções propostas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Modified naive Bayes</a:t>
            </a:r>
            <a:endParaRPr/>
          </a:p>
        </p:txBody>
      </p:sp>
      <p:pic>
        <p:nvPicPr>
          <p:cNvPr id="355" name="Google Shape;355;p25"/>
          <p:cNvPicPr preferRelativeResize="0"/>
          <p:nvPr/>
        </p:nvPicPr>
        <p:blipFill rotWithShape="1">
          <a:blip r:embed="rId3">
            <a:alphaModFix/>
          </a:blip>
          <a:srcRect b="0" l="0" r="0" t="1758"/>
          <a:stretch/>
        </p:blipFill>
        <p:spPr>
          <a:xfrm>
            <a:off x="1264813" y="1644950"/>
            <a:ext cx="3498025" cy="3183925"/>
          </a:xfrm>
          <a:prstGeom prst="rect">
            <a:avLst/>
          </a:prstGeom>
          <a:noFill/>
          <a:ln>
            <a:noFill/>
          </a:ln>
        </p:spPr>
      </p:pic>
      <p:pic>
        <p:nvPicPr>
          <p:cNvPr id="356" name="Google Shape;356;p25"/>
          <p:cNvPicPr preferRelativeResize="0"/>
          <p:nvPr/>
        </p:nvPicPr>
        <p:blipFill>
          <a:blip r:embed="rId4">
            <a:alphaModFix/>
          </a:blip>
          <a:stretch>
            <a:fillRect/>
          </a:stretch>
        </p:blipFill>
        <p:spPr>
          <a:xfrm>
            <a:off x="3990900" y="2050525"/>
            <a:ext cx="4343400" cy="933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Modified naive Bayes</a:t>
            </a:r>
            <a:endParaRPr/>
          </a:p>
        </p:txBody>
      </p:sp>
      <p:sp>
        <p:nvSpPr>
          <p:cNvPr id="362" name="Google Shape;362;p26"/>
          <p:cNvSpPr txBox="1"/>
          <p:nvPr>
            <p:ph idx="4294967295" type="body"/>
          </p:nvPr>
        </p:nvSpPr>
        <p:spPr>
          <a:xfrm>
            <a:off x="1230900" y="1926575"/>
            <a:ext cx="7176300" cy="2224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BR" sz="1800"/>
              <a:t>Casos sensíveis discriminados</a:t>
            </a:r>
            <a:endParaRPr sz="1800"/>
          </a:p>
          <a:p>
            <a:pPr indent="-342900" lvl="0" marL="457200" rtl="0" algn="just">
              <a:spcBef>
                <a:spcPts val="1000"/>
              </a:spcBef>
              <a:spcAft>
                <a:spcPts val="0"/>
              </a:spcAft>
              <a:buSzPts val="1800"/>
              <a:buChar char="●"/>
            </a:pPr>
            <a:r>
              <a:rPr lang="pt-BR" sz="1800"/>
              <a:t>Casos sensíveis favorecidos</a:t>
            </a:r>
            <a:endParaRPr sz="1800"/>
          </a:p>
          <a:p>
            <a:pPr indent="-342900" lvl="0" marL="457200" rtl="0" algn="l">
              <a:lnSpc>
                <a:spcPct val="100000"/>
              </a:lnSpc>
              <a:spcBef>
                <a:spcPts val="1000"/>
              </a:spcBef>
              <a:spcAft>
                <a:spcPts val="1000"/>
              </a:spcAft>
              <a:buSzPts val="1800"/>
              <a:buChar char="●"/>
            </a:pPr>
            <a:r>
              <a:rPr lang="pt-BR" sz="1800">
                <a:solidFill>
                  <a:srgbClr val="000000"/>
                </a:solidFill>
                <a:latin typeface="Times New Roman"/>
                <a:ea typeface="Times New Roman"/>
                <a:cs typeface="Times New Roman"/>
                <a:sym typeface="Times New Roman"/>
              </a:rPr>
              <a:t>disc</a:t>
            </a:r>
            <a:r>
              <a:rPr baseline="-25000" lang="pt-BR" sz="1800">
                <a:solidFill>
                  <a:srgbClr val="000000"/>
                </a:solidFill>
                <a:latin typeface="Times New Roman"/>
                <a:ea typeface="Times New Roman"/>
                <a:cs typeface="Times New Roman"/>
                <a:sym typeface="Times New Roman"/>
              </a:rPr>
              <a:t>b</a:t>
            </a:r>
            <a:r>
              <a:rPr lang="pt-BR" sz="1800">
                <a:solidFill>
                  <a:srgbClr val="000000"/>
                </a:solidFill>
                <a:latin typeface="Times New Roman"/>
                <a:ea typeface="Times New Roman"/>
                <a:cs typeface="Times New Roman"/>
                <a:sym typeface="Times New Roman"/>
              </a:rPr>
              <a:t>(C,D) = 0</a:t>
            </a:r>
            <a:endParaRPr sz="1800"/>
          </a:p>
        </p:txBody>
      </p:sp>
      <p:cxnSp>
        <p:nvCxnSpPr>
          <p:cNvPr id="363" name="Google Shape;363;p26"/>
          <p:cNvCxnSpPr/>
          <p:nvPr/>
        </p:nvCxnSpPr>
        <p:spPr>
          <a:xfrm rot="10800000">
            <a:off x="5042650" y="1949100"/>
            <a:ext cx="0" cy="311100"/>
          </a:xfrm>
          <a:prstGeom prst="straightConnector1">
            <a:avLst/>
          </a:prstGeom>
          <a:noFill/>
          <a:ln cap="flat" cmpd="sng" w="9525">
            <a:solidFill>
              <a:schemeClr val="dk2"/>
            </a:solidFill>
            <a:prstDash val="solid"/>
            <a:round/>
            <a:headEnd len="med" w="med" type="none"/>
            <a:tailEnd len="med" w="med" type="triangle"/>
          </a:ln>
        </p:spPr>
      </p:cxnSp>
      <p:cxnSp>
        <p:nvCxnSpPr>
          <p:cNvPr id="364" name="Google Shape;364;p26"/>
          <p:cNvCxnSpPr/>
          <p:nvPr/>
        </p:nvCxnSpPr>
        <p:spPr>
          <a:xfrm>
            <a:off x="5042650" y="2496600"/>
            <a:ext cx="0" cy="302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68" name="Shape 368"/>
        <p:cNvGrpSpPr/>
        <p:nvPr/>
      </p:nvGrpSpPr>
      <p:grpSpPr>
        <a:xfrm>
          <a:off x="0" y="0"/>
          <a:ext cx="0" cy="0"/>
          <a:chOff x="0" y="0"/>
          <a:chExt cx="0" cy="0"/>
        </a:xfrm>
      </p:grpSpPr>
      <p:sp>
        <p:nvSpPr>
          <p:cNvPr id="369" name="Google Shape;369;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Modified naive Bayes</a:t>
            </a:r>
            <a:endParaRPr/>
          </a:p>
        </p:txBody>
      </p:sp>
      <p:pic>
        <p:nvPicPr>
          <p:cNvPr id="370" name="Google Shape;370;p27"/>
          <p:cNvPicPr preferRelativeResize="0"/>
          <p:nvPr/>
        </p:nvPicPr>
        <p:blipFill>
          <a:blip r:embed="rId3">
            <a:alphaModFix/>
          </a:blip>
          <a:stretch>
            <a:fillRect/>
          </a:stretch>
        </p:blipFill>
        <p:spPr>
          <a:xfrm>
            <a:off x="1698625" y="1597875"/>
            <a:ext cx="6240846" cy="3240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74" name="Shape 374"/>
        <p:cNvGrpSpPr/>
        <p:nvPr/>
      </p:nvGrpSpPr>
      <p:grpSpPr>
        <a:xfrm>
          <a:off x="0" y="0"/>
          <a:ext cx="0" cy="0"/>
          <a:chOff x="0" y="0"/>
          <a:chExt cx="0" cy="0"/>
        </a:xfrm>
      </p:grpSpPr>
      <p:sp>
        <p:nvSpPr>
          <p:cNvPr id="375" name="Google Shape;375;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2</a:t>
            </a:r>
            <a:r>
              <a:rPr lang="pt-BR"/>
              <a:t> naive bayes models</a:t>
            </a:r>
            <a:endParaRPr/>
          </a:p>
        </p:txBody>
      </p:sp>
      <p:pic>
        <p:nvPicPr>
          <p:cNvPr id="376" name="Google Shape;376;p28"/>
          <p:cNvPicPr preferRelativeResize="0"/>
          <p:nvPr/>
        </p:nvPicPr>
        <p:blipFill rotWithShape="1">
          <a:blip r:embed="rId3">
            <a:alphaModFix/>
          </a:blip>
          <a:srcRect b="0" l="0" r="0" t="2324"/>
          <a:stretch/>
        </p:blipFill>
        <p:spPr>
          <a:xfrm>
            <a:off x="2969725" y="1597875"/>
            <a:ext cx="3467325" cy="3165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2 naive bayes models</a:t>
            </a:r>
            <a:endParaRPr/>
          </a:p>
        </p:txBody>
      </p:sp>
      <p:sp>
        <p:nvSpPr>
          <p:cNvPr id="382" name="Google Shape;382;p29"/>
          <p:cNvSpPr txBox="1"/>
          <p:nvPr/>
        </p:nvSpPr>
        <p:spPr>
          <a:xfrm>
            <a:off x="1303800" y="1791550"/>
            <a:ext cx="7339500" cy="2441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sz="1800"/>
              <a:t>Evitar dependências entre atributos sensíveis</a:t>
            </a:r>
            <a:endParaRPr sz="1800"/>
          </a:p>
          <a:p>
            <a:pPr indent="-342900" lvl="0" marL="457200" rtl="0" algn="l">
              <a:spcBef>
                <a:spcPts val="1000"/>
              </a:spcBef>
              <a:spcAft>
                <a:spcPts val="0"/>
              </a:spcAft>
              <a:buSzPts val="1800"/>
              <a:buChar char="●"/>
            </a:pPr>
            <a:r>
              <a:rPr lang="pt-BR" sz="1800"/>
              <a:t>Evita remover atributos sensíveis.   </a:t>
            </a:r>
            <a:r>
              <a:rPr lang="pt-BR" sz="1800">
                <a:solidFill>
                  <a:srgbClr val="FF0000"/>
                </a:solidFill>
              </a:rPr>
              <a:t> acurácia</a:t>
            </a:r>
            <a:endParaRPr sz="1800">
              <a:solidFill>
                <a:srgbClr val="FF0000"/>
              </a:solidFill>
            </a:endParaRPr>
          </a:p>
          <a:p>
            <a:pPr indent="-342900" lvl="0" marL="457200" rtl="0" algn="l">
              <a:spcBef>
                <a:spcPts val="1000"/>
              </a:spcBef>
              <a:spcAft>
                <a:spcPts val="0"/>
              </a:spcAft>
              <a:buSzPts val="1800"/>
              <a:buChar char="●"/>
            </a:pPr>
            <a:r>
              <a:rPr lang="pt-BR" sz="1800"/>
              <a:t>Dividir o conjunto de dados: favorecidos e discriminados</a:t>
            </a:r>
            <a:endParaRPr sz="1800"/>
          </a:p>
          <a:p>
            <a:pPr indent="-342900" lvl="0" marL="457200" rtl="0" algn="l">
              <a:spcBef>
                <a:spcPts val="1000"/>
              </a:spcBef>
              <a:spcAft>
                <a:spcPts val="0"/>
              </a:spcAft>
              <a:buSzPts val="1800"/>
              <a:buChar char="●"/>
            </a:pPr>
            <a:r>
              <a:rPr lang="pt-BR" sz="1800"/>
              <a:t>2 modelos bayesianos diferentes</a:t>
            </a:r>
            <a:endParaRPr sz="1800"/>
          </a:p>
          <a:p>
            <a:pPr indent="-342900" lvl="0" marL="457200" rtl="0" algn="l">
              <a:spcBef>
                <a:spcPts val="1000"/>
              </a:spcBef>
              <a:spcAft>
                <a:spcPts val="1000"/>
              </a:spcAft>
              <a:buSzPts val="1800"/>
              <a:buChar char="●"/>
            </a:pPr>
            <a:r>
              <a:rPr lang="pt-BR" sz="1800"/>
              <a:t>O classificador irá usar um dos modelos, dependendo do valor do atributo sensível</a:t>
            </a:r>
            <a:endParaRPr sz="1800"/>
          </a:p>
        </p:txBody>
      </p:sp>
      <p:cxnSp>
        <p:nvCxnSpPr>
          <p:cNvPr id="383" name="Google Shape;383;p29"/>
          <p:cNvCxnSpPr/>
          <p:nvPr/>
        </p:nvCxnSpPr>
        <p:spPr>
          <a:xfrm>
            <a:off x="6566650" y="2268000"/>
            <a:ext cx="0" cy="3027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87" name="Shape 387"/>
        <p:cNvGrpSpPr/>
        <p:nvPr/>
      </p:nvGrpSpPr>
      <p:grpSpPr>
        <a:xfrm>
          <a:off x="0" y="0"/>
          <a:ext cx="0" cy="0"/>
          <a:chOff x="0" y="0"/>
          <a:chExt cx="0" cy="0"/>
        </a:xfrm>
      </p:grpSpPr>
      <p:sp>
        <p:nvSpPr>
          <p:cNvPr id="388" name="Google Shape;388;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Latent variable model</a:t>
            </a:r>
            <a:endParaRPr/>
          </a:p>
        </p:txBody>
      </p:sp>
      <p:pic>
        <p:nvPicPr>
          <p:cNvPr id="389" name="Google Shape;389;p30"/>
          <p:cNvPicPr preferRelativeResize="0"/>
          <p:nvPr/>
        </p:nvPicPr>
        <p:blipFill rotWithShape="1">
          <a:blip r:embed="rId3">
            <a:alphaModFix/>
          </a:blip>
          <a:srcRect b="0" l="2286" r="0" t="0"/>
          <a:stretch/>
        </p:blipFill>
        <p:spPr>
          <a:xfrm>
            <a:off x="333625" y="1668450"/>
            <a:ext cx="3790100" cy="3240825"/>
          </a:xfrm>
          <a:prstGeom prst="rect">
            <a:avLst/>
          </a:prstGeom>
          <a:noFill/>
          <a:ln>
            <a:noFill/>
          </a:ln>
        </p:spPr>
      </p:pic>
      <p:pic>
        <p:nvPicPr>
          <p:cNvPr id="390" name="Google Shape;390;p30"/>
          <p:cNvPicPr preferRelativeResize="0"/>
          <p:nvPr/>
        </p:nvPicPr>
        <p:blipFill>
          <a:blip r:embed="rId4">
            <a:alphaModFix/>
          </a:blip>
          <a:stretch>
            <a:fillRect/>
          </a:stretch>
        </p:blipFill>
        <p:spPr>
          <a:xfrm>
            <a:off x="3044900" y="1965000"/>
            <a:ext cx="5824149" cy="647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94" name="Shape 394"/>
        <p:cNvGrpSpPr/>
        <p:nvPr/>
      </p:nvGrpSpPr>
      <p:grpSpPr>
        <a:xfrm>
          <a:off x="0" y="0"/>
          <a:ext cx="0" cy="0"/>
          <a:chOff x="0" y="0"/>
          <a:chExt cx="0" cy="0"/>
        </a:xfrm>
      </p:grpSpPr>
      <p:sp>
        <p:nvSpPr>
          <p:cNvPr id="395" name="Google Shape;395;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Resultados</a:t>
            </a:r>
            <a:endParaRPr/>
          </a:p>
        </p:txBody>
      </p:sp>
      <p:pic>
        <p:nvPicPr>
          <p:cNvPr id="396" name="Google Shape;396;p31"/>
          <p:cNvPicPr preferRelativeResize="0"/>
          <p:nvPr/>
        </p:nvPicPr>
        <p:blipFill>
          <a:blip r:embed="rId3">
            <a:alphaModFix/>
          </a:blip>
          <a:stretch>
            <a:fillRect/>
          </a:stretch>
        </p:blipFill>
        <p:spPr>
          <a:xfrm>
            <a:off x="1634475" y="1144750"/>
            <a:ext cx="6369151" cy="3683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3430500" cy="19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Tópicos</a:t>
            </a:r>
            <a:endParaRPr/>
          </a:p>
        </p:txBody>
      </p:sp>
      <p:sp>
        <p:nvSpPr>
          <p:cNvPr id="285" name="Google Shape;285;p14"/>
          <p:cNvSpPr txBox="1"/>
          <p:nvPr>
            <p:ph idx="2" type="body"/>
          </p:nvPr>
        </p:nvSpPr>
        <p:spPr>
          <a:xfrm>
            <a:off x="4903700" y="661000"/>
            <a:ext cx="3430500" cy="3870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pt-BR"/>
              <a:t>Decisores</a:t>
            </a:r>
            <a:endParaRPr/>
          </a:p>
          <a:p>
            <a:pPr indent="-298450" lvl="1" marL="914400" rtl="0" algn="l">
              <a:spcBef>
                <a:spcPts val="0"/>
              </a:spcBef>
              <a:spcAft>
                <a:spcPts val="0"/>
              </a:spcAft>
              <a:buSzPts val="1100"/>
              <a:buChar char="○"/>
            </a:pPr>
            <a:r>
              <a:rPr lang="pt-BR"/>
              <a:t>O que são?</a:t>
            </a:r>
            <a:endParaRPr/>
          </a:p>
          <a:p>
            <a:pPr indent="-298450" lvl="1" marL="914400" rtl="0" algn="l">
              <a:spcBef>
                <a:spcPts val="0"/>
              </a:spcBef>
              <a:spcAft>
                <a:spcPts val="0"/>
              </a:spcAft>
              <a:buSzPts val="1100"/>
              <a:buChar char="○"/>
            </a:pPr>
            <a:r>
              <a:rPr lang="pt-BR"/>
              <a:t>Naive Bayes</a:t>
            </a:r>
            <a:endParaRPr/>
          </a:p>
          <a:p>
            <a:pPr indent="-298450" lvl="1" marL="914400" rtl="0" algn="l">
              <a:spcBef>
                <a:spcPts val="0"/>
              </a:spcBef>
              <a:spcAft>
                <a:spcPts val="0"/>
              </a:spcAft>
              <a:buSzPts val="1100"/>
              <a:buChar char="○"/>
            </a:pPr>
            <a:r>
              <a:rPr lang="pt-BR"/>
              <a:t>Árvores de decisão</a:t>
            </a:r>
            <a:endParaRPr/>
          </a:p>
          <a:p>
            <a:pPr indent="-311150" lvl="0" marL="457200" rtl="0" algn="l">
              <a:spcBef>
                <a:spcPts val="0"/>
              </a:spcBef>
              <a:spcAft>
                <a:spcPts val="0"/>
              </a:spcAft>
              <a:buSzPts val="1300"/>
              <a:buChar char="●"/>
            </a:pPr>
            <a:r>
              <a:rPr lang="pt-BR"/>
              <a:t>Problemática</a:t>
            </a:r>
            <a:endParaRPr/>
          </a:p>
          <a:p>
            <a:pPr indent="-298450" lvl="1" marL="914400" rtl="0" algn="l">
              <a:spcBef>
                <a:spcPts val="0"/>
              </a:spcBef>
              <a:spcAft>
                <a:spcPts val="0"/>
              </a:spcAft>
              <a:buSzPts val="1100"/>
              <a:buChar char="○"/>
            </a:pPr>
            <a:r>
              <a:rPr lang="pt-BR"/>
              <a:t>Discriminação em bases de dados</a:t>
            </a:r>
            <a:endParaRPr/>
          </a:p>
          <a:p>
            <a:pPr indent="-298450" lvl="2" marL="1371600" rtl="0" algn="l">
              <a:spcBef>
                <a:spcPts val="0"/>
              </a:spcBef>
              <a:spcAft>
                <a:spcPts val="0"/>
              </a:spcAft>
              <a:buSzPts val="1100"/>
              <a:buChar char="■"/>
            </a:pPr>
            <a:r>
              <a:rPr lang="pt-BR"/>
              <a:t>O que é </a:t>
            </a:r>
            <a:r>
              <a:rPr lang="pt-BR"/>
              <a:t>discriminação</a:t>
            </a:r>
            <a:endParaRPr/>
          </a:p>
          <a:p>
            <a:pPr indent="-298450" lvl="2" marL="1371600" rtl="0" algn="l">
              <a:spcBef>
                <a:spcPts val="0"/>
              </a:spcBef>
              <a:spcAft>
                <a:spcPts val="0"/>
              </a:spcAft>
              <a:buSzPts val="1100"/>
              <a:buChar char="■"/>
            </a:pPr>
            <a:r>
              <a:rPr lang="pt-BR"/>
              <a:t>Como afeta decisores</a:t>
            </a:r>
            <a:endParaRPr/>
          </a:p>
          <a:p>
            <a:pPr indent="-298450" lvl="1" marL="914400" rtl="0" algn="l">
              <a:spcBef>
                <a:spcPts val="0"/>
              </a:spcBef>
              <a:spcAft>
                <a:spcPts val="0"/>
              </a:spcAft>
              <a:buSzPts val="1100"/>
              <a:buChar char="○"/>
            </a:pPr>
            <a:r>
              <a:rPr lang="pt-BR"/>
              <a:t>Impacto em casos reais</a:t>
            </a:r>
            <a:endParaRPr/>
          </a:p>
          <a:p>
            <a:pPr indent="-311150" lvl="0" marL="457200" rtl="0" algn="l">
              <a:spcBef>
                <a:spcPts val="0"/>
              </a:spcBef>
              <a:spcAft>
                <a:spcPts val="0"/>
              </a:spcAft>
              <a:buSzPts val="1300"/>
              <a:buChar char="●"/>
            </a:pPr>
            <a:r>
              <a:rPr lang="pt-BR"/>
              <a:t>Soluções</a:t>
            </a:r>
            <a:endParaRPr/>
          </a:p>
          <a:p>
            <a:pPr indent="-298450" lvl="1" marL="914400" rtl="0" algn="l">
              <a:spcBef>
                <a:spcPts val="0"/>
              </a:spcBef>
              <a:spcAft>
                <a:spcPts val="0"/>
              </a:spcAft>
              <a:buSzPts val="1100"/>
              <a:buChar char="○"/>
            </a:pPr>
            <a:r>
              <a:rPr lang="pt-BR"/>
              <a:t>Dependency-aware tree construction</a:t>
            </a:r>
            <a:endParaRPr/>
          </a:p>
          <a:p>
            <a:pPr indent="-298450" lvl="1" marL="914400" rtl="0" algn="l">
              <a:spcBef>
                <a:spcPts val="0"/>
              </a:spcBef>
              <a:spcAft>
                <a:spcPts val="0"/>
              </a:spcAft>
              <a:buSzPts val="1100"/>
              <a:buChar char="○"/>
            </a:pPr>
            <a:r>
              <a:rPr lang="pt-BR"/>
              <a:t>Leaf Relabeling</a:t>
            </a:r>
            <a:endParaRPr/>
          </a:p>
          <a:p>
            <a:pPr indent="-298450" lvl="2" marL="1371600" rtl="0" algn="l">
              <a:spcBef>
                <a:spcPts val="0"/>
              </a:spcBef>
              <a:spcAft>
                <a:spcPts val="0"/>
              </a:spcAft>
              <a:buSzPts val="1100"/>
              <a:buChar char="■"/>
            </a:pPr>
            <a:r>
              <a:rPr lang="pt-BR"/>
              <a:t>Resultados</a:t>
            </a:r>
            <a:endParaRPr/>
          </a:p>
          <a:p>
            <a:pPr indent="-298450" lvl="1" marL="914400" rtl="0" algn="l">
              <a:spcBef>
                <a:spcPts val="0"/>
              </a:spcBef>
              <a:spcAft>
                <a:spcPts val="0"/>
              </a:spcAft>
              <a:buSzPts val="1100"/>
              <a:buChar char="○"/>
            </a:pPr>
            <a:r>
              <a:rPr lang="pt-BR"/>
              <a:t>Modifiying naive bays</a:t>
            </a:r>
            <a:endParaRPr/>
          </a:p>
          <a:p>
            <a:pPr indent="-298450" lvl="1" marL="914400" rtl="0" algn="l">
              <a:spcBef>
                <a:spcPts val="0"/>
              </a:spcBef>
              <a:spcAft>
                <a:spcPts val="0"/>
              </a:spcAft>
              <a:buSzPts val="1100"/>
              <a:buChar char="○"/>
            </a:pPr>
            <a:r>
              <a:rPr lang="pt-BR"/>
              <a:t>Two naive Bayes models</a:t>
            </a:r>
            <a:endParaRPr/>
          </a:p>
          <a:p>
            <a:pPr indent="-298450" lvl="1" marL="914400" rtl="0" algn="l">
              <a:spcBef>
                <a:spcPts val="0"/>
              </a:spcBef>
              <a:spcAft>
                <a:spcPts val="0"/>
              </a:spcAft>
              <a:buSzPts val="1100"/>
              <a:buChar char="○"/>
            </a:pPr>
            <a:r>
              <a:rPr lang="pt-BR"/>
              <a:t>Latent variable model</a:t>
            </a:r>
            <a:endParaRPr/>
          </a:p>
          <a:p>
            <a:pPr indent="-298450" lvl="2" marL="1371600" rtl="0" algn="l">
              <a:spcBef>
                <a:spcPts val="0"/>
              </a:spcBef>
              <a:spcAft>
                <a:spcPts val="0"/>
              </a:spcAft>
              <a:buSzPts val="1100"/>
              <a:buChar char="■"/>
            </a:pPr>
            <a:r>
              <a:rPr lang="pt-BR"/>
              <a:t>Resultados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00" name="Shape 400"/>
        <p:cNvGrpSpPr/>
        <p:nvPr/>
      </p:nvGrpSpPr>
      <p:grpSpPr>
        <a:xfrm>
          <a:off x="0" y="0"/>
          <a:ext cx="0" cy="0"/>
          <a:chOff x="0" y="0"/>
          <a:chExt cx="0" cy="0"/>
        </a:xfrm>
      </p:grpSpPr>
      <p:sp>
        <p:nvSpPr>
          <p:cNvPr id="401" name="Google Shape;401;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Resultados</a:t>
            </a:r>
            <a:endParaRPr/>
          </a:p>
        </p:txBody>
      </p:sp>
      <p:pic>
        <p:nvPicPr>
          <p:cNvPr id="402" name="Google Shape;402;p32"/>
          <p:cNvPicPr preferRelativeResize="0"/>
          <p:nvPr/>
        </p:nvPicPr>
        <p:blipFill>
          <a:blip r:embed="rId3">
            <a:alphaModFix/>
          </a:blip>
          <a:stretch>
            <a:fillRect/>
          </a:stretch>
        </p:blipFill>
        <p:spPr>
          <a:xfrm>
            <a:off x="1115125" y="1490800"/>
            <a:ext cx="6913760" cy="3240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Resultados</a:t>
            </a:r>
            <a:endParaRPr/>
          </a:p>
        </p:txBody>
      </p:sp>
      <p:pic>
        <p:nvPicPr>
          <p:cNvPr id="408" name="Google Shape;408;p33"/>
          <p:cNvPicPr preferRelativeResize="0"/>
          <p:nvPr/>
        </p:nvPicPr>
        <p:blipFill>
          <a:blip r:embed="rId3">
            <a:alphaModFix/>
          </a:blip>
          <a:stretch>
            <a:fillRect/>
          </a:stretch>
        </p:blipFill>
        <p:spPr>
          <a:xfrm>
            <a:off x="1406900" y="1462975"/>
            <a:ext cx="6330208" cy="32408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Discrimination-aware tree construction</a:t>
            </a:r>
            <a:endParaRPr/>
          </a:p>
        </p:txBody>
      </p:sp>
      <p:pic>
        <p:nvPicPr>
          <p:cNvPr id="414" name="Google Shape;414;p34"/>
          <p:cNvPicPr preferRelativeResize="0"/>
          <p:nvPr/>
        </p:nvPicPr>
        <p:blipFill rotWithShape="1">
          <a:blip r:embed="rId3">
            <a:alphaModFix/>
          </a:blip>
          <a:srcRect b="50000" l="0" r="0" t="0"/>
          <a:stretch/>
        </p:blipFill>
        <p:spPr>
          <a:xfrm>
            <a:off x="1303800" y="1733150"/>
            <a:ext cx="3322775" cy="2460450"/>
          </a:xfrm>
          <a:prstGeom prst="rect">
            <a:avLst/>
          </a:prstGeom>
          <a:noFill/>
          <a:ln>
            <a:noFill/>
          </a:ln>
        </p:spPr>
      </p:pic>
      <p:grpSp>
        <p:nvGrpSpPr>
          <p:cNvPr id="415" name="Google Shape;415;p34"/>
          <p:cNvGrpSpPr/>
          <p:nvPr/>
        </p:nvGrpSpPr>
        <p:grpSpPr>
          <a:xfrm>
            <a:off x="4414450" y="2318848"/>
            <a:ext cx="4423750" cy="322977"/>
            <a:chOff x="4572000" y="1864748"/>
            <a:chExt cx="4423750" cy="322977"/>
          </a:xfrm>
        </p:grpSpPr>
        <p:pic>
          <p:nvPicPr>
            <p:cNvPr id="416" name="Google Shape;416;p34"/>
            <p:cNvPicPr preferRelativeResize="0"/>
            <p:nvPr/>
          </p:nvPicPr>
          <p:blipFill rotWithShape="1">
            <a:blip r:embed="rId4">
              <a:alphaModFix/>
            </a:blip>
            <a:srcRect b="0" l="0" r="0" t="16128"/>
            <a:stretch/>
          </p:blipFill>
          <p:spPr>
            <a:xfrm>
              <a:off x="4572000" y="1864750"/>
              <a:ext cx="2334400" cy="322975"/>
            </a:xfrm>
            <a:prstGeom prst="rect">
              <a:avLst/>
            </a:prstGeom>
            <a:noFill/>
            <a:ln>
              <a:noFill/>
            </a:ln>
          </p:spPr>
        </p:pic>
        <p:pic>
          <p:nvPicPr>
            <p:cNvPr id="417" name="Google Shape;417;p34"/>
            <p:cNvPicPr preferRelativeResize="0"/>
            <p:nvPr/>
          </p:nvPicPr>
          <p:blipFill rotWithShape="1">
            <a:blip r:embed="rId5">
              <a:alphaModFix/>
            </a:blip>
            <a:srcRect b="-8" l="0" r="0" t="17117"/>
            <a:stretch/>
          </p:blipFill>
          <p:spPr>
            <a:xfrm>
              <a:off x="6955800" y="1864748"/>
              <a:ext cx="2039950" cy="322975"/>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Discrimination-aware tree construction</a:t>
            </a:r>
            <a:endParaRPr/>
          </a:p>
        </p:txBody>
      </p:sp>
      <p:pic>
        <p:nvPicPr>
          <p:cNvPr id="423" name="Google Shape;423;p35"/>
          <p:cNvPicPr preferRelativeResize="0"/>
          <p:nvPr/>
        </p:nvPicPr>
        <p:blipFill rotWithShape="1">
          <a:blip r:embed="rId3">
            <a:alphaModFix/>
          </a:blip>
          <a:srcRect b="50000" l="0" r="0" t="0"/>
          <a:stretch/>
        </p:blipFill>
        <p:spPr>
          <a:xfrm>
            <a:off x="1303800" y="1733150"/>
            <a:ext cx="3322775" cy="2460450"/>
          </a:xfrm>
          <a:prstGeom prst="rect">
            <a:avLst/>
          </a:prstGeom>
          <a:noFill/>
          <a:ln>
            <a:noFill/>
          </a:ln>
        </p:spPr>
      </p:pic>
      <p:pic>
        <p:nvPicPr>
          <p:cNvPr id="424" name="Google Shape;424;p35"/>
          <p:cNvPicPr preferRelativeResize="0"/>
          <p:nvPr/>
        </p:nvPicPr>
        <p:blipFill>
          <a:blip r:embed="rId4">
            <a:alphaModFix/>
          </a:blip>
          <a:stretch>
            <a:fillRect/>
          </a:stretch>
        </p:blipFill>
        <p:spPr>
          <a:xfrm>
            <a:off x="4748100" y="3163050"/>
            <a:ext cx="3896500" cy="864500"/>
          </a:xfrm>
          <a:prstGeom prst="rect">
            <a:avLst/>
          </a:prstGeom>
          <a:noFill/>
          <a:ln>
            <a:noFill/>
          </a:ln>
        </p:spPr>
      </p:pic>
      <p:grpSp>
        <p:nvGrpSpPr>
          <p:cNvPr id="425" name="Google Shape;425;p35"/>
          <p:cNvGrpSpPr/>
          <p:nvPr/>
        </p:nvGrpSpPr>
        <p:grpSpPr>
          <a:xfrm>
            <a:off x="4414450" y="2318848"/>
            <a:ext cx="4423750" cy="322977"/>
            <a:chOff x="4572000" y="1864748"/>
            <a:chExt cx="4423750" cy="322977"/>
          </a:xfrm>
        </p:grpSpPr>
        <p:pic>
          <p:nvPicPr>
            <p:cNvPr id="426" name="Google Shape;426;p35"/>
            <p:cNvPicPr preferRelativeResize="0"/>
            <p:nvPr/>
          </p:nvPicPr>
          <p:blipFill rotWithShape="1">
            <a:blip r:embed="rId5">
              <a:alphaModFix/>
            </a:blip>
            <a:srcRect b="0" l="0" r="0" t="16128"/>
            <a:stretch/>
          </p:blipFill>
          <p:spPr>
            <a:xfrm>
              <a:off x="4572000" y="1864750"/>
              <a:ext cx="2334400" cy="322975"/>
            </a:xfrm>
            <a:prstGeom prst="rect">
              <a:avLst/>
            </a:prstGeom>
            <a:noFill/>
            <a:ln>
              <a:noFill/>
            </a:ln>
          </p:spPr>
        </p:pic>
        <p:pic>
          <p:nvPicPr>
            <p:cNvPr id="427" name="Google Shape;427;p35"/>
            <p:cNvPicPr preferRelativeResize="0"/>
            <p:nvPr/>
          </p:nvPicPr>
          <p:blipFill rotWithShape="1">
            <a:blip r:embed="rId6">
              <a:alphaModFix/>
            </a:blip>
            <a:srcRect b="-8" l="0" r="0" t="17117"/>
            <a:stretch/>
          </p:blipFill>
          <p:spPr>
            <a:xfrm>
              <a:off x="6955800" y="1864748"/>
              <a:ext cx="2039950" cy="322975"/>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Discrimination-aware tree construction</a:t>
            </a:r>
            <a:endParaRPr/>
          </a:p>
        </p:txBody>
      </p:sp>
      <p:sp>
        <p:nvSpPr>
          <p:cNvPr id="433" name="Google Shape;433;p36"/>
          <p:cNvSpPr txBox="1"/>
          <p:nvPr>
            <p:ph idx="4294967295" type="body"/>
          </p:nvPr>
        </p:nvSpPr>
        <p:spPr>
          <a:xfrm>
            <a:off x="1303800" y="1986475"/>
            <a:ext cx="6342000" cy="162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sz="1800"/>
              <a:t>IGC </a:t>
            </a:r>
            <a:r>
              <a:rPr b="1" lang="pt-BR" sz="1800"/>
              <a:t>-</a:t>
            </a:r>
            <a:r>
              <a:rPr lang="pt-BR" sz="1800"/>
              <a:t> IGS</a:t>
            </a:r>
            <a:endParaRPr sz="1800"/>
          </a:p>
          <a:p>
            <a:pPr indent="-342900" lvl="0" marL="457200" rtl="0" algn="l">
              <a:spcBef>
                <a:spcPts val="1000"/>
              </a:spcBef>
              <a:spcAft>
                <a:spcPts val="0"/>
              </a:spcAft>
              <a:buSzPts val="1800"/>
              <a:buChar char="●"/>
            </a:pPr>
            <a:r>
              <a:rPr lang="pt-BR" sz="1800"/>
              <a:t>IGC </a:t>
            </a:r>
            <a:r>
              <a:rPr b="1" lang="pt-BR" sz="1800"/>
              <a:t>/</a:t>
            </a:r>
            <a:r>
              <a:rPr lang="pt-BR" sz="1800"/>
              <a:t> IGS</a:t>
            </a:r>
            <a:endParaRPr sz="1800"/>
          </a:p>
          <a:p>
            <a:pPr indent="-342900" lvl="0" marL="457200" rtl="0" algn="l">
              <a:spcBef>
                <a:spcPts val="1000"/>
              </a:spcBef>
              <a:spcAft>
                <a:spcPts val="1000"/>
              </a:spcAft>
              <a:buSzPts val="1800"/>
              <a:buChar char="●"/>
            </a:pPr>
            <a:r>
              <a:rPr lang="pt-BR" sz="1800"/>
              <a:t>IGC </a:t>
            </a:r>
            <a:r>
              <a:rPr b="1" lang="pt-BR" sz="1800"/>
              <a:t>+</a:t>
            </a:r>
            <a:r>
              <a:rPr lang="pt-BR" sz="1800"/>
              <a:t> IGS</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Leaf relabeling</a:t>
            </a:r>
            <a:endParaRPr/>
          </a:p>
        </p:txBody>
      </p:sp>
      <p:sp>
        <p:nvSpPr>
          <p:cNvPr id="439" name="Google Shape;439;p37"/>
          <p:cNvSpPr txBox="1"/>
          <p:nvPr>
            <p:ph idx="4294967295" type="body"/>
          </p:nvPr>
        </p:nvSpPr>
        <p:spPr>
          <a:xfrm>
            <a:off x="1303800" y="1605475"/>
            <a:ext cx="6342000" cy="16278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pt-BR" sz="1800"/>
              <a:t>Trocar o label (classe) de um conjunto de folhas visando </a:t>
            </a:r>
            <a:r>
              <a:rPr b="1" lang="pt-BR" sz="1800"/>
              <a:t>diminuir a discriminação</a:t>
            </a:r>
            <a:r>
              <a:rPr lang="pt-BR" sz="1800"/>
              <a:t> com </a:t>
            </a:r>
            <a:r>
              <a:rPr b="1" lang="pt-BR" sz="1800"/>
              <a:t>menor perda de acurácia</a:t>
            </a:r>
            <a:endParaRPr b="1" sz="1800"/>
          </a:p>
        </p:txBody>
      </p:sp>
      <p:pic>
        <p:nvPicPr>
          <p:cNvPr id="440" name="Google Shape;440;p37"/>
          <p:cNvPicPr preferRelativeResize="0"/>
          <p:nvPr/>
        </p:nvPicPr>
        <p:blipFill>
          <a:blip r:embed="rId3">
            <a:alphaModFix/>
          </a:blip>
          <a:stretch>
            <a:fillRect/>
          </a:stretch>
        </p:blipFill>
        <p:spPr>
          <a:xfrm>
            <a:off x="4114800" y="2404000"/>
            <a:ext cx="3824400" cy="20943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Leaf relabeling</a:t>
            </a:r>
            <a:endParaRPr/>
          </a:p>
        </p:txBody>
      </p:sp>
      <p:pic>
        <p:nvPicPr>
          <p:cNvPr id="446" name="Google Shape;446;p38"/>
          <p:cNvPicPr preferRelativeResize="0"/>
          <p:nvPr/>
        </p:nvPicPr>
        <p:blipFill>
          <a:blip r:embed="rId3">
            <a:alphaModFix/>
          </a:blip>
          <a:stretch>
            <a:fillRect/>
          </a:stretch>
        </p:blipFill>
        <p:spPr>
          <a:xfrm>
            <a:off x="1687300" y="1597875"/>
            <a:ext cx="6384775" cy="3074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50" name="Shape 450"/>
        <p:cNvGrpSpPr/>
        <p:nvPr/>
      </p:nvGrpSpPr>
      <p:grpSpPr>
        <a:xfrm>
          <a:off x="0" y="0"/>
          <a:ext cx="0" cy="0"/>
          <a:chOff x="0" y="0"/>
          <a:chExt cx="0" cy="0"/>
        </a:xfrm>
      </p:grpSpPr>
      <p:sp>
        <p:nvSpPr>
          <p:cNvPr id="451" name="Google Shape;451;p3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Leaf relabeling</a:t>
            </a:r>
            <a:endParaRPr/>
          </a:p>
        </p:txBody>
      </p:sp>
      <p:pic>
        <p:nvPicPr>
          <p:cNvPr id="452" name="Google Shape;452;p39"/>
          <p:cNvPicPr preferRelativeResize="0"/>
          <p:nvPr/>
        </p:nvPicPr>
        <p:blipFill>
          <a:blip r:embed="rId3">
            <a:alphaModFix/>
          </a:blip>
          <a:stretch>
            <a:fillRect/>
          </a:stretch>
        </p:blipFill>
        <p:spPr>
          <a:xfrm>
            <a:off x="2126400" y="1597875"/>
            <a:ext cx="5131306" cy="3240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4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Resultados</a:t>
            </a:r>
            <a:endParaRPr/>
          </a:p>
        </p:txBody>
      </p:sp>
      <p:pic>
        <p:nvPicPr>
          <p:cNvPr id="458" name="Google Shape;458;p40"/>
          <p:cNvPicPr preferRelativeResize="0"/>
          <p:nvPr/>
        </p:nvPicPr>
        <p:blipFill>
          <a:blip r:embed="rId3">
            <a:alphaModFix/>
          </a:blip>
          <a:stretch>
            <a:fillRect/>
          </a:stretch>
        </p:blipFill>
        <p:spPr>
          <a:xfrm>
            <a:off x="689925" y="1597875"/>
            <a:ext cx="3703800" cy="3240825"/>
          </a:xfrm>
          <a:prstGeom prst="rect">
            <a:avLst/>
          </a:prstGeom>
          <a:noFill/>
          <a:ln>
            <a:noFill/>
          </a:ln>
        </p:spPr>
      </p:pic>
      <p:pic>
        <p:nvPicPr>
          <p:cNvPr id="459" name="Google Shape;459;p40"/>
          <p:cNvPicPr preferRelativeResize="0"/>
          <p:nvPr/>
        </p:nvPicPr>
        <p:blipFill>
          <a:blip r:embed="rId4">
            <a:alphaModFix/>
          </a:blip>
          <a:stretch>
            <a:fillRect/>
          </a:stretch>
        </p:blipFill>
        <p:spPr>
          <a:xfrm>
            <a:off x="4666600" y="1597875"/>
            <a:ext cx="3955980" cy="3240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4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Referências</a:t>
            </a:r>
            <a:endParaRPr/>
          </a:p>
        </p:txBody>
      </p:sp>
      <p:sp>
        <p:nvSpPr>
          <p:cNvPr id="465" name="Google Shape;465;p41"/>
          <p:cNvSpPr txBox="1"/>
          <p:nvPr/>
        </p:nvSpPr>
        <p:spPr>
          <a:xfrm>
            <a:off x="1210225" y="1779500"/>
            <a:ext cx="6942000" cy="22857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SzPts val="1200"/>
              <a:buFont typeface="Nunito"/>
              <a:buChar char="●"/>
            </a:pPr>
            <a:r>
              <a:rPr b="1" lang="pt-BR" sz="1200">
                <a:solidFill>
                  <a:srgbClr val="24292E"/>
                </a:solidFill>
                <a:highlight>
                  <a:srgbClr val="FFFFFF"/>
                </a:highlight>
                <a:latin typeface="Nunito"/>
                <a:ea typeface="Nunito"/>
                <a:cs typeface="Nunito"/>
                <a:sym typeface="Nunito"/>
              </a:rPr>
              <a:t>Discrimination Aware Decision Tree Learning</a:t>
            </a:r>
            <a:r>
              <a:rPr lang="pt-BR" sz="1200">
                <a:solidFill>
                  <a:srgbClr val="24292E"/>
                </a:solidFill>
                <a:highlight>
                  <a:srgbClr val="FFFFFF"/>
                </a:highlight>
                <a:latin typeface="Nunito"/>
                <a:ea typeface="Nunito"/>
                <a:cs typeface="Nunito"/>
                <a:sym typeface="Nunito"/>
              </a:rPr>
              <a:t>.</a:t>
            </a:r>
            <a:endParaRPr sz="1200">
              <a:solidFill>
                <a:srgbClr val="24292E"/>
              </a:solidFill>
              <a:highlight>
                <a:srgbClr val="FFFFFF"/>
              </a:highlight>
              <a:latin typeface="Nunito"/>
              <a:ea typeface="Nunito"/>
              <a:cs typeface="Nunito"/>
              <a:sym typeface="Nunito"/>
            </a:endParaRPr>
          </a:p>
          <a:p>
            <a:pPr indent="0" lvl="0" marL="457200" rtl="0" algn="l">
              <a:lnSpc>
                <a:spcPct val="115000"/>
              </a:lnSpc>
              <a:spcBef>
                <a:spcPts val="0"/>
              </a:spcBef>
              <a:spcAft>
                <a:spcPts val="0"/>
              </a:spcAft>
              <a:buNone/>
            </a:pPr>
            <a:r>
              <a:rPr lang="pt-BR" sz="1200">
                <a:solidFill>
                  <a:srgbClr val="24292E"/>
                </a:solidFill>
                <a:highlight>
                  <a:srgbClr val="FFFFFF"/>
                </a:highlight>
                <a:latin typeface="Nunito"/>
                <a:ea typeface="Nunito"/>
                <a:cs typeface="Nunito"/>
                <a:sym typeface="Nunito"/>
              </a:rPr>
              <a:t>Faisal Kamiran, Toon Calders, and Mykola Pechenizkiy. In Proceedings of the 2010 IEEE International Conference on Data Mining (ICDM '10). IEEE Computer Society, Washington, DC, USA, 869-874. </a:t>
            </a:r>
            <a:endParaRPr sz="1200">
              <a:solidFill>
                <a:srgbClr val="24292E"/>
              </a:solidFill>
              <a:highlight>
                <a:srgbClr val="FFFFFF"/>
              </a:highlight>
              <a:latin typeface="Nunito"/>
              <a:ea typeface="Nunito"/>
              <a:cs typeface="Nunito"/>
              <a:sym typeface="Nunito"/>
            </a:endParaRPr>
          </a:p>
          <a:p>
            <a:pPr indent="0" lvl="0" marL="457200" rtl="0" algn="l">
              <a:lnSpc>
                <a:spcPct val="115000"/>
              </a:lnSpc>
              <a:spcBef>
                <a:spcPts val="0"/>
              </a:spcBef>
              <a:spcAft>
                <a:spcPts val="0"/>
              </a:spcAft>
              <a:buNone/>
            </a:pPr>
            <a:r>
              <a:rPr lang="pt-BR" sz="1200">
                <a:solidFill>
                  <a:srgbClr val="0366D6"/>
                </a:solidFill>
                <a:uFill>
                  <a:noFill/>
                </a:uFill>
                <a:latin typeface="Nunito"/>
                <a:ea typeface="Nunito"/>
                <a:cs typeface="Nunito"/>
                <a:sym typeface="Nunito"/>
                <a:hlinkClick r:id="rId3"/>
              </a:rPr>
              <a:t>http://dx.doi.org/10.1109/ICDM.2010.50</a:t>
            </a:r>
            <a:endParaRPr>
              <a:latin typeface="Nunito"/>
              <a:ea typeface="Nunito"/>
              <a:cs typeface="Nunito"/>
              <a:sym typeface="Nunito"/>
            </a:endParaRPr>
          </a:p>
          <a:p>
            <a:pPr indent="0" lvl="0" marL="0" rtl="0" algn="l">
              <a:lnSpc>
                <a:spcPct val="115000"/>
              </a:lnSpc>
              <a:spcBef>
                <a:spcPts val="0"/>
              </a:spcBef>
              <a:spcAft>
                <a:spcPts val="0"/>
              </a:spcAft>
              <a:buNone/>
            </a:pPr>
            <a:r>
              <a:t/>
            </a:r>
            <a:endParaRPr>
              <a:latin typeface="Nunito"/>
              <a:ea typeface="Nunito"/>
              <a:cs typeface="Nunito"/>
              <a:sym typeface="Nunito"/>
            </a:endParaRPr>
          </a:p>
          <a:p>
            <a:pPr indent="-304800" lvl="0" marL="457200" rtl="0" algn="l">
              <a:lnSpc>
                <a:spcPct val="115000"/>
              </a:lnSpc>
              <a:spcBef>
                <a:spcPts val="0"/>
              </a:spcBef>
              <a:spcAft>
                <a:spcPts val="0"/>
              </a:spcAft>
              <a:buSzPts val="1200"/>
              <a:buFont typeface="Nunito"/>
              <a:buChar char="●"/>
            </a:pPr>
            <a:r>
              <a:rPr b="1" lang="pt-BR" sz="1200">
                <a:solidFill>
                  <a:srgbClr val="24292E"/>
                </a:solidFill>
                <a:highlight>
                  <a:srgbClr val="FFFFFF"/>
                </a:highlight>
                <a:latin typeface="Nunito"/>
                <a:ea typeface="Nunito"/>
                <a:cs typeface="Nunito"/>
                <a:sym typeface="Nunito"/>
              </a:rPr>
              <a:t>Three naive Bayes approaches for discrimination-free classification.</a:t>
            </a:r>
            <a:endParaRPr sz="1200">
              <a:solidFill>
                <a:srgbClr val="24292E"/>
              </a:solidFill>
              <a:highlight>
                <a:srgbClr val="FFFFFF"/>
              </a:highlight>
              <a:latin typeface="Nunito"/>
              <a:ea typeface="Nunito"/>
              <a:cs typeface="Nunito"/>
              <a:sym typeface="Nunito"/>
            </a:endParaRPr>
          </a:p>
          <a:p>
            <a:pPr indent="0" lvl="0" marL="457200" rtl="0" algn="l">
              <a:lnSpc>
                <a:spcPct val="115000"/>
              </a:lnSpc>
              <a:spcBef>
                <a:spcPts val="0"/>
              </a:spcBef>
              <a:spcAft>
                <a:spcPts val="0"/>
              </a:spcAft>
              <a:buNone/>
            </a:pPr>
            <a:r>
              <a:rPr lang="pt-BR" sz="1200">
                <a:solidFill>
                  <a:srgbClr val="24292E"/>
                </a:solidFill>
                <a:highlight>
                  <a:srgbClr val="FFFFFF"/>
                </a:highlight>
                <a:latin typeface="Nunito"/>
                <a:ea typeface="Nunito"/>
                <a:cs typeface="Nunito"/>
                <a:sym typeface="Nunito"/>
              </a:rPr>
              <a:t>Toon Calders, Sicco Verwer. Data Min Knowl Disc (2010) 21: 277. </a:t>
            </a:r>
            <a:endParaRPr sz="1200">
              <a:solidFill>
                <a:srgbClr val="24292E"/>
              </a:solidFill>
              <a:highlight>
                <a:srgbClr val="FFFFFF"/>
              </a:highlight>
              <a:latin typeface="Nunito"/>
              <a:ea typeface="Nunito"/>
              <a:cs typeface="Nunito"/>
              <a:sym typeface="Nunito"/>
            </a:endParaRPr>
          </a:p>
          <a:p>
            <a:pPr indent="0" lvl="0" marL="457200" rtl="0" algn="l">
              <a:lnSpc>
                <a:spcPct val="115000"/>
              </a:lnSpc>
              <a:spcBef>
                <a:spcPts val="0"/>
              </a:spcBef>
              <a:spcAft>
                <a:spcPts val="0"/>
              </a:spcAft>
              <a:buNone/>
            </a:pPr>
            <a:r>
              <a:rPr lang="pt-BR" sz="1200">
                <a:solidFill>
                  <a:srgbClr val="0366D6"/>
                </a:solidFill>
                <a:uFill>
                  <a:noFill/>
                </a:uFill>
                <a:latin typeface="Nunito"/>
                <a:ea typeface="Nunito"/>
                <a:cs typeface="Nunito"/>
                <a:sym typeface="Nunito"/>
                <a:hlinkClick r:id="rId4"/>
              </a:rPr>
              <a:t>https://doi.org/10.1007/s10618-010-0190-x</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O problema de classificação</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42"/>
          <p:cNvSpPr txBox="1"/>
          <p:nvPr>
            <p:ph type="ctrTitle"/>
          </p:nvPr>
        </p:nvSpPr>
        <p:spPr>
          <a:xfrm>
            <a:off x="824000" y="1232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Reduzindo discriminação em classificadores</a:t>
            </a:r>
            <a:endParaRPr/>
          </a:p>
        </p:txBody>
      </p:sp>
      <p:sp>
        <p:nvSpPr>
          <p:cNvPr id="471" name="Google Shape;471;p42"/>
          <p:cNvSpPr txBox="1"/>
          <p:nvPr>
            <p:ph idx="1" type="subTitle"/>
          </p:nvPr>
        </p:nvSpPr>
        <p:spPr>
          <a:xfrm>
            <a:off x="824000" y="3215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Hilton Pintor </a:t>
            </a:r>
            <a:r>
              <a:rPr lang="pt-BR" sz="900"/>
              <a:t>(hpbl)</a:t>
            </a:r>
            <a:endParaRPr sz="900"/>
          </a:p>
          <a:p>
            <a:pPr indent="0" lvl="0" marL="0" rtl="0" algn="l">
              <a:spcBef>
                <a:spcPts val="0"/>
              </a:spcBef>
              <a:spcAft>
                <a:spcPts val="0"/>
              </a:spcAft>
              <a:buNone/>
            </a:pPr>
            <a:r>
              <a:rPr lang="pt-BR"/>
              <a:t>Victor Miranda </a:t>
            </a:r>
            <a:r>
              <a:rPr lang="pt-BR" sz="900"/>
              <a:t>(vmm)</a:t>
            </a:r>
            <a:endParaRPr sz="900"/>
          </a:p>
        </p:txBody>
      </p:sp>
      <p:sp>
        <p:nvSpPr>
          <p:cNvPr id="472" name="Google Shape;472;p42"/>
          <p:cNvSpPr txBox="1"/>
          <p:nvPr>
            <p:ph idx="1" type="subTitle"/>
          </p:nvPr>
        </p:nvSpPr>
        <p:spPr>
          <a:xfrm>
            <a:off x="824000" y="4148175"/>
            <a:ext cx="52440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rgbClr val="FFFFFF"/>
                </a:solidFill>
              </a:rPr>
              <a:t>github.com/if1015-datascience-ufpe/2018-2-ex3-p2p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Naive bayes</a:t>
            </a:r>
            <a:endParaRPr/>
          </a:p>
        </p:txBody>
      </p:sp>
      <p:pic>
        <p:nvPicPr>
          <p:cNvPr id="296" name="Google Shape;296;p16"/>
          <p:cNvPicPr preferRelativeResize="0"/>
          <p:nvPr/>
        </p:nvPicPr>
        <p:blipFill>
          <a:blip r:embed="rId3">
            <a:alphaModFix/>
          </a:blip>
          <a:stretch>
            <a:fillRect/>
          </a:stretch>
        </p:blipFill>
        <p:spPr>
          <a:xfrm>
            <a:off x="1706675" y="1183675"/>
            <a:ext cx="5730650" cy="328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Árvores de Decisão</a:t>
            </a:r>
            <a:endParaRPr/>
          </a:p>
        </p:txBody>
      </p:sp>
      <p:sp>
        <p:nvSpPr>
          <p:cNvPr id="302" name="Google Shape;302;p17"/>
          <p:cNvSpPr txBox="1"/>
          <p:nvPr>
            <p:ph idx="1" type="body"/>
          </p:nvPr>
        </p:nvSpPr>
        <p:spPr>
          <a:xfrm>
            <a:off x="5229225" y="1882600"/>
            <a:ext cx="3602700" cy="182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pt-BR"/>
              <a:t>Dados de treinamento</a:t>
            </a:r>
            <a:endParaRPr/>
          </a:p>
          <a:p>
            <a:pPr indent="-311150" lvl="0" marL="457200" rtl="0" algn="l">
              <a:spcBef>
                <a:spcPts val="0"/>
              </a:spcBef>
              <a:spcAft>
                <a:spcPts val="0"/>
              </a:spcAft>
              <a:buSzPts val="1300"/>
              <a:buChar char="●"/>
            </a:pPr>
            <a:r>
              <a:rPr lang="pt-BR"/>
              <a:t>Dados de teste</a:t>
            </a:r>
            <a:endParaRPr/>
          </a:p>
          <a:p>
            <a:pPr indent="-311150" lvl="0" marL="457200" rtl="0" algn="l">
              <a:spcBef>
                <a:spcPts val="0"/>
              </a:spcBef>
              <a:spcAft>
                <a:spcPts val="0"/>
              </a:spcAft>
              <a:buSzPts val="1300"/>
              <a:buChar char="●"/>
            </a:pPr>
            <a:r>
              <a:rPr lang="pt-BR"/>
              <a:t>Iris data</a:t>
            </a:r>
            <a:endParaRPr/>
          </a:p>
          <a:p>
            <a:pPr indent="-311150" lvl="0" marL="457200" rtl="0" algn="l">
              <a:spcBef>
                <a:spcPts val="0"/>
              </a:spcBef>
              <a:spcAft>
                <a:spcPts val="0"/>
              </a:spcAft>
              <a:buSzPts val="1300"/>
              <a:buChar char="●"/>
            </a:pPr>
            <a:r>
              <a:rPr lang="pt-BR"/>
              <a:t>Classificar espécie da flor</a:t>
            </a:r>
            <a:endParaRPr/>
          </a:p>
        </p:txBody>
      </p:sp>
      <p:pic>
        <p:nvPicPr>
          <p:cNvPr id="303" name="Google Shape;303;p17"/>
          <p:cNvPicPr preferRelativeResize="0"/>
          <p:nvPr/>
        </p:nvPicPr>
        <p:blipFill>
          <a:blip r:embed="rId3">
            <a:alphaModFix/>
          </a:blip>
          <a:stretch>
            <a:fillRect/>
          </a:stretch>
        </p:blipFill>
        <p:spPr>
          <a:xfrm>
            <a:off x="725600" y="1750275"/>
            <a:ext cx="4426875" cy="2791158"/>
          </a:xfrm>
          <a:prstGeom prst="rect">
            <a:avLst/>
          </a:prstGeom>
          <a:noFill/>
          <a:ln>
            <a:noFill/>
          </a:ln>
        </p:spPr>
      </p:pic>
      <p:sp>
        <p:nvSpPr>
          <p:cNvPr id="304" name="Google Shape;304;p17"/>
          <p:cNvSpPr txBox="1"/>
          <p:nvPr>
            <p:ph idx="1" type="body"/>
          </p:nvPr>
        </p:nvSpPr>
        <p:spPr>
          <a:xfrm>
            <a:off x="5057850" y="3361750"/>
            <a:ext cx="3105000" cy="6570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b="1" lang="pt-BR"/>
              <a:t>[setosa, versicolor, virginica]</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Árvores de Decisão</a:t>
            </a:r>
            <a:endParaRPr/>
          </a:p>
        </p:txBody>
      </p:sp>
      <p:sp>
        <p:nvSpPr>
          <p:cNvPr id="310" name="Google Shape;310;p18"/>
          <p:cNvSpPr txBox="1"/>
          <p:nvPr>
            <p:ph idx="1" type="body"/>
          </p:nvPr>
        </p:nvSpPr>
        <p:spPr>
          <a:xfrm>
            <a:off x="362500" y="1986480"/>
            <a:ext cx="4000500" cy="1074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pt-BR"/>
              <a:t>Questionamento sobre os atributos nos nós</a:t>
            </a:r>
            <a:endParaRPr/>
          </a:p>
          <a:p>
            <a:pPr indent="-311150" lvl="0" marL="457200" rtl="0" algn="l">
              <a:spcBef>
                <a:spcPts val="0"/>
              </a:spcBef>
              <a:spcAft>
                <a:spcPts val="0"/>
              </a:spcAft>
              <a:buSzPts val="1300"/>
              <a:buChar char="●"/>
            </a:pPr>
            <a:r>
              <a:rPr lang="pt-BR"/>
              <a:t>Particiona os dados</a:t>
            </a:r>
            <a:endParaRPr/>
          </a:p>
          <a:p>
            <a:pPr indent="-311150" lvl="0" marL="457200" rtl="0" algn="l">
              <a:spcBef>
                <a:spcPts val="0"/>
              </a:spcBef>
              <a:spcAft>
                <a:spcPts val="0"/>
              </a:spcAft>
              <a:buSzPts val="1300"/>
              <a:buChar char="●"/>
            </a:pPr>
            <a:r>
              <a:rPr lang="pt-BR"/>
              <a:t>Classifica nas folhas</a:t>
            </a:r>
            <a:endParaRPr/>
          </a:p>
        </p:txBody>
      </p:sp>
      <p:pic>
        <p:nvPicPr>
          <p:cNvPr id="311" name="Google Shape;311;p18"/>
          <p:cNvPicPr preferRelativeResize="0"/>
          <p:nvPr/>
        </p:nvPicPr>
        <p:blipFill>
          <a:blip r:embed="rId3">
            <a:alphaModFix/>
          </a:blip>
          <a:stretch>
            <a:fillRect/>
          </a:stretch>
        </p:blipFill>
        <p:spPr>
          <a:xfrm>
            <a:off x="5011528" y="111288"/>
            <a:ext cx="3322775" cy="4920926"/>
          </a:xfrm>
          <a:prstGeom prst="rect">
            <a:avLst/>
          </a:prstGeom>
          <a:noFill/>
          <a:ln>
            <a:noFill/>
          </a:ln>
        </p:spPr>
      </p:pic>
      <p:sp>
        <p:nvSpPr>
          <p:cNvPr id="312" name="Google Shape;312;p18"/>
          <p:cNvSpPr txBox="1"/>
          <p:nvPr>
            <p:ph idx="1" type="body"/>
          </p:nvPr>
        </p:nvSpPr>
        <p:spPr>
          <a:xfrm>
            <a:off x="350275" y="3145175"/>
            <a:ext cx="3105000" cy="6570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b="1" lang="pt-BR"/>
              <a:t>[setosa, versicolor, virginica]</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Discriminação em decisores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que é discriminação?</a:t>
            </a:r>
            <a:endParaRPr/>
          </a:p>
        </p:txBody>
      </p:sp>
      <p:sp>
        <p:nvSpPr>
          <p:cNvPr id="323" name="Google Shape;323;p20"/>
          <p:cNvSpPr txBox="1"/>
          <p:nvPr>
            <p:ph idx="4294967295" type="body"/>
          </p:nvPr>
        </p:nvSpPr>
        <p:spPr>
          <a:xfrm>
            <a:off x="1018025" y="1757875"/>
            <a:ext cx="7176300" cy="2224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800"/>
              <a:t>"Discrimination is a sociological term that refers to the </a:t>
            </a:r>
            <a:r>
              <a:rPr b="1" lang="pt-BR" sz="1800"/>
              <a:t>unfair</a:t>
            </a:r>
            <a:r>
              <a:rPr b="1" lang="pt-BR" sz="1800"/>
              <a:t> and unequal treatment</a:t>
            </a:r>
            <a:r>
              <a:rPr lang="pt-BR" sz="1800"/>
              <a:t> of individuals of a certain group based solely on their affiliation to that particular group, category or class.</a:t>
            </a:r>
            <a:endParaRPr sz="1800"/>
          </a:p>
          <a:p>
            <a:pPr indent="0" lvl="0" marL="0" rtl="0" algn="just">
              <a:spcBef>
                <a:spcPts val="1600"/>
              </a:spcBef>
              <a:spcAft>
                <a:spcPts val="1600"/>
              </a:spcAft>
              <a:buNone/>
            </a:pPr>
            <a:r>
              <a:rPr lang="pt-BR" sz="1800"/>
              <a:t>Such discriminatory attitude </a:t>
            </a:r>
            <a:r>
              <a:rPr b="1" lang="pt-BR" sz="1800"/>
              <a:t>deprives</a:t>
            </a:r>
            <a:r>
              <a:rPr lang="pt-BR" sz="1800"/>
              <a:t> the members of one group </a:t>
            </a:r>
            <a:r>
              <a:rPr b="1" lang="pt-BR" sz="1800"/>
              <a:t>from the benefits and opportunities</a:t>
            </a:r>
            <a:r>
              <a:rPr lang="pt-BR" sz="1800"/>
              <a:t> which are accessible to other groups"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Discriminação nos classificadores</a:t>
            </a:r>
            <a:endParaRPr/>
          </a:p>
        </p:txBody>
      </p:sp>
      <p:pic>
        <p:nvPicPr>
          <p:cNvPr id="329" name="Google Shape;329;p21"/>
          <p:cNvPicPr preferRelativeResize="0"/>
          <p:nvPr/>
        </p:nvPicPr>
        <p:blipFill>
          <a:blip r:embed="rId3">
            <a:alphaModFix/>
          </a:blip>
          <a:stretch>
            <a:fillRect/>
          </a:stretch>
        </p:blipFill>
        <p:spPr>
          <a:xfrm>
            <a:off x="1256775" y="1820550"/>
            <a:ext cx="6630449" cy="1758800"/>
          </a:xfrm>
          <a:prstGeom prst="rect">
            <a:avLst/>
          </a:prstGeom>
          <a:noFill/>
          <a:ln>
            <a:noFill/>
          </a:ln>
        </p:spPr>
      </p:pic>
      <p:pic>
        <p:nvPicPr>
          <p:cNvPr id="330" name="Google Shape;330;p21"/>
          <p:cNvPicPr preferRelativeResize="0"/>
          <p:nvPr/>
        </p:nvPicPr>
        <p:blipFill>
          <a:blip r:embed="rId4">
            <a:alphaModFix/>
          </a:blip>
          <a:stretch>
            <a:fillRect/>
          </a:stretch>
        </p:blipFill>
        <p:spPr>
          <a:xfrm>
            <a:off x="1489000" y="4114576"/>
            <a:ext cx="6166001" cy="711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