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niglet"/>
      <p:regular r:id="rId23"/>
    </p:embeddedFont>
    <p:embeddedFont>
      <p:font typeface="Walter Turncoat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WalterTurncoat-regular.fntdata"/><Relationship Id="rId12" Type="http://schemas.openxmlformats.org/officeDocument/2006/relationships/slide" Target="slides/slide8.xml"/><Relationship Id="rId23" Type="http://schemas.openxmlformats.org/officeDocument/2006/relationships/font" Target="fonts/Snigle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2fff0e7f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442fff0e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2fff0e7f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442fff0e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2fff0e7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42fff0e7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fff0e7f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442fff0e7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2fff0e7f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442fff0e7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2fff0e7f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442fff0e7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fff0e7f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42fff0e7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2fff0e7f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442fff0e7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2fff0e7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442fff0e7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2fff0e7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442fff0e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2fff0e7f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442fff0e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2fff0e7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42fff0e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2fff0e7f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42fff0e7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2fff0e7f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442fff0e7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42fff0e7f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42fff0e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✘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4191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○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4191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■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4191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●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4191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○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4191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■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4191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●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4191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○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4191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■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4" name="Google Shape;24;p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●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○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Char char="■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294576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Princípios éticos e morais das ações tomadas por algoritmos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t/>
            </a:r>
            <a:endParaRPr sz="4800"/>
          </a:p>
        </p:txBody>
      </p:sp>
      <p:sp>
        <p:nvSpPr>
          <p:cNvPr id="48" name="Google Shape;48;p11"/>
          <p:cNvSpPr/>
          <p:nvPr/>
        </p:nvSpPr>
        <p:spPr>
          <a:xfrm>
            <a:off x="3486377" y="3545750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type="ctrTitle"/>
          </p:nvPr>
        </p:nvSpPr>
        <p:spPr>
          <a:xfrm>
            <a:off x="685800" y="37673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n" sz="1800"/>
              <a:t>Douglas Soares - dsl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n" sz="1800"/>
              <a:t>Ramon Saboya - rsg3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9" name="Google Shape;169;p20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Unfair outcomes leading to discrimination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853650" y="3656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1" name="Google Shape;181;p21"/>
          <p:cNvSpPr txBox="1"/>
          <p:nvPr>
            <p:ph idx="4294967295" type="title"/>
          </p:nvPr>
        </p:nvSpPr>
        <p:spPr>
          <a:xfrm>
            <a:off x="53900" y="3287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Transformative effects leading to challenges for autonomy and informational privacy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3" name="Google Shape;193;p22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Traceability leading to moral responsibility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853650" y="36219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5" name="Google Shape;205;p23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4294967295" type="ctrTitle"/>
          </p:nvPr>
        </p:nvSpPr>
        <p:spPr>
          <a:xfrm>
            <a:off x="1513200" y="1202350"/>
            <a:ext cx="611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Software designer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Vs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user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 sz="4800"/>
          </a:p>
        </p:txBody>
      </p:sp>
      <p:sp>
        <p:nvSpPr>
          <p:cNvPr id="212" name="Google Shape;212;p24"/>
          <p:cNvSpPr/>
          <p:nvPr/>
        </p:nvSpPr>
        <p:spPr>
          <a:xfrm>
            <a:off x="2590921" y="3546075"/>
            <a:ext cx="4150576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>
            <a:off x="2590921" y="3546075"/>
            <a:ext cx="4150576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63" y="349225"/>
            <a:ext cx="4435867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4294967295" type="ctrTitle"/>
          </p:nvPr>
        </p:nvSpPr>
        <p:spPr>
          <a:xfrm>
            <a:off x="1513200" y="1202350"/>
            <a:ext cx="611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Os valores éticos devem ser definidos pelo usuário</a:t>
            </a:r>
            <a:r>
              <a:rPr lang="en" sz="4800"/>
              <a:t>?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 sz="4800"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4294967295" type="ctrTitle"/>
          </p:nvPr>
        </p:nvSpPr>
        <p:spPr>
          <a:xfrm>
            <a:off x="1843500" y="19014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/>
              <a:t>Conclusão</a:t>
            </a:r>
            <a:endParaRPr b="0" i="0" sz="60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630871" y="2856950"/>
            <a:ext cx="4150576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4800"/>
              <a:t>Obrigado</a:t>
            </a:r>
            <a:r>
              <a:rPr b="0" i="0" lang="en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!</a:t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39" name="Google Shape;239;p28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>
                <a:solidFill>
                  <a:schemeClr val="lt1"/>
                </a:solidFill>
              </a:rPr>
              <a:t>Douglas Soares - dsl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>
                <a:solidFill>
                  <a:schemeClr val="lt1"/>
                </a:solidFill>
              </a:rPr>
              <a:t>Ramon Saboya - rsg3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/>
              <a:t>Introdução</a:t>
            </a:r>
            <a:endParaRPr b="0" i="0" sz="2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828100" y="1266075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Ciência dos dados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○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Oportunidades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○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Desafios</a:t>
            </a: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éticos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4755725" y="2589175"/>
            <a:ext cx="3429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privacidade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906450" y="3343325"/>
            <a:ext cx="3429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descriminação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3531850" y="3429950"/>
            <a:ext cx="2000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Consequências imprevistas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60" name="Google Shape;60;p12"/>
          <p:cNvGrpSpPr/>
          <p:nvPr/>
        </p:nvGrpSpPr>
        <p:grpSpPr>
          <a:xfrm rot="1096867">
            <a:off x="4086360" y="2397190"/>
            <a:ext cx="1011185" cy="292495"/>
            <a:chOff x="271125" y="812725"/>
            <a:chExt cx="766525" cy="221725"/>
          </a:xfrm>
        </p:grpSpPr>
        <p:sp>
          <p:nvSpPr>
            <p:cNvPr id="61" name="Google Shape;61;p1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 rot="6779905">
            <a:off x="1321688" y="2965470"/>
            <a:ext cx="1011163" cy="292489"/>
            <a:chOff x="271125" y="812725"/>
            <a:chExt cx="766525" cy="221725"/>
          </a:xfrm>
        </p:grpSpPr>
        <p:sp>
          <p:nvSpPr>
            <p:cNvPr id="64" name="Google Shape;64;p1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2"/>
          <p:cNvGrpSpPr/>
          <p:nvPr/>
        </p:nvGrpSpPr>
        <p:grpSpPr>
          <a:xfrm rot="2700000">
            <a:off x="3099500" y="2866001"/>
            <a:ext cx="1011183" cy="292495"/>
            <a:chOff x="271125" y="812725"/>
            <a:chExt cx="766525" cy="221725"/>
          </a:xfrm>
        </p:grpSpPr>
        <p:sp>
          <p:nvSpPr>
            <p:cNvPr id="67" name="Google Shape;67;p1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/>
              <a:t>Introdução</a:t>
            </a:r>
            <a:endParaRPr b="0" i="0" sz="2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828100" y="1266075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dos dados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dos algoritmos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das práticas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095300" y="1340750"/>
            <a:ext cx="3429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privacidade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409475" y="2229900"/>
            <a:ext cx="2000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onsequências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 rot="214092">
            <a:off x="3786772" y="1468294"/>
            <a:ext cx="1011167" cy="292490"/>
            <a:chOff x="271125" y="812725"/>
            <a:chExt cx="766525" cy="221725"/>
          </a:xfrm>
        </p:grpSpPr>
        <p:sp>
          <p:nvSpPr>
            <p:cNvPr id="79" name="Google Shape;79;p13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 rot="126157">
            <a:off x="4066374" y="3282506"/>
            <a:ext cx="1011191" cy="292497"/>
            <a:chOff x="271125" y="812725"/>
            <a:chExt cx="766525" cy="221725"/>
          </a:xfrm>
        </p:grpSpPr>
        <p:sp>
          <p:nvSpPr>
            <p:cNvPr id="82" name="Google Shape;82;p13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3"/>
          <p:cNvGrpSpPr/>
          <p:nvPr/>
        </p:nvGrpSpPr>
        <p:grpSpPr>
          <a:xfrm rot="222968">
            <a:off x="4275569" y="2331064"/>
            <a:ext cx="1011180" cy="292494"/>
            <a:chOff x="271125" y="812725"/>
            <a:chExt cx="766525" cy="221725"/>
          </a:xfrm>
        </p:grpSpPr>
        <p:sp>
          <p:nvSpPr>
            <p:cNvPr id="85" name="Google Shape;85;p13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5169775" y="3119050"/>
            <a:ext cx="2000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uso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/>
              <a:t>Introdução</a:t>
            </a:r>
            <a:endParaRPr b="0" i="0" sz="2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8100" y="1266075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dos dados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dos algoritmos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niglet"/>
              <a:buChar char="●"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Ética das práticas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095300" y="1340750"/>
            <a:ext cx="3429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privacidade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409475" y="2229900"/>
            <a:ext cx="2000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onsequências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 rot="214092">
            <a:off x="3786772" y="1468294"/>
            <a:ext cx="1011167" cy="292490"/>
            <a:chOff x="271125" y="812725"/>
            <a:chExt cx="766525" cy="221725"/>
          </a:xfrm>
        </p:grpSpPr>
        <p:sp>
          <p:nvSpPr>
            <p:cNvPr id="98" name="Google Shape;98;p1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 rot="126157">
            <a:off x="4066374" y="3282506"/>
            <a:ext cx="1011191" cy="292497"/>
            <a:chOff x="271125" y="812725"/>
            <a:chExt cx="766525" cy="221725"/>
          </a:xfrm>
        </p:grpSpPr>
        <p:sp>
          <p:nvSpPr>
            <p:cNvPr id="101" name="Google Shape;101;p1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 rot="222968">
            <a:off x="4275569" y="2331064"/>
            <a:ext cx="1011180" cy="292494"/>
            <a:chOff x="271125" y="812725"/>
            <a:chExt cx="766525" cy="221725"/>
          </a:xfrm>
        </p:grpSpPr>
        <p:sp>
          <p:nvSpPr>
            <p:cNvPr id="104" name="Google Shape;104;p1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5169775" y="3119050"/>
            <a:ext cx="2000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uso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159025" y="2107325"/>
            <a:ext cx="3138687" cy="75905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4294967295" type="ctrTitle"/>
          </p:nvPr>
        </p:nvSpPr>
        <p:spPr>
          <a:xfrm>
            <a:off x="1843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Mapeamento da ética nos algoritmos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 sz="4800"/>
          </a:p>
        </p:txBody>
      </p:sp>
      <p:sp>
        <p:nvSpPr>
          <p:cNvPr id="113" name="Google Shape;113;p15"/>
          <p:cNvSpPr/>
          <p:nvPr/>
        </p:nvSpPr>
        <p:spPr>
          <a:xfrm>
            <a:off x="2590921" y="3546075"/>
            <a:ext cx="4150576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853650" y="3656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3" name="Google Shape;133;p17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Inconclusive evidence leading to unjustified actions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853650" y="3656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Google Shape;145;p18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Inscrutable evidence leading to opacity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853650" y="2593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853650" y="3656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7" name="Google Shape;157;p19"/>
          <p:cNvSpPr txBox="1"/>
          <p:nvPr>
            <p:ph idx="4294967295" type="title"/>
          </p:nvPr>
        </p:nvSpPr>
        <p:spPr>
          <a:xfrm>
            <a:off x="53900" y="408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Misguided evidence leading to bias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25" y="1266075"/>
            <a:ext cx="49339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853650" y="156422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853650" y="207865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853650" y="31485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853650" y="3656075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802800" y="4122700"/>
            <a:ext cx="3019200" cy="2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