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Robo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Roboto-bold.fntdata"/><Relationship Id="rId23" Type="http://schemas.openxmlformats.org/officeDocument/2006/relationships/slide" Target="slides/slide18.xml"/><Relationship Id="rId45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Roboto-boldItalic.fntdata"/><Relationship Id="rId25" Type="http://schemas.openxmlformats.org/officeDocument/2006/relationships/slide" Target="slides/slide20.xml"/><Relationship Id="rId47" Type="http://schemas.openxmlformats.org/officeDocument/2006/relationships/font" Target="fonts/Robot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a9499c6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3a9499c6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8a9458134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8a9458134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8a9458134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8a9458134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8a9458134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8a9458134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8a9458134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8a9458134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a9499c6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a9499c6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3a9499c6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3a9499c6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3a9499c6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3a9499c6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highlight>
                  <a:srgbClr val="FFFFFF"/>
                </a:highlight>
              </a:rPr>
              <a:t>Tanto para o </a:t>
            </a:r>
            <a:r>
              <a:rPr b="1" lang="pt-BR" sz="1050">
                <a:highlight>
                  <a:srgbClr val="FFFFFF"/>
                </a:highlight>
              </a:rPr>
              <a:t>turista ter uma boa </a:t>
            </a:r>
            <a:r>
              <a:rPr b="1" lang="pt-BR" sz="1050">
                <a:highlight>
                  <a:srgbClr val="FFFFFF"/>
                </a:highlight>
              </a:rPr>
              <a:t>experiência</a:t>
            </a:r>
            <a:r>
              <a:rPr lang="pt-BR" sz="1050">
                <a:highlight>
                  <a:srgbClr val="FFFFFF"/>
                </a:highlight>
              </a:rPr>
              <a:t> em sua visita quanto para a </a:t>
            </a:r>
            <a:r>
              <a:rPr b="1" lang="pt-BR" sz="1050">
                <a:highlight>
                  <a:srgbClr val="FFFFFF"/>
                </a:highlight>
              </a:rPr>
              <a:t>hospedagem fazer um atendimento de qualidade</a:t>
            </a:r>
            <a:r>
              <a:rPr lang="pt-BR" sz="1050">
                <a:highlight>
                  <a:srgbClr val="FFFFFF"/>
                </a:highlight>
              </a:rPr>
              <a:t>, a </a:t>
            </a:r>
            <a:r>
              <a:rPr b="1" lang="pt-BR" sz="1050">
                <a:highlight>
                  <a:srgbClr val="FFFFFF"/>
                </a:highlight>
              </a:rPr>
              <a:t>comunicação</a:t>
            </a:r>
            <a:r>
              <a:rPr lang="pt-BR" sz="1050">
                <a:highlight>
                  <a:srgbClr val="FFFFFF"/>
                </a:highlight>
              </a:rPr>
              <a:t> é essencial.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a9499c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3a9499c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a9499c6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a9499c6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8a9458134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8a9458134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8a9458134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8a945813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8a945813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8a945813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8a9458134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8a9458134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8a945813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8a945813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8a9458134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8a945813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8a9458134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8a9458134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8a9458134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8a9458134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8a9458134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8a9458134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a9499c6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a9499c6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8a9458134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8a9458134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8a945813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8a945813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8a945813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8a945813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8a945813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8a945813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3a9d7815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3a9d7815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8a945813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8a945813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8a945813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8a945813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8a945813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8a945813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3a9d7815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3a9d7815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3a9d7815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3a9d7815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a9499c6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3a9499c6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a9499c6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a9499c6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a9499c6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a9499c6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a9499c6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a9499c6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a9499c6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a9499c6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9a790577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9a790577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ados.gov.br" TargetMode="External"/><Relationship Id="rId4" Type="http://schemas.openxmlformats.org/officeDocument/2006/relationships/hyperlink" Target="http://www.dadosefatos.turismo.gov.br/extrator-turistas.html" TargetMode="External"/><Relationship Id="rId5" Type="http://schemas.openxmlformats.org/officeDocument/2006/relationships/image" Target="../media/image15.jpg"/><Relationship Id="rId6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643700" y="1322350"/>
            <a:ext cx="8222100" cy="13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Dados do setor de Turismo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Equipe Água de Coco</a:t>
            </a:r>
            <a:r>
              <a:rPr lang="pt-BR"/>
              <a:t>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43700" y="3463733"/>
            <a:ext cx="82221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Alunos: Alexsandro Vitor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Jeffson Simões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idx="4294967295" type="title"/>
          </p:nvPr>
        </p:nvSpPr>
        <p:spPr>
          <a:xfrm>
            <a:off x="685575" y="48725"/>
            <a:ext cx="140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RS</a:t>
            </a:r>
            <a:endParaRPr/>
          </a:p>
        </p:txBody>
      </p:sp>
      <p:sp>
        <p:nvSpPr>
          <p:cNvPr id="138" name="Google Shape;138;p22"/>
          <p:cNvSpPr txBox="1"/>
          <p:nvPr>
            <p:ph idx="4294967295" type="title"/>
          </p:nvPr>
        </p:nvSpPr>
        <p:spPr>
          <a:xfrm>
            <a:off x="2698400" y="112575"/>
            <a:ext cx="140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RJ</a:t>
            </a:r>
            <a:endParaRPr/>
          </a:p>
        </p:txBody>
      </p:sp>
      <p:sp>
        <p:nvSpPr>
          <p:cNvPr id="139" name="Google Shape;139;p22"/>
          <p:cNvSpPr txBox="1"/>
          <p:nvPr>
            <p:ph idx="4294967295" type="title"/>
          </p:nvPr>
        </p:nvSpPr>
        <p:spPr>
          <a:xfrm>
            <a:off x="5048625" y="112575"/>
            <a:ext cx="140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</a:t>
            </a:r>
            <a:endParaRPr/>
          </a:p>
        </p:txBody>
      </p:sp>
      <p:sp>
        <p:nvSpPr>
          <p:cNvPr id="140" name="Google Shape;140;p22"/>
          <p:cNvSpPr txBox="1"/>
          <p:nvPr>
            <p:ph idx="4294967295" type="title"/>
          </p:nvPr>
        </p:nvSpPr>
        <p:spPr>
          <a:xfrm>
            <a:off x="7125325" y="112575"/>
            <a:ext cx="140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4800" y="640274"/>
            <a:ext cx="1733550" cy="385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875" y="640275"/>
            <a:ext cx="1708300" cy="385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675" y="586550"/>
            <a:ext cx="1942375" cy="39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4275" y="640275"/>
            <a:ext cx="2255700" cy="385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109725" y="449505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3"/>
                </a:solidFill>
              </a:rPr>
              <a:t>Argentinos foram a maior quantidade de turistas nos Estados mais visitados, no intervalo de 2013-2017</a:t>
            </a:r>
            <a:endParaRPr b="1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30 países que mais visitam o Brasil - 2014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3" y="1137175"/>
            <a:ext cx="8486775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30 países que mais visitam o Brasil - 2015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1138950"/>
            <a:ext cx="847725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30 países que mais visitam o Brasil - 2016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00" y="1116938"/>
            <a:ext cx="848677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30 países que mais visitam o Brasil - 2017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3" y="1159175"/>
            <a:ext cx="848677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Hospedagens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00" y="1285875"/>
            <a:ext cx="8567749" cy="345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/>
        </p:nvSpPr>
        <p:spPr>
          <a:xfrm>
            <a:off x="419500" y="538050"/>
            <a:ext cx="49338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accent3"/>
                </a:solidFill>
              </a:rPr>
              <a:t>Dados das Hospedagens</a:t>
            </a:r>
            <a:endParaRPr b="1"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265500" y="164150"/>
            <a:ext cx="4045200" cy="175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Por que usar os dados: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3"/>
                </a:solidFill>
              </a:rPr>
              <a:t>“</a:t>
            </a:r>
            <a:r>
              <a:rPr lang="pt-BR" sz="3600">
                <a:solidFill>
                  <a:schemeClr val="accent3"/>
                </a:solidFill>
              </a:rPr>
              <a:t>LÍNGUAS</a:t>
            </a:r>
            <a:r>
              <a:rPr lang="pt-BR" sz="3600">
                <a:solidFill>
                  <a:schemeClr val="accent3"/>
                </a:solidFill>
              </a:rPr>
              <a:t>” ?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186" name="Google Shape;186;p29"/>
          <p:cNvSpPr txBox="1"/>
          <p:nvPr>
            <p:ph idx="1" type="subTitle"/>
          </p:nvPr>
        </p:nvSpPr>
        <p:spPr>
          <a:xfrm>
            <a:off x="265500" y="1978950"/>
            <a:ext cx="40452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pt-BR">
                <a:solidFill>
                  <a:srgbClr val="000000"/>
                </a:solidFill>
              </a:rPr>
              <a:t>Turistas</a:t>
            </a:r>
            <a:endParaRPr b="1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escolha de um destino por alguém depende de uma série de fatores, como atrativos turísticos, a hospitalidade do local, os eventos disponíveis, a estrutura oferecida, sinalização adequada, transporte de qualidade e segurança.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Hospedagens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Diversificação de serviços e qualidade ao prestá-los.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875" y="1286500"/>
            <a:ext cx="4388250" cy="2468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Hipóteses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Hipóteses</a:t>
            </a:r>
            <a:r>
              <a:rPr lang="pt-BR"/>
              <a:t> </a:t>
            </a:r>
            <a:endParaRPr/>
          </a:p>
        </p:txBody>
      </p:sp>
      <p:sp>
        <p:nvSpPr>
          <p:cNvPr id="198" name="Google Shape;198;p31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1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Hipótese</a:t>
            </a:r>
            <a:r>
              <a:rPr lang="pt-BR">
                <a:solidFill>
                  <a:schemeClr val="lt1"/>
                </a:solidFill>
              </a:rPr>
              <a:t> - 1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0" name="Google Shape;200;p31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Efeito de Eventos Internacionais no País: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Copa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Olimpíadas</a:t>
            </a:r>
            <a:r>
              <a:rPr lang="pt-BR" sz="1600"/>
              <a:t> </a:t>
            </a:r>
            <a:endParaRPr sz="1600"/>
          </a:p>
        </p:txBody>
      </p:sp>
      <p:sp>
        <p:nvSpPr>
          <p:cNvPr id="201" name="Google Shape;201;p31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1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Hipótese - </a:t>
            </a:r>
            <a:r>
              <a:rPr lang="pt-BR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3" name="Google Shape;203;p31"/>
          <p:cNvSpPr txBox="1"/>
          <p:nvPr>
            <p:ph idx="4294967295" type="body"/>
          </p:nvPr>
        </p:nvSpPr>
        <p:spPr>
          <a:xfrm>
            <a:off x="3333675" y="2070575"/>
            <a:ext cx="2471700" cy="30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Crescimento do turismo brasileiro: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 turismo brasileiro está crescendo? Ou não?</a:t>
            </a:r>
            <a:endParaRPr sz="1600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04" name="Google Shape;204;p31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Hipótese - </a:t>
            </a:r>
            <a:r>
              <a:rPr lang="pt-BR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6" name="Google Shape;206;p31"/>
          <p:cNvSpPr txBox="1"/>
          <p:nvPr>
            <p:ph idx="4294967295" type="body"/>
          </p:nvPr>
        </p:nvSpPr>
        <p:spPr>
          <a:xfrm>
            <a:off x="6254225" y="2070575"/>
            <a:ext cx="24717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1600"/>
              <a:t>Número de Hospedagens influência no fluxo de Turistas: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800"/>
              </a:spcAft>
              <a:buSzPts val="1600"/>
              <a:buChar char="●"/>
            </a:pPr>
            <a:r>
              <a:rPr lang="pt-BR" sz="1600"/>
              <a:t>N° de hospedagens que oferecem atendimento em espanhol.</a:t>
            </a:r>
            <a:endParaRPr b="1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4200"/>
              <a:t>Turismo</a:t>
            </a:r>
            <a:endParaRPr sz="420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75" y="988750"/>
            <a:ext cx="4286250" cy="32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das </a:t>
            </a:r>
            <a:r>
              <a:rPr lang="pt-BR"/>
              <a:t>Hipóteses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Hipótese 1</a:t>
            </a:r>
            <a:endParaRPr/>
          </a:p>
        </p:txBody>
      </p:sp>
      <p:sp>
        <p:nvSpPr>
          <p:cNvPr id="217" name="Google Shape;217;p33"/>
          <p:cNvSpPr txBox="1"/>
          <p:nvPr/>
        </p:nvSpPr>
        <p:spPr>
          <a:xfrm>
            <a:off x="658675" y="3226725"/>
            <a:ext cx="54840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Eventos esportivos como a Copa do mundo e as Olimpíadas afetaram a chegada de turistas</a:t>
            </a:r>
            <a:r>
              <a:rPr lang="pt-BR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- Tentativa 1</a:t>
            </a:r>
            <a:endParaRPr/>
          </a:p>
        </p:txBody>
      </p:sp>
      <p:sp>
        <p:nvSpPr>
          <p:cNvPr id="223" name="Google Shape;223;p34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É possível observar o efeito da Copa, mas não das Olimpíadas</a:t>
            </a:r>
            <a:endParaRPr/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2705625" cy="365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5475" y="4114300"/>
            <a:ext cx="5316825" cy="56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- Tentativa 2</a:t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3678650"/>
            <a:ext cx="3999900" cy="8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Mês e Ano agora são tratados como variáveis numéricas (antes eram categóricas).</a:t>
            </a:r>
            <a:endParaRPr/>
          </a:p>
        </p:txBody>
      </p:sp>
      <p:sp>
        <p:nvSpPr>
          <p:cNvPr id="232" name="Google Shape;232;p3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efeito da Copa continua observável, porém as Olimpíadas também continuam sem efeito.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 ano também não afeta a quantidade de turistas. Sinal de estagnação?</a:t>
            </a:r>
            <a:endParaRPr/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975"/>
            <a:ext cx="4260300" cy="1924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- Tentativa 3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3819075"/>
            <a:ext cx="39999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Restrito ao Rio de Janeiro, onde as Olimpíadas ocorreram.</a:t>
            </a:r>
            <a:endParaRPr/>
          </a:p>
        </p:txBody>
      </p:sp>
      <p:pic>
        <p:nvPicPr>
          <p:cNvPr id="240" name="Google Shape;2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8225"/>
            <a:ext cx="5494754" cy="252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Hipótese - 1.1</a:t>
            </a:r>
            <a:endParaRPr/>
          </a:p>
        </p:txBody>
      </p:sp>
      <p:sp>
        <p:nvSpPr>
          <p:cNvPr id="246" name="Google Shape;246;p37"/>
          <p:cNvSpPr txBox="1"/>
          <p:nvPr>
            <p:ph idx="1" type="subTitle"/>
          </p:nvPr>
        </p:nvSpPr>
        <p:spPr>
          <a:xfrm>
            <a:off x="265500" y="2769000"/>
            <a:ext cx="4045200" cy="15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Copa do Mundo</a:t>
            </a:r>
            <a:r>
              <a:rPr lang="pt-BR"/>
              <a:t> influenciou no fluxo de Turistas?</a:t>
            </a:r>
            <a:endParaRPr/>
          </a:p>
        </p:txBody>
      </p:sp>
      <p:pic>
        <p:nvPicPr>
          <p:cNvPr id="247" name="Google Shape;2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0225" y="1394550"/>
            <a:ext cx="2662524" cy="25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Hipótese - 1.2</a:t>
            </a:r>
            <a:endParaRPr/>
          </a:p>
        </p:txBody>
      </p:sp>
      <p:sp>
        <p:nvSpPr>
          <p:cNvPr id="253" name="Google Shape;253;p38"/>
          <p:cNvSpPr txBox="1"/>
          <p:nvPr>
            <p:ph idx="1" type="subTitle"/>
          </p:nvPr>
        </p:nvSpPr>
        <p:spPr>
          <a:xfrm>
            <a:off x="265500" y="2769000"/>
            <a:ext cx="4045200" cy="15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Olimpíadas influenciaram no fluxo de t</a:t>
            </a:r>
            <a:r>
              <a:rPr lang="pt-BR"/>
              <a:t>uristas </a:t>
            </a:r>
            <a:r>
              <a:rPr lang="pt-BR"/>
              <a:t>no Brasil?</a:t>
            </a:r>
            <a:endParaRPr/>
          </a:p>
        </p:txBody>
      </p:sp>
      <p:pic>
        <p:nvPicPr>
          <p:cNvPr id="254" name="Google Shape;2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9825" y="1328400"/>
            <a:ext cx="2486675" cy="24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Hipótese - 1.3</a:t>
            </a:r>
            <a:endParaRPr/>
          </a:p>
        </p:txBody>
      </p:sp>
      <p:sp>
        <p:nvSpPr>
          <p:cNvPr id="260" name="Google Shape;260;p39"/>
          <p:cNvSpPr txBox="1"/>
          <p:nvPr>
            <p:ph idx="1" type="subTitle"/>
          </p:nvPr>
        </p:nvSpPr>
        <p:spPr>
          <a:xfrm>
            <a:off x="265500" y="2769000"/>
            <a:ext cx="4045200" cy="15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Olimpíadas influenciaram no fluxo de turistas no Rio de Janeiro?</a:t>
            </a:r>
            <a:endParaRPr/>
          </a:p>
        </p:txBody>
      </p:sp>
      <p:pic>
        <p:nvPicPr>
          <p:cNvPr id="261" name="Google Shape;2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0225" y="1394550"/>
            <a:ext cx="2662524" cy="25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Hipótese 2</a:t>
            </a:r>
            <a:endParaRPr/>
          </a:p>
        </p:txBody>
      </p:sp>
      <p:sp>
        <p:nvSpPr>
          <p:cNvPr id="267" name="Google Shape;267;p40"/>
          <p:cNvSpPr txBox="1"/>
          <p:nvPr/>
        </p:nvSpPr>
        <p:spPr>
          <a:xfrm>
            <a:off x="658675" y="3226725"/>
            <a:ext cx="54840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 turismo no Brasil parou de crescer?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Crescimento do número de turistas</a:t>
            </a:r>
            <a:endParaRPr/>
          </a:p>
        </p:txBody>
      </p:sp>
      <p:pic>
        <p:nvPicPr>
          <p:cNvPr id="273" name="Google Shape;2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525" y="1229975"/>
            <a:ext cx="3533775" cy="38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250" y="1229975"/>
            <a:ext cx="351472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Hipótese - 2</a:t>
            </a:r>
            <a:endParaRPr/>
          </a:p>
        </p:txBody>
      </p:sp>
      <p:sp>
        <p:nvSpPr>
          <p:cNvPr id="280" name="Google Shape;280;p42"/>
          <p:cNvSpPr txBox="1"/>
          <p:nvPr>
            <p:ph idx="1" type="subTitle"/>
          </p:nvPr>
        </p:nvSpPr>
        <p:spPr>
          <a:xfrm>
            <a:off x="265500" y="2769000"/>
            <a:ext cx="4045200" cy="15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turismo no Brasil parou de crescer?</a:t>
            </a:r>
            <a:endParaRPr/>
          </a:p>
        </p:txBody>
      </p:sp>
      <p:pic>
        <p:nvPicPr>
          <p:cNvPr id="281" name="Google Shape;28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9825" y="1328400"/>
            <a:ext cx="2486675" cy="24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Hipótese</a:t>
            </a:r>
            <a:r>
              <a:rPr lang="pt-BR"/>
              <a:t> 3.1</a:t>
            </a:r>
            <a:endParaRPr/>
          </a:p>
        </p:txBody>
      </p:sp>
      <p:sp>
        <p:nvSpPr>
          <p:cNvPr id="287" name="Google Shape;287;p43"/>
          <p:cNvSpPr txBox="1"/>
          <p:nvPr/>
        </p:nvSpPr>
        <p:spPr>
          <a:xfrm>
            <a:off x="658675" y="3226725"/>
            <a:ext cx="54840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Quantidade de Hospedagens, que oferecem X idioma, influencia no fluxo de Turistas?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50" y="152400"/>
            <a:ext cx="452472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5025" y="57575"/>
            <a:ext cx="4858976" cy="273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5625" y="2723450"/>
            <a:ext cx="4718375" cy="18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50" y="152400"/>
            <a:ext cx="459132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5400" y="85800"/>
            <a:ext cx="45913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Hipótese</a:t>
            </a:r>
            <a:r>
              <a:rPr lang="pt-BR"/>
              <a:t> - 3.1</a:t>
            </a:r>
            <a:endParaRPr/>
          </a:p>
        </p:txBody>
      </p:sp>
      <p:sp>
        <p:nvSpPr>
          <p:cNvPr id="306" name="Google Shape;306;p4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Quantidade de Hospedagens, que oferecem X idioma, influencia no fluxo de Turistas?</a:t>
            </a:r>
            <a:endParaRPr/>
          </a:p>
        </p:txBody>
      </p:sp>
      <p:pic>
        <p:nvPicPr>
          <p:cNvPr id="307" name="Google Shape;30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9825" y="1328400"/>
            <a:ext cx="2486675" cy="24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Hipótese 3.2</a:t>
            </a:r>
            <a:endParaRPr/>
          </a:p>
        </p:txBody>
      </p:sp>
      <p:sp>
        <p:nvSpPr>
          <p:cNvPr id="313" name="Google Shape;313;p47"/>
          <p:cNvSpPr txBox="1"/>
          <p:nvPr/>
        </p:nvSpPr>
        <p:spPr>
          <a:xfrm>
            <a:off x="658675" y="3226725"/>
            <a:ext cx="54840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Quantidade de Turistas influencia na quantidade de hospedagens de uma região?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50" y="152400"/>
            <a:ext cx="452472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5025" y="57575"/>
            <a:ext cx="4858976" cy="273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5625" y="2723450"/>
            <a:ext cx="4718375" cy="18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50" y="152400"/>
            <a:ext cx="459132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4450" y="93200"/>
            <a:ext cx="44552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Hipótese</a:t>
            </a:r>
            <a:r>
              <a:rPr lang="pt-BR"/>
              <a:t> - 3.2</a:t>
            </a:r>
            <a:endParaRPr/>
          </a:p>
        </p:txBody>
      </p:sp>
      <p:sp>
        <p:nvSpPr>
          <p:cNvPr id="332" name="Google Shape;332;p5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Quantidade de Turistas influencia na quantidade de hospedagens de uma região?</a:t>
            </a:r>
            <a:endParaRPr/>
          </a:p>
        </p:txBody>
      </p:sp>
      <p:pic>
        <p:nvPicPr>
          <p:cNvPr id="333" name="Google Shape;33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867" y="1431775"/>
            <a:ext cx="2620275" cy="24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Obrigado!</a:t>
            </a:r>
            <a:endParaRPr sz="4800"/>
          </a:p>
        </p:txBody>
      </p:sp>
      <p:sp>
        <p:nvSpPr>
          <p:cNvPr id="339" name="Google Shape;339;p5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5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4800"/>
              <a:t>Perguntas?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Origem dos Dados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Base de dados abertos - </a:t>
            </a:r>
            <a:r>
              <a:rPr b="1" lang="pt-BR" sz="1800" u="sng">
                <a:solidFill>
                  <a:schemeClr val="hlink"/>
                </a:solidFill>
                <a:hlinkClick r:id="rId3"/>
              </a:rPr>
              <a:t>http://dados.gov.br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05" name="Google Shape;105;p16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Extrator de dados - </a:t>
            </a:r>
            <a:r>
              <a:rPr b="1" lang="pt-BR" sz="1800" u="sng">
                <a:solidFill>
                  <a:schemeClr val="hlink"/>
                </a:solidFill>
                <a:hlinkClick r:id="rId4"/>
              </a:rPr>
              <a:t>http://www.dadosefatos.turismo.gov.br/extrator-turistas.html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1800"/>
              <a:t> </a:t>
            </a:r>
            <a:endParaRPr b="1" sz="18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175375"/>
            <a:ext cx="3420700" cy="144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3650" y="2571750"/>
            <a:ext cx="4950499" cy="20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Exploratória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Chegada - Turistas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3200"/>
            <a:ext cx="9143999" cy="4697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888" y="0"/>
            <a:ext cx="765423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00" y="0"/>
            <a:ext cx="768479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