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Work Sans"/>
      <p:regular r:id="rId26"/>
      <p:bold r:id="rId27"/>
    </p:embeddedFont>
    <p:embeddedFont>
      <p:font typeface="Work Sans Ligh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regular.fntdata"/><Relationship Id="rId25" Type="http://schemas.openxmlformats.org/officeDocument/2006/relationships/slide" Target="slides/slide21.xml"/><Relationship Id="rId28" Type="http://schemas.openxmlformats.org/officeDocument/2006/relationships/font" Target="fonts/WorkSansLight-regular.fntdata"/><Relationship Id="rId27" Type="http://schemas.openxmlformats.org/officeDocument/2006/relationships/font" Target="fonts/Work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76354df5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76354df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76354df5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76354df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976354df5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976354df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76354df5_2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76354df5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76354df5_3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76354df5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76354df5_3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976354df5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76354df5_2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76354df5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976354df5_3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976354df5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976354df5_2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976354df5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976354df5_3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976354df5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976354df5_2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976354df5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76354df5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76354d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76354df5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76354d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76354df5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76354d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976354df5_3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976354df5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76354df5_2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976354df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76354df5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76354d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048725" y="1853800"/>
            <a:ext cx="4914000" cy="23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sobre demografia em </a:t>
            </a:r>
            <a:r>
              <a:rPr i="1" lang="en"/>
              <a:t>animes</a:t>
            </a:r>
            <a:endParaRPr i="1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327" y="627521"/>
            <a:ext cx="1559579" cy="1709970"/>
            <a:chOff x="3936375" y="3703750"/>
            <a:chExt cx="453050" cy="332175"/>
          </a:xfrm>
        </p:grpSpPr>
        <p:sp>
          <p:nvSpPr>
            <p:cNvPr id="60" name="Google Shape;60;p12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47700" y="483313"/>
            <a:ext cx="50922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Obras de origem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21"/>
          <p:cNvGrpSpPr/>
          <p:nvPr/>
        </p:nvGrpSpPr>
        <p:grpSpPr>
          <a:xfrm>
            <a:off x="7627708" y="720094"/>
            <a:ext cx="680269" cy="886634"/>
            <a:chOff x="2624850" y="4296000"/>
            <a:chExt cx="380400" cy="495825"/>
          </a:xfrm>
        </p:grpSpPr>
        <p:sp>
          <p:nvSpPr>
            <p:cNvPr id="159" name="Google Shape;159;p2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500" y="1295975"/>
            <a:ext cx="4279000" cy="27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 rot="-5400000">
            <a:off x="2571775" y="4111075"/>
            <a:ext cx="77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Manga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 rot="-5400000">
            <a:off x="3154375" y="4040125"/>
            <a:ext cx="771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Work Sans"/>
                <a:ea typeface="Work Sans"/>
                <a:cs typeface="Work Sans"/>
                <a:sym typeface="Work Sans"/>
              </a:rPr>
              <a:t>Light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Work Sans"/>
                <a:ea typeface="Work Sans"/>
                <a:cs typeface="Work Sans"/>
                <a:sym typeface="Work Sans"/>
              </a:rPr>
              <a:t>Novel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 rot="-5400000">
            <a:off x="3689875" y="4117725"/>
            <a:ext cx="771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Original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 rot="-5400000">
            <a:off x="4272096" y="4111070"/>
            <a:ext cx="77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Novel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 rot="-5400000">
            <a:off x="4783051" y="4057825"/>
            <a:ext cx="771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Visual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Novel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 rot="-5400000">
            <a:off x="5372126" y="4057825"/>
            <a:ext cx="771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Web manga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 rot="-5400000">
            <a:off x="5961201" y="4135425"/>
            <a:ext cx="771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4-koma manga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58425" y="654725"/>
            <a:ext cx="67692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Gênero dos Espectadores</a:t>
            </a:r>
            <a:endParaRPr/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7627710" y="889515"/>
            <a:ext cx="680290" cy="71721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038" y="1481400"/>
            <a:ext cx="4311925" cy="24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-5400000">
            <a:off x="3316525" y="4019700"/>
            <a:ext cx="65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Male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 rot="-5400000">
            <a:off x="4401175" y="4094700"/>
            <a:ext cx="80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Female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 rot="-5400000">
            <a:off x="5569911" y="4065579"/>
            <a:ext cx="65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Non Binary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794376" y="844901"/>
            <a:ext cx="7678103" cy="365767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4294967295" type="title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Localização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1777000" y="1756425"/>
            <a:ext cx="2850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b="1" sz="10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2893100" y="3141450"/>
            <a:ext cx="2850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 b="1" sz="10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4339850" y="1355225"/>
            <a:ext cx="2850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 b="1" sz="10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4054850" y="1077925"/>
            <a:ext cx="2850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b="1" sz="10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7236900" y="1557725"/>
            <a:ext cx="3927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24</a:t>
            </a:r>
            <a:endParaRPr b="1" sz="10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5955100" y="917075"/>
            <a:ext cx="2850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r>
            <a:endParaRPr b="1" sz="10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Qualidade vs Popularidade</a:t>
            </a:r>
            <a:endParaRPr sz="3500"/>
          </a:p>
        </p:txBody>
      </p:sp>
      <p:sp>
        <p:nvSpPr>
          <p:cNvPr id="199" name="Google Shape;199;p24"/>
          <p:cNvSpPr/>
          <p:nvPr/>
        </p:nvSpPr>
        <p:spPr>
          <a:xfrm>
            <a:off x="3826375" y="1357800"/>
            <a:ext cx="2427900" cy="24279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Rank#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5881881" y="1357800"/>
            <a:ext cx="2427900" cy="24279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Popularity#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475" y="497850"/>
            <a:ext cx="7317051" cy="41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75" y="465751"/>
            <a:ext cx="7005651" cy="4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 b="0" l="14198" r="14198" t="0"/>
          <a:stretch/>
        </p:blipFill>
        <p:spPr>
          <a:xfrm>
            <a:off x="4380075" y="393446"/>
            <a:ext cx="4368874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Estações do Ano</a:t>
            </a:r>
            <a:endParaRPr sz="3000"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716750" y="3198400"/>
            <a:ext cx="3337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Lançamentos variam por gênero, tendo uma forte tendência a decrescer em número no verão.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Essa mesma estação costuma gerar avaliações inferiores às outras.</a:t>
            </a:r>
            <a:endParaRPr sz="1400"/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5" y="1384713"/>
            <a:ext cx="41338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600" y="1464450"/>
            <a:ext cx="3698548" cy="24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Produtoras e Público Alvo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Distribuições distintas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Representatividade de certos grupos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Grandes produtoras apresentam diferença significativamente maior entre público masculino e outros</a:t>
            </a:r>
            <a:endParaRPr/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9"/>
          <p:cNvGrpSpPr/>
          <p:nvPr/>
        </p:nvGrpSpPr>
        <p:grpSpPr>
          <a:xfrm>
            <a:off x="7516096" y="752176"/>
            <a:ext cx="809848" cy="862891"/>
            <a:chOff x="5970800" y="1619250"/>
            <a:chExt cx="428650" cy="456725"/>
          </a:xfrm>
        </p:grpSpPr>
        <p:sp>
          <p:nvSpPr>
            <p:cNvPr id="237" name="Google Shape;237;p2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25" y="1171575"/>
            <a:ext cx="34480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525" y="1076325"/>
            <a:ext cx="36004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4294967295" type="ctrTitle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Olá</a:t>
            </a:r>
            <a:r>
              <a:rPr lang="en" sz="7200"/>
              <a:t>!</a:t>
            </a:r>
            <a:endParaRPr sz="7200"/>
          </a:p>
        </p:txBody>
      </p:sp>
      <p:sp>
        <p:nvSpPr>
          <p:cNvPr id="70" name="Google Shape;70;p13"/>
          <p:cNvSpPr txBox="1"/>
          <p:nvPr>
            <p:ph idx="4294967295" type="subTitle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Somos os Mecha Bacanos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Claudio Carvalho (cco2)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Guilherme Lima (ggfl)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Henrique Tavares (lhtc)</a:t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7191" l="0" r="0" t="7191"/>
          <a:stretch/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idx="4294967295" type="title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Concluindo</a:t>
            </a:r>
            <a:endParaRPr b="0" sz="2000">
              <a:solidFill>
                <a:srgbClr val="FFFFFF"/>
              </a:solidFill>
            </a:endParaRPr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idx="4294967295" type="ctrTitle"/>
          </p:nvPr>
        </p:nvSpPr>
        <p:spPr>
          <a:xfrm>
            <a:off x="685800" y="1811950"/>
            <a:ext cx="470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Obrigado</a:t>
            </a:r>
            <a:r>
              <a:rPr lang="en" sz="7200"/>
              <a:t>!</a:t>
            </a:r>
            <a:endParaRPr sz="7200"/>
          </a:p>
        </p:txBody>
      </p:sp>
      <p:sp>
        <p:nvSpPr>
          <p:cNvPr id="260" name="Google Shape;260;p32"/>
          <p:cNvSpPr txBox="1"/>
          <p:nvPr>
            <p:ph idx="4294967295" type="subTitle"/>
          </p:nvPr>
        </p:nvSpPr>
        <p:spPr>
          <a:xfrm>
            <a:off x="685800" y="2878200"/>
            <a:ext cx="4286100" cy="17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Perguntas?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100" y="709600"/>
            <a:ext cx="2962100" cy="18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Nossos Dados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começar pelo objeto de estudo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ctrTitle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ANIMES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>
            <p:ph idx="4294967295" type="subTitle"/>
          </p:nvPr>
        </p:nvSpPr>
        <p:spPr>
          <a:xfrm>
            <a:off x="685800" y="3411550"/>
            <a:ext cx="5519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Animações produzidas por estúdios japoneses, sendo hoje um fenômeno global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7415036" y="2688700"/>
            <a:ext cx="257297" cy="2456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5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88" name="Google Shape;88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5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91" name="Google Shape;91;p1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/>
          <p:nvPr/>
        </p:nvSpPr>
        <p:spPr>
          <a:xfrm rot="2466840">
            <a:off x="6273713" y="907482"/>
            <a:ext cx="357493" cy="3413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1609288">
            <a:off x="6796553" y="1122274"/>
            <a:ext cx="257260" cy="245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2926112">
            <a:off x="8197797" y="1932099"/>
            <a:ext cx="192660" cy="1839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-1609326">
            <a:off x="7396010" y="699666"/>
            <a:ext cx="173600" cy="1657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960" r="36644" t="0"/>
          <a:stretch/>
        </p:blipFill>
        <p:spPr>
          <a:xfrm>
            <a:off x="4380075" y="393446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MyAnimeList</a:t>
            </a:r>
            <a:endParaRPr sz="30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Website que agrega informações sobre a grande maioria dos animes existentes, além de ser uma comunidade para que usuários avaliem-os.</a:t>
            </a:r>
            <a:endParaRPr sz="14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ctrTitle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14.477</a:t>
            </a:r>
            <a:endParaRPr sz="4800"/>
          </a:p>
        </p:txBody>
      </p:sp>
      <p:sp>
        <p:nvSpPr>
          <p:cNvPr id="113" name="Google Shape;113;p17"/>
          <p:cNvSpPr txBox="1"/>
          <p:nvPr>
            <p:ph idx="4294967295" type="subTitle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Animes</a:t>
            </a:r>
            <a:endParaRPr sz="1800"/>
          </a:p>
        </p:txBody>
      </p:sp>
      <p:sp>
        <p:nvSpPr>
          <p:cNvPr id="114" name="Google Shape;114;p17"/>
          <p:cNvSpPr txBox="1"/>
          <p:nvPr>
            <p:ph idx="4294967295" type="ctrTitle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&gt;5GB</a:t>
            </a:r>
            <a:endParaRPr sz="4800"/>
          </a:p>
        </p:txBody>
      </p:sp>
      <p:sp>
        <p:nvSpPr>
          <p:cNvPr id="115" name="Google Shape;115;p17"/>
          <p:cNvSpPr txBox="1"/>
          <p:nvPr>
            <p:ph idx="4294967295" type="subTitle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Avaliações</a:t>
            </a:r>
            <a:endParaRPr sz="1800"/>
          </a:p>
        </p:txBody>
      </p:sp>
      <p:sp>
        <p:nvSpPr>
          <p:cNvPr id="116" name="Google Shape;116;p17"/>
          <p:cNvSpPr txBox="1"/>
          <p:nvPr>
            <p:ph idx="4294967295" type="ctrTitle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302.675</a:t>
            </a:r>
            <a:endParaRPr sz="4800"/>
          </a:p>
        </p:txBody>
      </p:sp>
      <p:sp>
        <p:nvSpPr>
          <p:cNvPr id="117" name="Google Shape;117;p17"/>
          <p:cNvSpPr txBox="1"/>
          <p:nvPr>
            <p:ph idx="4294967295" type="subTitle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Usuários</a:t>
            </a:r>
            <a:endParaRPr sz="1800"/>
          </a:p>
        </p:txBody>
      </p:sp>
      <p:sp>
        <p:nvSpPr>
          <p:cNvPr id="118" name="Google Shape;118;p17"/>
          <p:cNvSpPr/>
          <p:nvPr/>
        </p:nvSpPr>
        <p:spPr>
          <a:xfrm>
            <a:off x="905846" y="2209978"/>
            <a:ext cx="700511" cy="73849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120" name="Google Shape;120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" name="Google Shape;123;p17"/>
          <p:cNvGrpSpPr/>
          <p:nvPr/>
        </p:nvGrpSpPr>
        <p:grpSpPr>
          <a:xfrm>
            <a:off x="906568" y="923025"/>
            <a:ext cx="699690" cy="673840"/>
            <a:chOff x="2583325" y="2972875"/>
            <a:chExt cx="462850" cy="445750"/>
          </a:xfrm>
        </p:grpSpPr>
        <p:sp>
          <p:nvSpPr>
            <p:cNvPr id="124" name="Google Shape;124;p1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4294967295" type="ctrTitle"/>
          </p:nvPr>
        </p:nvSpPr>
        <p:spPr>
          <a:xfrm>
            <a:off x="1336800" y="1646275"/>
            <a:ext cx="6470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Técnicas de redução</a:t>
            </a:r>
            <a:endParaRPr sz="48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idx="4294967295" type="ctrTitle"/>
          </p:nvPr>
        </p:nvSpPr>
        <p:spPr>
          <a:xfrm>
            <a:off x="966000" y="2602325"/>
            <a:ext cx="70620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/>
              <a:t>Proporção   x   Aleatório</a:t>
            </a:r>
            <a:endParaRPr b="0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processo final de redução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5 GB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100.000 x 32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linhas aleatórias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259 MB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142" name="Google Shape;142;p1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Estória dos Dados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descobrimos em nossa jornada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