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68" r:id="rId2"/>
    <p:sldId id="269"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lgn="l">
              <a:defRPr/>
            </a:lvl1pPr>
          </a:lstStyle>
          <a:p>
            <a:fld id="{03D85C2D-C6CE-4C87-80C8-7F32E3D34436}" type="datetimeFigureOut">
              <a:rPr lang="de-AT" smtClean="0"/>
              <a:t>05.06.2020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EF79B90B-38F8-421E-ADDC-2BD37226F8A1}" type="slidenum">
              <a:rPr lang="de-AT" smtClean="0"/>
              <a:t>‹Nr.›</a:t>
            </a:fld>
            <a:endParaRPr lang="de-AT"/>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444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85C2D-C6CE-4C87-80C8-7F32E3D34436}" type="datetimeFigureOut">
              <a:rPr lang="de-AT" smtClean="0"/>
              <a:t>05.06.2020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EF79B90B-38F8-421E-ADDC-2BD37226F8A1}" type="slidenum">
              <a:rPr lang="de-AT" smtClean="0"/>
              <a:t>‹Nr.›</a:t>
            </a:fld>
            <a:endParaRPr lang="de-AT"/>
          </a:p>
        </p:txBody>
      </p:sp>
    </p:spTree>
    <p:extLst>
      <p:ext uri="{BB962C8B-B14F-4D97-AF65-F5344CB8AC3E}">
        <p14:creationId xmlns:p14="http://schemas.microsoft.com/office/powerpoint/2010/main" val="129839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de-DE"/>
              <a:t>Mastertitelformat bearbeiten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85C2D-C6CE-4C87-80C8-7F32E3D34436}" type="datetimeFigureOut">
              <a:rPr lang="de-AT" smtClean="0"/>
              <a:t>05.06.2020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EF79B90B-38F8-421E-ADDC-2BD37226F8A1}" type="slidenum">
              <a:rPr lang="de-AT" smtClean="0"/>
              <a:t>‹Nr.›</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58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85C2D-C6CE-4C87-80C8-7F32E3D34436}" type="datetimeFigureOut">
              <a:rPr lang="de-AT" smtClean="0"/>
              <a:t>05.06.2020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EF79B90B-38F8-421E-ADDC-2BD37226F8A1}" type="slidenum">
              <a:rPr lang="de-AT" smtClean="0"/>
              <a:t>‹Nr.›</a:t>
            </a:fld>
            <a:endParaRPr lang="de-AT"/>
          </a:p>
        </p:txBody>
      </p:sp>
    </p:spTree>
    <p:extLst>
      <p:ext uri="{BB962C8B-B14F-4D97-AF65-F5344CB8AC3E}">
        <p14:creationId xmlns:p14="http://schemas.microsoft.com/office/powerpoint/2010/main" val="73927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de-DE"/>
              <a:t>Mastertitelformat bearbeiten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03D85C2D-C6CE-4C87-80C8-7F32E3D34436}" type="datetimeFigureOut">
              <a:rPr lang="de-AT" smtClean="0"/>
              <a:t>05.06.2020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EF79B90B-38F8-421E-ADDC-2BD37226F8A1}" type="slidenum">
              <a:rPr lang="de-AT" smtClean="0"/>
              <a:t>‹Nr.›</a:t>
            </a:fld>
            <a:endParaRPr lang="de-AT"/>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17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de-DE"/>
              <a:t>Mastertitelformat bearbeiten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3D85C2D-C6CE-4C87-80C8-7F32E3D34436}" type="datetimeFigureOut">
              <a:rPr lang="de-AT" smtClean="0"/>
              <a:t>05.06.2020</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EF79B90B-38F8-421E-ADDC-2BD37226F8A1}" type="slidenum">
              <a:rPr lang="de-AT" smtClean="0"/>
              <a:t>‹Nr.›</a:t>
            </a:fld>
            <a:endParaRPr lang="de-AT"/>
          </a:p>
        </p:txBody>
      </p:sp>
    </p:spTree>
    <p:extLst>
      <p:ext uri="{BB962C8B-B14F-4D97-AF65-F5344CB8AC3E}">
        <p14:creationId xmlns:p14="http://schemas.microsoft.com/office/powerpoint/2010/main" val="27566890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24128" y="2967788"/>
            <a:ext cx="4754880" cy="33415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de-DE"/>
              <a:t>Mastertextformat bearbeiten</a:t>
            </a:r>
          </a:p>
        </p:txBody>
      </p:sp>
      <p:sp>
        <p:nvSpPr>
          <p:cNvPr id="6" name="Content Placeholder 5"/>
          <p:cNvSpPr>
            <a:spLocks noGrp="1"/>
          </p:cNvSpPr>
          <p:nvPr>
            <p:ph sz="quarter" idx="4"/>
          </p:nvPr>
        </p:nvSpPr>
        <p:spPr>
          <a:xfrm>
            <a:off x="5990888" y="2967788"/>
            <a:ext cx="4754880" cy="33415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3D85C2D-C6CE-4C87-80C8-7F32E3D34436}" type="datetimeFigureOut">
              <a:rPr lang="de-AT" smtClean="0"/>
              <a:t>05.06.2020</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EF79B90B-38F8-421E-ADDC-2BD37226F8A1}" type="slidenum">
              <a:rPr lang="de-AT" smtClean="0"/>
              <a:t>‹Nr.›</a:t>
            </a:fld>
            <a:endParaRPr lang="de-AT"/>
          </a:p>
        </p:txBody>
      </p:sp>
    </p:spTree>
    <p:extLst>
      <p:ext uri="{BB962C8B-B14F-4D97-AF65-F5344CB8AC3E}">
        <p14:creationId xmlns:p14="http://schemas.microsoft.com/office/powerpoint/2010/main" val="42931984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03D85C2D-C6CE-4C87-80C8-7F32E3D34436}" type="datetimeFigureOut">
              <a:rPr lang="de-AT" smtClean="0"/>
              <a:t>05.06.2020</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EF79B90B-38F8-421E-ADDC-2BD37226F8A1}" type="slidenum">
              <a:rPr lang="de-AT" smtClean="0"/>
              <a:t>‹Nr.›</a:t>
            </a:fld>
            <a:endParaRPr lang="de-AT"/>
          </a:p>
        </p:txBody>
      </p:sp>
    </p:spTree>
    <p:extLst>
      <p:ext uri="{BB962C8B-B14F-4D97-AF65-F5344CB8AC3E}">
        <p14:creationId xmlns:p14="http://schemas.microsoft.com/office/powerpoint/2010/main" val="675925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85C2D-C6CE-4C87-80C8-7F32E3D34436}" type="datetimeFigureOut">
              <a:rPr lang="de-AT" smtClean="0"/>
              <a:t>05.06.2020</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EF79B90B-38F8-421E-ADDC-2BD37226F8A1}" type="slidenum">
              <a:rPr lang="de-AT" smtClean="0"/>
              <a:t>‹Nr.›</a:t>
            </a:fld>
            <a:endParaRPr lang="de-AT"/>
          </a:p>
        </p:txBody>
      </p:sp>
    </p:spTree>
    <p:extLst>
      <p:ext uri="{BB962C8B-B14F-4D97-AF65-F5344CB8AC3E}">
        <p14:creationId xmlns:p14="http://schemas.microsoft.com/office/powerpoint/2010/main" val="191641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de-DE"/>
              <a:t>Mastertitelformat bearbeiten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03D85C2D-C6CE-4C87-80C8-7F32E3D34436}" type="datetimeFigureOut">
              <a:rPr lang="de-AT" smtClean="0"/>
              <a:t>05.06.2020</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EF79B90B-38F8-421E-ADDC-2BD37226F8A1}" type="slidenum">
              <a:rPr lang="de-AT" smtClean="0"/>
              <a:t>‹Nr.›</a:t>
            </a:fld>
            <a:endParaRPr lang="de-AT"/>
          </a:p>
        </p:txBody>
      </p:sp>
    </p:spTree>
    <p:extLst>
      <p:ext uri="{BB962C8B-B14F-4D97-AF65-F5344CB8AC3E}">
        <p14:creationId xmlns:p14="http://schemas.microsoft.com/office/powerpoint/2010/main" val="392262658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03D85C2D-C6CE-4C87-80C8-7F32E3D34436}" type="datetimeFigureOut">
              <a:rPr lang="de-AT" smtClean="0"/>
              <a:t>05.06.2020</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EF79B90B-38F8-421E-ADDC-2BD37226F8A1}"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34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D85C2D-C6CE-4C87-80C8-7F32E3D34436}" type="datetimeFigureOut">
              <a:rPr lang="de-AT" smtClean="0"/>
              <a:t>05.06.2020</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F79B90B-38F8-421E-ADDC-2BD37226F8A1}" type="slidenum">
              <a:rPr lang="de-AT" smtClean="0"/>
              <a:t>‹Nr.›</a:t>
            </a:fld>
            <a:endParaRPr lang="de-AT"/>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9824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spring.io/spring-boot/docs/current/reference/htmlsingle" TargetMode="External"/><Relationship Id="rId2" Type="http://schemas.openxmlformats.org/officeDocument/2006/relationships/hyperlink" Target="https://de.wikipedia.org/wiki/Spring_(Framework)" TargetMode="External"/><Relationship Id="rId1" Type="http://schemas.openxmlformats.org/officeDocument/2006/relationships/slideLayout" Target="../slideLayouts/slideLayout2.xml"/><Relationship Id="rId6" Type="http://schemas.openxmlformats.org/officeDocument/2006/relationships/hyperlink" Target="https://www.thymeleaf.org/" TargetMode="External"/><Relationship Id="rId5" Type="http://schemas.openxmlformats.org/officeDocument/2006/relationships/hyperlink" Target="https://objectcomputing.com/resources/publications/sett/january-2010-reducing-boilerplate-code-with-project-lombok" TargetMode="External"/><Relationship Id="rId4" Type="http://schemas.openxmlformats.org/officeDocument/2006/relationships/hyperlink" Target="https://www.baeldung.com/spring-boot-devtoo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1F4FF-A816-477A-9212-A62C8C8E03D2}"/>
              </a:ext>
            </a:extLst>
          </p:cNvPr>
          <p:cNvSpPr>
            <a:spLocks noGrp="1"/>
          </p:cNvSpPr>
          <p:nvPr>
            <p:ph type="ctrTitle"/>
          </p:nvPr>
        </p:nvSpPr>
        <p:spPr/>
        <p:txBody>
          <a:bodyPr/>
          <a:lstStyle/>
          <a:p>
            <a:r>
              <a:rPr lang="de-AT" dirty="0"/>
              <a:t>Wiederholung CIN</a:t>
            </a:r>
          </a:p>
        </p:txBody>
      </p:sp>
      <p:sp>
        <p:nvSpPr>
          <p:cNvPr id="3" name="Untertitel 2">
            <a:extLst>
              <a:ext uri="{FF2B5EF4-FFF2-40B4-BE49-F238E27FC236}">
                <a16:creationId xmlns:a16="http://schemas.microsoft.com/office/drawing/2014/main" id="{A9F2CF22-0023-4FBD-A984-F6B45D41F88A}"/>
              </a:ext>
            </a:extLst>
          </p:cNvPr>
          <p:cNvSpPr>
            <a:spLocks noGrp="1"/>
          </p:cNvSpPr>
          <p:nvPr>
            <p:ph type="subTitle" idx="1"/>
          </p:nvPr>
        </p:nvSpPr>
        <p:spPr/>
        <p:txBody>
          <a:bodyPr/>
          <a:lstStyle/>
          <a:p>
            <a:r>
              <a:rPr lang="en-GB" dirty="0"/>
              <a:t>Spring Boot</a:t>
            </a:r>
            <a:endParaRPr lang="de-AT" dirty="0"/>
          </a:p>
        </p:txBody>
      </p:sp>
    </p:spTree>
    <p:extLst>
      <p:ext uri="{BB962C8B-B14F-4D97-AF65-F5344CB8AC3E}">
        <p14:creationId xmlns:p14="http://schemas.microsoft.com/office/powerpoint/2010/main" val="369596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A0672-54DA-4CDE-9CB5-34F96BC92FF5}"/>
              </a:ext>
            </a:extLst>
          </p:cNvPr>
          <p:cNvSpPr>
            <a:spLocks noGrp="1"/>
          </p:cNvSpPr>
          <p:nvPr>
            <p:ph type="title"/>
          </p:nvPr>
        </p:nvSpPr>
        <p:spPr/>
        <p:txBody>
          <a:bodyPr/>
          <a:lstStyle/>
          <a:p>
            <a:r>
              <a:rPr lang="en-GB" dirty="0"/>
              <a:t>Apache Derby Database</a:t>
            </a:r>
            <a:endParaRPr lang="de-AT" dirty="0"/>
          </a:p>
        </p:txBody>
      </p:sp>
      <p:sp>
        <p:nvSpPr>
          <p:cNvPr id="3" name="Inhaltsplatzhalter 2">
            <a:extLst>
              <a:ext uri="{FF2B5EF4-FFF2-40B4-BE49-F238E27FC236}">
                <a16:creationId xmlns:a16="http://schemas.microsoft.com/office/drawing/2014/main" id="{87C372DF-F797-4EBB-8CDC-55C358B19CDA}"/>
              </a:ext>
            </a:extLst>
          </p:cNvPr>
          <p:cNvSpPr>
            <a:spLocks noGrp="1"/>
          </p:cNvSpPr>
          <p:nvPr>
            <p:ph idx="1"/>
          </p:nvPr>
        </p:nvSpPr>
        <p:spPr/>
        <p:txBody>
          <a:bodyPr/>
          <a:lstStyle/>
          <a:p>
            <a:r>
              <a:rPr lang="en-US" dirty="0"/>
              <a:t>open source relational database implemented entirely in Java</a:t>
            </a:r>
          </a:p>
          <a:p>
            <a:r>
              <a:rPr lang="en-US" dirty="0"/>
              <a:t>about 3.5 megabytes for the base engine and embedded JDBC driver</a:t>
            </a:r>
            <a:endParaRPr lang="en-GB" dirty="0"/>
          </a:p>
          <a:p>
            <a:endParaRPr lang="de-AT" dirty="0"/>
          </a:p>
          <a:p>
            <a:pPr marL="0" indent="0">
              <a:buNone/>
            </a:pPr>
            <a:r>
              <a:rPr lang="de-AT" dirty="0"/>
              <a:t>&lt;</a:t>
            </a:r>
            <a:r>
              <a:rPr lang="de-AT" dirty="0" err="1"/>
              <a:t>dependency</a:t>
            </a:r>
            <a:r>
              <a:rPr lang="de-AT" dirty="0"/>
              <a:t>&gt;</a:t>
            </a:r>
          </a:p>
          <a:p>
            <a:pPr marL="0" indent="0">
              <a:buNone/>
            </a:pPr>
            <a:r>
              <a:rPr lang="en-US" dirty="0"/>
              <a:t>	&lt;</a:t>
            </a:r>
            <a:r>
              <a:rPr lang="en-US" dirty="0" err="1"/>
              <a:t>groupId</a:t>
            </a:r>
            <a:r>
              <a:rPr lang="en-US" dirty="0"/>
              <a:t>&gt;</a:t>
            </a:r>
            <a:r>
              <a:rPr lang="en-US" dirty="0" err="1"/>
              <a:t>org.apache.derby</a:t>
            </a:r>
            <a:r>
              <a:rPr lang="en-US" dirty="0"/>
              <a:t>&lt;/</a:t>
            </a:r>
            <a:r>
              <a:rPr lang="en-US" dirty="0" err="1"/>
              <a:t>groupId</a:t>
            </a:r>
            <a:r>
              <a:rPr lang="en-US" dirty="0"/>
              <a:t>&gt;</a:t>
            </a:r>
          </a:p>
          <a:p>
            <a:pPr marL="0" indent="0">
              <a:buNone/>
            </a:pPr>
            <a:r>
              <a:rPr lang="de-AT" dirty="0"/>
              <a:t>	&lt;</a:t>
            </a:r>
            <a:r>
              <a:rPr lang="de-AT" dirty="0" err="1"/>
              <a:t>artifactId</a:t>
            </a:r>
            <a:r>
              <a:rPr lang="de-AT" dirty="0"/>
              <a:t>&gt;</a:t>
            </a:r>
            <a:r>
              <a:rPr lang="de-AT" dirty="0" err="1"/>
              <a:t>derby</a:t>
            </a:r>
            <a:r>
              <a:rPr lang="de-AT" dirty="0"/>
              <a:t>&lt;/</a:t>
            </a:r>
            <a:r>
              <a:rPr lang="de-AT" dirty="0" err="1"/>
              <a:t>artifactId</a:t>
            </a:r>
            <a:r>
              <a:rPr lang="de-AT" dirty="0"/>
              <a:t>&gt;</a:t>
            </a:r>
          </a:p>
          <a:p>
            <a:pPr marL="0" indent="0">
              <a:buNone/>
            </a:pPr>
            <a:r>
              <a:rPr lang="de-AT" dirty="0"/>
              <a:t>	&lt;</a:t>
            </a:r>
            <a:r>
              <a:rPr lang="de-AT" dirty="0" err="1"/>
              <a:t>scope</a:t>
            </a:r>
            <a:r>
              <a:rPr lang="de-AT" dirty="0"/>
              <a:t>&gt;</a:t>
            </a:r>
            <a:r>
              <a:rPr lang="de-AT" dirty="0" err="1"/>
              <a:t>runtime</a:t>
            </a:r>
            <a:r>
              <a:rPr lang="de-AT" dirty="0"/>
              <a:t>&lt;/</a:t>
            </a:r>
            <a:r>
              <a:rPr lang="de-AT" dirty="0" err="1"/>
              <a:t>scope</a:t>
            </a:r>
            <a:r>
              <a:rPr lang="de-AT" dirty="0"/>
              <a:t>&gt;</a:t>
            </a:r>
          </a:p>
          <a:p>
            <a:pPr marL="0" indent="0">
              <a:buNone/>
            </a:pPr>
            <a:r>
              <a:rPr lang="de-AT" dirty="0"/>
              <a:t>&lt;/</a:t>
            </a:r>
            <a:r>
              <a:rPr lang="de-AT" dirty="0" err="1"/>
              <a:t>dependency</a:t>
            </a:r>
            <a:r>
              <a:rPr lang="de-AT" dirty="0"/>
              <a:t>&gt;</a:t>
            </a:r>
          </a:p>
        </p:txBody>
      </p:sp>
    </p:spTree>
    <p:extLst>
      <p:ext uri="{BB962C8B-B14F-4D97-AF65-F5344CB8AC3E}">
        <p14:creationId xmlns:p14="http://schemas.microsoft.com/office/powerpoint/2010/main" val="224831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4034D-E273-43AC-B440-AD776985AA47}"/>
              </a:ext>
            </a:extLst>
          </p:cNvPr>
          <p:cNvSpPr>
            <a:spLocks noGrp="1"/>
          </p:cNvSpPr>
          <p:nvPr>
            <p:ph type="title"/>
          </p:nvPr>
        </p:nvSpPr>
        <p:spPr/>
        <p:txBody>
          <a:bodyPr/>
          <a:lstStyle/>
          <a:p>
            <a:r>
              <a:rPr lang="en-GB" dirty="0"/>
              <a:t>Lombok</a:t>
            </a:r>
            <a:endParaRPr lang="de-AT" dirty="0"/>
          </a:p>
        </p:txBody>
      </p:sp>
      <p:sp>
        <p:nvSpPr>
          <p:cNvPr id="3" name="Inhaltsplatzhalter 2">
            <a:extLst>
              <a:ext uri="{FF2B5EF4-FFF2-40B4-BE49-F238E27FC236}">
                <a16:creationId xmlns:a16="http://schemas.microsoft.com/office/drawing/2014/main" id="{87B458C7-E7ED-499D-9C16-CE54C3ED7EA5}"/>
              </a:ext>
            </a:extLst>
          </p:cNvPr>
          <p:cNvSpPr>
            <a:spLocks noGrp="1"/>
          </p:cNvSpPr>
          <p:nvPr>
            <p:ph idx="1"/>
          </p:nvPr>
        </p:nvSpPr>
        <p:spPr/>
        <p:txBody>
          <a:bodyPr>
            <a:normAutofit/>
          </a:bodyPr>
          <a:lstStyle/>
          <a:p>
            <a:r>
              <a:rPr lang="en-US" dirty="0"/>
              <a:t>"Boilerplate" is a term used to describe code that is repeated in many parts of an application with little alteration. Project Lombok aims to reduce the prevalence of some of the worst offenders by replacing them with a simple set of annotations.</a:t>
            </a:r>
            <a:endParaRPr lang="en-GB" dirty="0"/>
          </a:p>
          <a:p>
            <a:endParaRPr lang="de-AT" dirty="0"/>
          </a:p>
          <a:p>
            <a:pPr marL="0" indent="0">
              <a:buNone/>
            </a:pPr>
            <a:r>
              <a:rPr lang="de-AT" dirty="0"/>
              <a:t>&lt;</a:t>
            </a:r>
            <a:r>
              <a:rPr lang="de-AT" dirty="0" err="1"/>
              <a:t>dependency</a:t>
            </a:r>
            <a:r>
              <a:rPr lang="de-AT" dirty="0"/>
              <a:t>&gt;</a:t>
            </a:r>
          </a:p>
          <a:p>
            <a:pPr marL="0" indent="0">
              <a:buNone/>
            </a:pPr>
            <a:r>
              <a:rPr lang="de-AT" dirty="0"/>
              <a:t>	&lt;</a:t>
            </a:r>
            <a:r>
              <a:rPr lang="de-AT" dirty="0" err="1"/>
              <a:t>groupId</a:t>
            </a:r>
            <a:r>
              <a:rPr lang="de-AT" dirty="0"/>
              <a:t>&gt;</a:t>
            </a:r>
            <a:r>
              <a:rPr lang="de-AT" dirty="0" err="1"/>
              <a:t>org.projectlombok</a:t>
            </a:r>
            <a:r>
              <a:rPr lang="de-AT" dirty="0"/>
              <a:t>&lt;/</a:t>
            </a:r>
            <a:r>
              <a:rPr lang="de-AT" dirty="0" err="1"/>
              <a:t>groupId</a:t>
            </a:r>
            <a:r>
              <a:rPr lang="de-AT" dirty="0"/>
              <a:t>&gt;</a:t>
            </a:r>
          </a:p>
          <a:p>
            <a:pPr marL="0" indent="0">
              <a:buNone/>
            </a:pPr>
            <a:r>
              <a:rPr lang="de-AT" dirty="0"/>
              <a:t>	&lt;</a:t>
            </a:r>
            <a:r>
              <a:rPr lang="de-AT" dirty="0" err="1"/>
              <a:t>artifactId</a:t>
            </a:r>
            <a:r>
              <a:rPr lang="de-AT" dirty="0"/>
              <a:t>&gt;</a:t>
            </a:r>
            <a:r>
              <a:rPr lang="de-AT" dirty="0" err="1"/>
              <a:t>lombok</a:t>
            </a:r>
            <a:r>
              <a:rPr lang="de-AT" dirty="0"/>
              <a:t>&lt;/</a:t>
            </a:r>
            <a:r>
              <a:rPr lang="de-AT" dirty="0" err="1"/>
              <a:t>artifactId</a:t>
            </a:r>
            <a:r>
              <a:rPr lang="de-AT" dirty="0"/>
              <a:t>&gt;</a:t>
            </a:r>
          </a:p>
          <a:p>
            <a:pPr marL="0" indent="0">
              <a:buNone/>
            </a:pPr>
            <a:r>
              <a:rPr lang="de-AT" dirty="0"/>
              <a:t>	&lt;optional&gt;</a:t>
            </a:r>
            <a:r>
              <a:rPr lang="de-AT" dirty="0" err="1"/>
              <a:t>true</a:t>
            </a:r>
            <a:r>
              <a:rPr lang="de-AT" dirty="0"/>
              <a:t>&lt;/optional&gt;</a:t>
            </a:r>
          </a:p>
          <a:p>
            <a:pPr marL="0" indent="0">
              <a:buNone/>
            </a:pPr>
            <a:r>
              <a:rPr lang="de-AT" dirty="0"/>
              <a:t>&lt;/</a:t>
            </a:r>
            <a:r>
              <a:rPr lang="de-AT" dirty="0" err="1"/>
              <a:t>dependency</a:t>
            </a:r>
            <a:r>
              <a:rPr lang="de-AT" dirty="0"/>
              <a:t>&gt;</a:t>
            </a:r>
          </a:p>
        </p:txBody>
      </p:sp>
    </p:spTree>
    <p:extLst>
      <p:ext uri="{BB962C8B-B14F-4D97-AF65-F5344CB8AC3E}">
        <p14:creationId xmlns:p14="http://schemas.microsoft.com/office/powerpoint/2010/main" val="396897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39CF46-E29D-43E3-BF08-A8B5D6A48B12}"/>
              </a:ext>
            </a:extLst>
          </p:cNvPr>
          <p:cNvSpPr>
            <a:spLocks noGrp="1"/>
          </p:cNvSpPr>
          <p:nvPr>
            <p:ph type="title"/>
          </p:nvPr>
        </p:nvSpPr>
        <p:spPr/>
        <p:txBody>
          <a:bodyPr/>
          <a:lstStyle/>
          <a:p>
            <a:r>
              <a:rPr lang="en-GB" dirty="0" err="1"/>
              <a:t>Thymeleaf</a:t>
            </a:r>
            <a:endParaRPr lang="de-AT" dirty="0"/>
          </a:p>
        </p:txBody>
      </p:sp>
      <p:sp>
        <p:nvSpPr>
          <p:cNvPr id="3" name="Inhaltsplatzhalter 2">
            <a:extLst>
              <a:ext uri="{FF2B5EF4-FFF2-40B4-BE49-F238E27FC236}">
                <a16:creationId xmlns:a16="http://schemas.microsoft.com/office/drawing/2014/main" id="{E28C8CE0-F29D-4D54-8922-CE0682DE61CF}"/>
              </a:ext>
            </a:extLst>
          </p:cNvPr>
          <p:cNvSpPr>
            <a:spLocks noGrp="1"/>
          </p:cNvSpPr>
          <p:nvPr>
            <p:ph idx="1"/>
          </p:nvPr>
        </p:nvSpPr>
        <p:spPr/>
        <p:txBody>
          <a:bodyPr>
            <a:normAutofit lnSpcReduction="10000"/>
          </a:bodyPr>
          <a:lstStyle/>
          <a:p>
            <a:r>
              <a:rPr lang="en-US" dirty="0" err="1"/>
              <a:t>Thymeleaf</a:t>
            </a:r>
            <a:r>
              <a:rPr lang="en-US" dirty="0"/>
              <a:t> is a modern server-side Java template engine for both web and standalone environments.</a:t>
            </a:r>
          </a:p>
          <a:p>
            <a:r>
              <a:rPr lang="en-US" dirty="0" err="1"/>
              <a:t>Thymeleaf's</a:t>
            </a:r>
            <a:r>
              <a:rPr lang="en-US" dirty="0"/>
              <a:t> main goal is to bring elegant natural templates to your development workflow — HTML that can be correctly displayed in browsers and also work as static prototypes, allowing for stronger collaboration in development teams.</a:t>
            </a:r>
            <a:endParaRPr lang="en-GB" dirty="0"/>
          </a:p>
          <a:p>
            <a:endParaRPr lang="de-AT" dirty="0"/>
          </a:p>
          <a:p>
            <a:pPr marL="0" indent="0">
              <a:buNone/>
            </a:pPr>
            <a:r>
              <a:rPr lang="de-AT" dirty="0"/>
              <a:t>&lt;</a:t>
            </a:r>
            <a:r>
              <a:rPr lang="de-AT" dirty="0" err="1"/>
              <a:t>dependency</a:t>
            </a:r>
            <a:r>
              <a:rPr lang="de-AT" dirty="0"/>
              <a:t>&gt;</a:t>
            </a:r>
          </a:p>
          <a:p>
            <a:pPr marL="0" indent="0">
              <a:buNone/>
            </a:pPr>
            <a:r>
              <a:rPr lang="de-AT" dirty="0"/>
              <a:t>	&lt;</a:t>
            </a:r>
            <a:r>
              <a:rPr lang="de-AT" dirty="0" err="1"/>
              <a:t>groupId</a:t>
            </a:r>
            <a:r>
              <a:rPr lang="de-AT" dirty="0"/>
              <a:t>&gt;</a:t>
            </a:r>
            <a:r>
              <a:rPr lang="de-AT" dirty="0" err="1"/>
              <a:t>org.springframework.boot</a:t>
            </a:r>
            <a:r>
              <a:rPr lang="de-AT" dirty="0"/>
              <a:t>&lt;/</a:t>
            </a:r>
            <a:r>
              <a:rPr lang="de-AT" dirty="0" err="1"/>
              <a:t>groupId</a:t>
            </a:r>
            <a:r>
              <a:rPr lang="de-AT" dirty="0"/>
              <a:t>&gt;</a:t>
            </a:r>
          </a:p>
          <a:p>
            <a:pPr marL="0" indent="0">
              <a:buNone/>
            </a:pPr>
            <a:r>
              <a:rPr lang="de-AT" dirty="0"/>
              <a:t>	&lt;</a:t>
            </a:r>
            <a:r>
              <a:rPr lang="de-AT" dirty="0" err="1"/>
              <a:t>artifactId</a:t>
            </a:r>
            <a:r>
              <a:rPr lang="de-AT" dirty="0"/>
              <a:t>&gt;spring-boot-starter-</a:t>
            </a:r>
            <a:r>
              <a:rPr lang="de-AT" dirty="0" err="1"/>
              <a:t>thymeleaf</a:t>
            </a:r>
            <a:r>
              <a:rPr lang="de-AT" dirty="0"/>
              <a:t>&lt;/</a:t>
            </a:r>
            <a:r>
              <a:rPr lang="de-AT" dirty="0" err="1"/>
              <a:t>artifactId</a:t>
            </a:r>
            <a:r>
              <a:rPr lang="de-AT" dirty="0"/>
              <a:t>&gt;</a:t>
            </a:r>
          </a:p>
          <a:p>
            <a:pPr marL="0" indent="0">
              <a:buNone/>
            </a:pPr>
            <a:r>
              <a:rPr lang="de-AT" dirty="0"/>
              <a:t>&lt;/</a:t>
            </a:r>
            <a:r>
              <a:rPr lang="de-AT" dirty="0" err="1"/>
              <a:t>dependency</a:t>
            </a:r>
            <a:r>
              <a:rPr lang="de-AT" dirty="0"/>
              <a:t>&gt;</a:t>
            </a:r>
          </a:p>
        </p:txBody>
      </p:sp>
    </p:spTree>
    <p:extLst>
      <p:ext uri="{BB962C8B-B14F-4D97-AF65-F5344CB8AC3E}">
        <p14:creationId xmlns:p14="http://schemas.microsoft.com/office/powerpoint/2010/main" val="288206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25908-0F0B-48DA-8327-E44AB2364E6C}"/>
              </a:ext>
            </a:extLst>
          </p:cNvPr>
          <p:cNvSpPr>
            <a:spLocks noGrp="1"/>
          </p:cNvSpPr>
          <p:nvPr>
            <p:ph type="title"/>
          </p:nvPr>
        </p:nvSpPr>
        <p:spPr/>
        <p:txBody>
          <a:bodyPr/>
          <a:lstStyle/>
          <a:p>
            <a:r>
              <a:rPr lang="en-GB" dirty="0" err="1"/>
              <a:t>Quellen</a:t>
            </a:r>
            <a:endParaRPr lang="de-AT" dirty="0"/>
          </a:p>
        </p:txBody>
      </p:sp>
      <p:sp>
        <p:nvSpPr>
          <p:cNvPr id="3" name="Inhaltsplatzhalter 2">
            <a:extLst>
              <a:ext uri="{FF2B5EF4-FFF2-40B4-BE49-F238E27FC236}">
                <a16:creationId xmlns:a16="http://schemas.microsoft.com/office/drawing/2014/main" id="{2C24CBC6-F484-400B-BFD7-BFC5B558233B}"/>
              </a:ext>
            </a:extLst>
          </p:cNvPr>
          <p:cNvSpPr>
            <a:spLocks noGrp="1"/>
          </p:cNvSpPr>
          <p:nvPr>
            <p:ph idx="1"/>
          </p:nvPr>
        </p:nvSpPr>
        <p:spPr/>
        <p:txBody>
          <a:bodyPr/>
          <a:lstStyle/>
          <a:p>
            <a:r>
              <a:rPr lang="de-AT" dirty="0">
                <a:hlinkClick r:id="rId2"/>
              </a:rPr>
              <a:t>https://de.wikipedia.org/wiki/Spring_(Framework)</a:t>
            </a:r>
            <a:r>
              <a:rPr lang="de-AT" dirty="0"/>
              <a:t>, 4. 6. 2020</a:t>
            </a:r>
          </a:p>
          <a:p>
            <a:r>
              <a:rPr lang="de-AT" dirty="0">
                <a:hlinkClick r:id="rId3"/>
              </a:rPr>
              <a:t>https://docs.spring.io/spring-boot/docs/current/reference/htmlsingle</a:t>
            </a:r>
            <a:r>
              <a:rPr lang="de-AT" dirty="0"/>
              <a:t>, 4. 6. 2020</a:t>
            </a:r>
          </a:p>
          <a:p>
            <a:r>
              <a:rPr lang="de-AT" dirty="0">
                <a:hlinkClick r:id="rId4"/>
              </a:rPr>
              <a:t>https://www.baeldung.com/spring-boot-devtools</a:t>
            </a:r>
            <a:r>
              <a:rPr lang="de-AT" dirty="0"/>
              <a:t>, 4. 6. 2020</a:t>
            </a:r>
          </a:p>
          <a:p>
            <a:r>
              <a:rPr lang="de-AT" dirty="0">
                <a:hlinkClick r:id="rId5"/>
              </a:rPr>
              <a:t>https://objectcomputing.com/resources/publications/sett/january-2010-reducing-boilerplate-code-with-project-lombok</a:t>
            </a:r>
            <a:r>
              <a:rPr lang="de-AT" dirty="0"/>
              <a:t>, 4. 6. 2020</a:t>
            </a:r>
          </a:p>
          <a:p>
            <a:r>
              <a:rPr lang="de-AT" dirty="0">
                <a:hlinkClick r:id="rId6"/>
              </a:rPr>
              <a:t>https://www.thymeleaf.org</a:t>
            </a:r>
            <a:r>
              <a:rPr lang="de-AT" dirty="0"/>
              <a:t>, 4. 6. 2020</a:t>
            </a:r>
          </a:p>
        </p:txBody>
      </p:sp>
    </p:spTree>
    <p:extLst>
      <p:ext uri="{BB962C8B-B14F-4D97-AF65-F5344CB8AC3E}">
        <p14:creationId xmlns:p14="http://schemas.microsoft.com/office/powerpoint/2010/main" val="77098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B5048-DCBF-4739-8CCC-A1C534ED0974}"/>
              </a:ext>
            </a:extLst>
          </p:cNvPr>
          <p:cNvSpPr>
            <a:spLocks noGrp="1"/>
          </p:cNvSpPr>
          <p:nvPr>
            <p:ph type="title"/>
          </p:nvPr>
        </p:nvSpPr>
        <p:spPr/>
        <p:txBody>
          <a:bodyPr/>
          <a:lstStyle/>
          <a:p>
            <a:r>
              <a:rPr lang="de-AT" dirty="0"/>
              <a:t>Team (BIF 4C2)</a:t>
            </a:r>
          </a:p>
        </p:txBody>
      </p:sp>
      <p:sp>
        <p:nvSpPr>
          <p:cNvPr id="3" name="Inhaltsplatzhalter 2">
            <a:extLst>
              <a:ext uri="{FF2B5EF4-FFF2-40B4-BE49-F238E27FC236}">
                <a16:creationId xmlns:a16="http://schemas.microsoft.com/office/drawing/2014/main" id="{46BC2FBE-8B63-4C5F-96A4-E42DAF5D2BE4}"/>
              </a:ext>
            </a:extLst>
          </p:cNvPr>
          <p:cNvSpPr>
            <a:spLocks noGrp="1"/>
          </p:cNvSpPr>
          <p:nvPr>
            <p:ph idx="1"/>
          </p:nvPr>
        </p:nvSpPr>
        <p:spPr/>
        <p:txBody>
          <a:bodyPr/>
          <a:lstStyle/>
          <a:p>
            <a:r>
              <a:rPr lang="de-AT" dirty="0"/>
              <a:t>MUXEL Lukas</a:t>
            </a:r>
          </a:p>
          <a:p>
            <a:r>
              <a:rPr lang="de-AT" dirty="0"/>
              <a:t>GUGGENBERGER Benjamin</a:t>
            </a:r>
          </a:p>
          <a:p>
            <a:r>
              <a:rPr lang="de-AT" dirty="0"/>
              <a:t>PFEIFFER Stefan</a:t>
            </a:r>
          </a:p>
          <a:p>
            <a:r>
              <a:rPr lang="de-AT" dirty="0"/>
              <a:t>OSWALD Hannes</a:t>
            </a:r>
          </a:p>
          <a:p>
            <a:r>
              <a:rPr lang="de-AT" dirty="0"/>
              <a:t>MANURUNG Fabian</a:t>
            </a:r>
          </a:p>
        </p:txBody>
      </p:sp>
    </p:spTree>
    <p:extLst>
      <p:ext uri="{BB962C8B-B14F-4D97-AF65-F5344CB8AC3E}">
        <p14:creationId xmlns:p14="http://schemas.microsoft.com/office/powerpoint/2010/main" val="383701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D9DF01-7B43-4F70-BF69-C0C5EB1A6E33}"/>
              </a:ext>
            </a:extLst>
          </p:cNvPr>
          <p:cNvSpPr>
            <a:spLocks noGrp="1"/>
          </p:cNvSpPr>
          <p:nvPr>
            <p:ph type="title"/>
          </p:nvPr>
        </p:nvSpPr>
        <p:spPr/>
        <p:txBody>
          <a:bodyPr/>
          <a:lstStyle/>
          <a:p>
            <a:r>
              <a:rPr lang="de-AT" dirty="0"/>
              <a:t>Inhalt</a:t>
            </a:r>
          </a:p>
        </p:txBody>
      </p:sp>
      <p:sp>
        <p:nvSpPr>
          <p:cNvPr id="3" name="Inhaltsplatzhalter 2">
            <a:extLst>
              <a:ext uri="{FF2B5EF4-FFF2-40B4-BE49-F238E27FC236}">
                <a16:creationId xmlns:a16="http://schemas.microsoft.com/office/drawing/2014/main" id="{44081E7F-4741-4969-BFFF-6B69DBB942DA}"/>
              </a:ext>
            </a:extLst>
          </p:cNvPr>
          <p:cNvSpPr>
            <a:spLocks noGrp="1"/>
          </p:cNvSpPr>
          <p:nvPr>
            <p:ph idx="1"/>
          </p:nvPr>
        </p:nvSpPr>
        <p:spPr/>
        <p:txBody>
          <a:bodyPr/>
          <a:lstStyle/>
          <a:p>
            <a:r>
              <a:rPr lang="de-AT" dirty="0"/>
              <a:t>Spring</a:t>
            </a:r>
          </a:p>
          <a:p>
            <a:r>
              <a:rPr lang="de-AT" dirty="0" err="1"/>
              <a:t>Dependencies</a:t>
            </a:r>
            <a:endParaRPr lang="de-AT" dirty="0"/>
          </a:p>
          <a:p>
            <a:pPr lvl="1"/>
            <a:r>
              <a:rPr lang="de-AT" dirty="0"/>
              <a:t>Spring Web</a:t>
            </a:r>
          </a:p>
          <a:p>
            <a:pPr lvl="1"/>
            <a:r>
              <a:rPr lang="de-AT" dirty="0"/>
              <a:t>Spring Boot </a:t>
            </a:r>
            <a:r>
              <a:rPr lang="de-AT" dirty="0" err="1"/>
              <a:t>DevTools</a:t>
            </a:r>
            <a:endParaRPr lang="de-AT" dirty="0"/>
          </a:p>
          <a:p>
            <a:pPr lvl="1"/>
            <a:r>
              <a:rPr lang="de-AT" dirty="0"/>
              <a:t>Spring Data JPA</a:t>
            </a:r>
          </a:p>
          <a:p>
            <a:pPr lvl="1"/>
            <a:r>
              <a:rPr lang="de-AT" dirty="0"/>
              <a:t>Apache Derby Database</a:t>
            </a:r>
          </a:p>
          <a:p>
            <a:pPr lvl="1"/>
            <a:r>
              <a:rPr lang="de-AT" dirty="0"/>
              <a:t>Lombok</a:t>
            </a:r>
          </a:p>
          <a:p>
            <a:pPr lvl="1"/>
            <a:r>
              <a:rPr lang="de-AT" dirty="0" err="1"/>
              <a:t>Thymeleaf</a:t>
            </a:r>
            <a:endParaRPr lang="de-AT" dirty="0"/>
          </a:p>
          <a:p>
            <a:pPr lvl="1"/>
            <a:endParaRPr lang="de-AT" dirty="0"/>
          </a:p>
        </p:txBody>
      </p:sp>
    </p:spTree>
    <p:extLst>
      <p:ext uri="{BB962C8B-B14F-4D97-AF65-F5344CB8AC3E}">
        <p14:creationId xmlns:p14="http://schemas.microsoft.com/office/powerpoint/2010/main" val="378913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77BED8-23B8-4161-A1B3-71914AEBC16D}"/>
              </a:ext>
            </a:extLst>
          </p:cNvPr>
          <p:cNvSpPr>
            <a:spLocks noGrp="1"/>
          </p:cNvSpPr>
          <p:nvPr>
            <p:ph type="title"/>
          </p:nvPr>
        </p:nvSpPr>
        <p:spPr/>
        <p:txBody>
          <a:bodyPr/>
          <a:lstStyle/>
          <a:p>
            <a:r>
              <a:rPr lang="en-GB" dirty="0"/>
              <a:t>Spring</a:t>
            </a:r>
            <a:endParaRPr lang="de-AT" dirty="0"/>
          </a:p>
        </p:txBody>
      </p:sp>
      <p:sp>
        <p:nvSpPr>
          <p:cNvPr id="3" name="Inhaltsplatzhalter 2">
            <a:extLst>
              <a:ext uri="{FF2B5EF4-FFF2-40B4-BE49-F238E27FC236}">
                <a16:creationId xmlns:a16="http://schemas.microsoft.com/office/drawing/2014/main" id="{58949D84-084A-42F8-9819-EA5626B0B6B9}"/>
              </a:ext>
            </a:extLst>
          </p:cNvPr>
          <p:cNvSpPr>
            <a:spLocks noGrp="1"/>
          </p:cNvSpPr>
          <p:nvPr>
            <p:ph idx="1"/>
          </p:nvPr>
        </p:nvSpPr>
        <p:spPr/>
        <p:txBody>
          <a:bodyPr/>
          <a:lstStyle/>
          <a:p>
            <a:r>
              <a:rPr lang="de-AT" dirty="0"/>
              <a:t>Framework</a:t>
            </a:r>
          </a:p>
          <a:p>
            <a:r>
              <a:rPr lang="de-AT" dirty="0"/>
              <a:t>Veröffentlicht: 24. März 2002</a:t>
            </a:r>
          </a:p>
          <a:p>
            <a:r>
              <a:rPr lang="de-AT" dirty="0"/>
              <a:t>Aktuelle Version: 5.0.13</a:t>
            </a:r>
          </a:p>
          <a:p>
            <a:r>
              <a:rPr lang="de-AT" dirty="0"/>
              <a:t>Sprachen</a:t>
            </a:r>
          </a:p>
          <a:p>
            <a:pPr lvl="1"/>
            <a:r>
              <a:rPr lang="de-AT" dirty="0"/>
              <a:t>Java</a:t>
            </a:r>
          </a:p>
          <a:p>
            <a:pPr lvl="1"/>
            <a:r>
              <a:rPr lang="de-AT" dirty="0" err="1"/>
              <a:t>Kotlin</a:t>
            </a:r>
            <a:endParaRPr lang="de-AT" dirty="0"/>
          </a:p>
          <a:p>
            <a:pPr lvl="1"/>
            <a:r>
              <a:rPr lang="de-AT" dirty="0"/>
              <a:t>Groovy</a:t>
            </a:r>
          </a:p>
          <a:p>
            <a:r>
              <a:rPr lang="de-AT" dirty="0"/>
              <a:t>Vereinfacht Entwicklung</a:t>
            </a:r>
          </a:p>
          <a:p>
            <a:endParaRPr lang="de-AT" dirty="0"/>
          </a:p>
        </p:txBody>
      </p:sp>
    </p:spTree>
    <p:extLst>
      <p:ext uri="{BB962C8B-B14F-4D97-AF65-F5344CB8AC3E}">
        <p14:creationId xmlns:p14="http://schemas.microsoft.com/office/powerpoint/2010/main" val="144465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69935-1673-4193-AAEA-11B580547237}"/>
              </a:ext>
            </a:extLst>
          </p:cNvPr>
          <p:cNvSpPr>
            <a:spLocks noGrp="1"/>
          </p:cNvSpPr>
          <p:nvPr>
            <p:ph type="title"/>
          </p:nvPr>
        </p:nvSpPr>
        <p:spPr/>
        <p:txBody>
          <a:bodyPr/>
          <a:lstStyle/>
          <a:p>
            <a:r>
              <a:rPr lang="en-GB" dirty="0"/>
              <a:t>Spring Boot</a:t>
            </a:r>
            <a:endParaRPr lang="de-AT" dirty="0"/>
          </a:p>
        </p:txBody>
      </p:sp>
      <p:sp>
        <p:nvSpPr>
          <p:cNvPr id="3" name="Inhaltsplatzhalter 2">
            <a:extLst>
              <a:ext uri="{FF2B5EF4-FFF2-40B4-BE49-F238E27FC236}">
                <a16:creationId xmlns:a16="http://schemas.microsoft.com/office/drawing/2014/main" id="{48CE18AB-095C-4C4C-9537-59D3102B3D84}"/>
              </a:ext>
            </a:extLst>
          </p:cNvPr>
          <p:cNvSpPr>
            <a:spLocks noGrp="1"/>
          </p:cNvSpPr>
          <p:nvPr>
            <p:ph idx="1"/>
          </p:nvPr>
        </p:nvSpPr>
        <p:spPr/>
        <p:txBody>
          <a:bodyPr/>
          <a:lstStyle/>
          <a:p>
            <a:r>
              <a:rPr lang="de-AT" dirty="0"/>
              <a:t>Teil von Spring</a:t>
            </a:r>
          </a:p>
          <a:p>
            <a:r>
              <a:rPr lang="de-AT" dirty="0"/>
              <a:t>vereinfachte Konfiguration</a:t>
            </a:r>
          </a:p>
          <a:p>
            <a:r>
              <a:rPr lang="de-AT" dirty="0"/>
              <a:t>Spring </a:t>
            </a:r>
            <a:r>
              <a:rPr lang="de-AT" dirty="0" err="1"/>
              <a:t>Initializer</a:t>
            </a:r>
            <a:endParaRPr lang="de-AT" dirty="0"/>
          </a:p>
          <a:p>
            <a:pPr lvl="1"/>
            <a:r>
              <a:rPr lang="de-AT" dirty="0"/>
              <a:t>manuelle Konfiguration entfällt</a:t>
            </a:r>
          </a:p>
          <a:p>
            <a:pPr lvl="1"/>
            <a:r>
              <a:rPr lang="de-AT" dirty="0"/>
              <a:t>nicht mehrere XML-Konfigurationsdateien</a:t>
            </a:r>
          </a:p>
          <a:p>
            <a:endParaRPr lang="de-AT" dirty="0"/>
          </a:p>
        </p:txBody>
      </p:sp>
    </p:spTree>
    <p:extLst>
      <p:ext uri="{BB962C8B-B14F-4D97-AF65-F5344CB8AC3E}">
        <p14:creationId xmlns:p14="http://schemas.microsoft.com/office/powerpoint/2010/main" val="406364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470992-2029-4DE8-8CEE-51AC73E21957}"/>
              </a:ext>
            </a:extLst>
          </p:cNvPr>
          <p:cNvSpPr>
            <a:spLocks noGrp="1"/>
          </p:cNvSpPr>
          <p:nvPr>
            <p:ph type="ctrTitle"/>
          </p:nvPr>
        </p:nvSpPr>
        <p:spPr/>
        <p:txBody>
          <a:bodyPr/>
          <a:lstStyle/>
          <a:p>
            <a:r>
              <a:rPr lang="en-GB" dirty="0"/>
              <a:t>Dependencies</a:t>
            </a:r>
            <a:endParaRPr lang="de-AT" dirty="0"/>
          </a:p>
        </p:txBody>
      </p:sp>
      <p:sp>
        <p:nvSpPr>
          <p:cNvPr id="3" name="Untertitel 2">
            <a:extLst>
              <a:ext uri="{FF2B5EF4-FFF2-40B4-BE49-F238E27FC236}">
                <a16:creationId xmlns:a16="http://schemas.microsoft.com/office/drawing/2014/main" id="{E0F84937-F1F0-4927-A4A3-016D2FCCFB9E}"/>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373506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1315B9-7A0D-41EF-BBB5-C195E7DD4D78}"/>
              </a:ext>
            </a:extLst>
          </p:cNvPr>
          <p:cNvSpPr>
            <a:spLocks noGrp="1"/>
          </p:cNvSpPr>
          <p:nvPr>
            <p:ph type="title"/>
          </p:nvPr>
        </p:nvSpPr>
        <p:spPr/>
        <p:txBody>
          <a:bodyPr/>
          <a:lstStyle/>
          <a:p>
            <a:r>
              <a:rPr lang="en-GB" dirty="0"/>
              <a:t>Spring Web</a:t>
            </a:r>
            <a:endParaRPr lang="de-AT" dirty="0"/>
          </a:p>
        </p:txBody>
      </p:sp>
      <p:sp>
        <p:nvSpPr>
          <p:cNvPr id="3" name="Inhaltsplatzhalter 2">
            <a:extLst>
              <a:ext uri="{FF2B5EF4-FFF2-40B4-BE49-F238E27FC236}">
                <a16:creationId xmlns:a16="http://schemas.microsoft.com/office/drawing/2014/main" id="{2A33E00F-4364-4B85-BC9F-C44FA02AF680}"/>
              </a:ext>
            </a:extLst>
          </p:cNvPr>
          <p:cNvSpPr>
            <a:spLocks noGrp="1"/>
          </p:cNvSpPr>
          <p:nvPr>
            <p:ph idx="1"/>
          </p:nvPr>
        </p:nvSpPr>
        <p:spPr/>
        <p:txBody>
          <a:bodyPr/>
          <a:lstStyle/>
          <a:p>
            <a:r>
              <a:rPr lang="en-US" dirty="0"/>
              <a:t>Starter for building web, including RESTful, applications using Spring MVC. Uses Tomcat as the default embedded container</a:t>
            </a:r>
          </a:p>
          <a:p>
            <a:endParaRPr lang="en-US" dirty="0"/>
          </a:p>
          <a:p>
            <a:pPr marL="0" indent="0">
              <a:buNone/>
            </a:pPr>
            <a:r>
              <a:rPr lang="de-AT" dirty="0"/>
              <a:t>&lt;</a:t>
            </a:r>
            <a:r>
              <a:rPr lang="de-AT" dirty="0" err="1"/>
              <a:t>dependency</a:t>
            </a:r>
            <a:r>
              <a:rPr lang="de-AT" dirty="0"/>
              <a:t>&gt;</a:t>
            </a:r>
          </a:p>
          <a:p>
            <a:pPr marL="0" indent="0">
              <a:buNone/>
            </a:pPr>
            <a:r>
              <a:rPr lang="de-AT" dirty="0"/>
              <a:t>	&lt;</a:t>
            </a:r>
            <a:r>
              <a:rPr lang="de-AT" dirty="0" err="1"/>
              <a:t>groupId</a:t>
            </a:r>
            <a:r>
              <a:rPr lang="de-AT" dirty="0"/>
              <a:t>&gt;</a:t>
            </a:r>
            <a:r>
              <a:rPr lang="de-AT" dirty="0" err="1"/>
              <a:t>org.springframework.boot</a:t>
            </a:r>
            <a:r>
              <a:rPr lang="de-AT" dirty="0"/>
              <a:t>&lt;/</a:t>
            </a:r>
            <a:r>
              <a:rPr lang="de-AT" dirty="0" err="1"/>
              <a:t>groupId</a:t>
            </a:r>
            <a:r>
              <a:rPr lang="de-AT" dirty="0"/>
              <a:t>&gt;</a:t>
            </a:r>
          </a:p>
          <a:p>
            <a:pPr marL="0" indent="0">
              <a:buNone/>
            </a:pPr>
            <a:r>
              <a:rPr lang="de-AT" dirty="0"/>
              <a:t>	&lt;</a:t>
            </a:r>
            <a:r>
              <a:rPr lang="de-AT" dirty="0" err="1"/>
              <a:t>artifactId</a:t>
            </a:r>
            <a:r>
              <a:rPr lang="de-AT" dirty="0"/>
              <a:t>&gt;spring-boot-starter-web&lt;/</a:t>
            </a:r>
            <a:r>
              <a:rPr lang="de-AT" dirty="0" err="1"/>
              <a:t>artifactId</a:t>
            </a:r>
            <a:r>
              <a:rPr lang="de-AT" dirty="0"/>
              <a:t>&gt;</a:t>
            </a:r>
          </a:p>
          <a:p>
            <a:pPr marL="0" indent="0">
              <a:buNone/>
            </a:pPr>
            <a:r>
              <a:rPr lang="de-AT" dirty="0"/>
              <a:t>&lt;/</a:t>
            </a:r>
            <a:r>
              <a:rPr lang="de-AT" dirty="0" err="1"/>
              <a:t>dependency</a:t>
            </a:r>
            <a:r>
              <a:rPr lang="de-AT" dirty="0"/>
              <a:t>&gt;</a:t>
            </a:r>
          </a:p>
        </p:txBody>
      </p:sp>
    </p:spTree>
    <p:extLst>
      <p:ext uri="{BB962C8B-B14F-4D97-AF65-F5344CB8AC3E}">
        <p14:creationId xmlns:p14="http://schemas.microsoft.com/office/powerpoint/2010/main" val="392690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F43A90-80DB-4488-9EB9-65BE6806539C}"/>
              </a:ext>
            </a:extLst>
          </p:cNvPr>
          <p:cNvSpPr>
            <a:spLocks noGrp="1"/>
          </p:cNvSpPr>
          <p:nvPr>
            <p:ph type="title"/>
          </p:nvPr>
        </p:nvSpPr>
        <p:spPr/>
        <p:txBody>
          <a:bodyPr/>
          <a:lstStyle/>
          <a:p>
            <a:r>
              <a:rPr lang="en-GB" dirty="0"/>
              <a:t>Spring Boot Dev Tools</a:t>
            </a:r>
            <a:endParaRPr lang="de-AT" dirty="0"/>
          </a:p>
        </p:txBody>
      </p:sp>
      <p:sp>
        <p:nvSpPr>
          <p:cNvPr id="3" name="Inhaltsplatzhalter 2">
            <a:extLst>
              <a:ext uri="{FF2B5EF4-FFF2-40B4-BE49-F238E27FC236}">
                <a16:creationId xmlns:a16="http://schemas.microsoft.com/office/drawing/2014/main" id="{9892D1A3-755E-4F9E-91E9-FFBD8637A749}"/>
              </a:ext>
            </a:extLst>
          </p:cNvPr>
          <p:cNvSpPr>
            <a:spLocks noGrp="1"/>
          </p:cNvSpPr>
          <p:nvPr>
            <p:ph idx="1"/>
          </p:nvPr>
        </p:nvSpPr>
        <p:spPr/>
        <p:txBody>
          <a:bodyPr>
            <a:normAutofit fontScale="77500" lnSpcReduction="20000"/>
          </a:bodyPr>
          <a:lstStyle/>
          <a:p>
            <a:r>
              <a:rPr lang="en-GB" dirty="0"/>
              <a:t>Property Defaults</a:t>
            </a:r>
          </a:p>
          <a:p>
            <a:r>
              <a:rPr lang="de-AT" dirty="0" err="1"/>
              <a:t>Automatic</a:t>
            </a:r>
            <a:r>
              <a:rPr lang="de-AT" dirty="0"/>
              <a:t> Restart</a:t>
            </a:r>
          </a:p>
          <a:p>
            <a:r>
              <a:rPr lang="de-AT" dirty="0"/>
              <a:t>Live </a:t>
            </a:r>
            <a:r>
              <a:rPr lang="de-AT" dirty="0" err="1"/>
              <a:t>Reload</a:t>
            </a:r>
            <a:endParaRPr lang="de-AT" dirty="0"/>
          </a:p>
          <a:p>
            <a:r>
              <a:rPr lang="de-AT" dirty="0"/>
              <a:t>…</a:t>
            </a:r>
          </a:p>
          <a:p>
            <a:endParaRPr lang="de-AT" dirty="0"/>
          </a:p>
          <a:p>
            <a:pPr marL="0" indent="0">
              <a:buNone/>
            </a:pPr>
            <a:r>
              <a:rPr lang="de-AT" dirty="0"/>
              <a:t>&lt;</a:t>
            </a:r>
            <a:r>
              <a:rPr lang="de-AT" dirty="0" err="1"/>
              <a:t>dependency</a:t>
            </a:r>
            <a:r>
              <a:rPr lang="de-AT" dirty="0"/>
              <a:t>&gt;</a:t>
            </a:r>
          </a:p>
          <a:p>
            <a:pPr marL="0" indent="0">
              <a:buNone/>
            </a:pPr>
            <a:r>
              <a:rPr lang="de-AT" dirty="0"/>
              <a:t>	&lt;</a:t>
            </a:r>
            <a:r>
              <a:rPr lang="de-AT" dirty="0" err="1"/>
              <a:t>groupId</a:t>
            </a:r>
            <a:r>
              <a:rPr lang="de-AT" dirty="0"/>
              <a:t>&gt;</a:t>
            </a:r>
            <a:r>
              <a:rPr lang="de-AT" dirty="0" err="1"/>
              <a:t>org.springframework.boot</a:t>
            </a:r>
            <a:r>
              <a:rPr lang="de-AT" dirty="0"/>
              <a:t>&lt;/</a:t>
            </a:r>
            <a:r>
              <a:rPr lang="de-AT" dirty="0" err="1"/>
              <a:t>groupId</a:t>
            </a:r>
            <a:r>
              <a:rPr lang="de-AT" dirty="0"/>
              <a:t>&gt;</a:t>
            </a:r>
          </a:p>
          <a:p>
            <a:pPr marL="0" indent="0">
              <a:buNone/>
            </a:pPr>
            <a:r>
              <a:rPr lang="de-AT" dirty="0"/>
              <a:t>	&lt;</a:t>
            </a:r>
            <a:r>
              <a:rPr lang="de-AT" dirty="0" err="1"/>
              <a:t>artifactId</a:t>
            </a:r>
            <a:r>
              <a:rPr lang="de-AT" dirty="0"/>
              <a:t>&gt;spring-boot-</a:t>
            </a:r>
            <a:r>
              <a:rPr lang="de-AT" dirty="0" err="1"/>
              <a:t>devtools</a:t>
            </a:r>
            <a:r>
              <a:rPr lang="de-AT" dirty="0"/>
              <a:t>&lt;/</a:t>
            </a:r>
            <a:r>
              <a:rPr lang="de-AT" dirty="0" err="1"/>
              <a:t>artifactId</a:t>
            </a:r>
            <a:r>
              <a:rPr lang="de-AT" dirty="0"/>
              <a:t>&gt;</a:t>
            </a:r>
          </a:p>
          <a:p>
            <a:pPr marL="0" indent="0">
              <a:buNone/>
            </a:pPr>
            <a:r>
              <a:rPr lang="de-AT" dirty="0"/>
              <a:t>	&lt;</a:t>
            </a:r>
            <a:r>
              <a:rPr lang="de-AT" dirty="0" err="1"/>
              <a:t>scope</a:t>
            </a:r>
            <a:r>
              <a:rPr lang="de-AT" dirty="0"/>
              <a:t>&gt;</a:t>
            </a:r>
            <a:r>
              <a:rPr lang="de-AT" dirty="0" err="1"/>
              <a:t>runtime</a:t>
            </a:r>
            <a:r>
              <a:rPr lang="de-AT" dirty="0"/>
              <a:t>&lt;/</a:t>
            </a:r>
            <a:r>
              <a:rPr lang="de-AT" dirty="0" err="1"/>
              <a:t>scope</a:t>
            </a:r>
            <a:r>
              <a:rPr lang="de-AT" dirty="0"/>
              <a:t>&gt;</a:t>
            </a:r>
          </a:p>
          <a:p>
            <a:pPr marL="0" indent="0">
              <a:buNone/>
            </a:pPr>
            <a:r>
              <a:rPr lang="de-AT" dirty="0"/>
              <a:t>	&lt;optional&gt;</a:t>
            </a:r>
            <a:r>
              <a:rPr lang="de-AT" dirty="0" err="1"/>
              <a:t>true</a:t>
            </a:r>
            <a:r>
              <a:rPr lang="de-AT" dirty="0"/>
              <a:t>&lt;/optional&gt;</a:t>
            </a:r>
          </a:p>
          <a:p>
            <a:pPr marL="0" indent="0">
              <a:buNone/>
            </a:pPr>
            <a:r>
              <a:rPr lang="de-AT" dirty="0"/>
              <a:t>&lt;/</a:t>
            </a:r>
            <a:r>
              <a:rPr lang="de-AT" dirty="0" err="1"/>
              <a:t>dependency</a:t>
            </a:r>
            <a:r>
              <a:rPr lang="de-AT" dirty="0"/>
              <a:t>&gt;</a:t>
            </a:r>
            <a:endParaRPr lang="en-GB" dirty="0"/>
          </a:p>
          <a:p>
            <a:endParaRPr lang="de-AT" dirty="0"/>
          </a:p>
        </p:txBody>
      </p:sp>
    </p:spTree>
    <p:extLst>
      <p:ext uri="{BB962C8B-B14F-4D97-AF65-F5344CB8AC3E}">
        <p14:creationId xmlns:p14="http://schemas.microsoft.com/office/powerpoint/2010/main" val="360426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7244E-486D-4D04-8C96-A79611B2C419}"/>
              </a:ext>
            </a:extLst>
          </p:cNvPr>
          <p:cNvSpPr>
            <a:spLocks noGrp="1"/>
          </p:cNvSpPr>
          <p:nvPr>
            <p:ph type="title"/>
          </p:nvPr>
        </p:nvSpPr>
        <p:spPr/>
        <p:txBody>
          <a:bodyPr/>
          <a:lstStyle/>
          <a:p>
            <a:r>
              <a:rPr lang="en-GB" dirty="0"/>
              <a:t>Data JPA</a:t>
            </a:r>
            <a:endParaRPr lang="de-AT" dirty="0"/>
          </a:p>
        </p:txBody>
      </p:sp>
      <p:sp>
        <p:nvSpPr>
          <p:cNvPr id="3" name="Inhaltsplatzhalter 2">
            <a:extLst>
              <a:ext uri="{FF2B5EF4-FFF2-40B4-BE49-F238E27FC236}">
                <a16:creationId xmlns:a16="http://schemas.microsoft.com/office/drawing/2014/main" id="{9477DD6A-378B-4701-B2ED-63516E0AF8C8}"/>
              </a:ext>
            </a:extLst>
          </p:cNvPr>
          <p:cNvSpPr>
            <a:spLocks noGrp="1"/>
          </p:cNvSpPr>
          <p:nvPr>
            <p:ph idx="1"/>
          </p:nvPr>
        </p:nvSpPr>
        <p:spPr/>
        <p:txBody>
          <a:bodyPr>
            <a:normAutofit lnSpcReduction="10000"/>
          </a:bodyPr>
          <a:lstStyle/>
          <a:p>
            <a:r>
              <a:rPr lang="en-US" dirty="0"/>
              <a:t>The Java Persistence API is a standard technology that lets you “map” objects to relational databases.</a:t>
            </a:r>
          </a:p>
          <a:p>
            <a:r>
              <a:rPr lang="en-US" dirty="0"/>
              <a:t>Spring Boot can auto-configure embedded H2, HSQL, and Derby databases. You need not provide any connection URLs. You need only include a build dependency to the embedded database that you want to use.</a:t>
            </a:r>
            <a:endParaRPr lang="en-GB" dirty="0"/>
          </a:p>
          <a:p>
            <a:endParaRPr lang="de-AT" dirty="0"/>
          </a:p>
          <a:p>
            <a:pPr marL="0" indent="0">
              <a:buNone/>
            </a:pPr>
            <a:r>
              <a:rPr lang="de-AT" dirty="0"/>
              <a:t>&lt;</a:t>
            </a:r>
            <a:r>
              <a:rPr lang="de-AT" dirty="0" err="1"/>
              <a:t>dependency</a:t>
            </a:r>
            <a:r>
              <a:rPr lang="de-AT" dirty="0"/>
              <a:t>&gt;</a:t>
            </a:r>
          </a:p>
          <a:p>
            <a:pPr marL="0" indent="0">
              <a:buNone/>
            </a:pPr>
            <a:r>
              <a:rPr lang="de-AT" dirty="0"/>
              <a:t>	&lt;</a:t>
            </a:r>
            <a:r>
              <a:rPr lang="de-AT" dirty="0" err="1"/>
              <a:t>groupId</a:t>
            </a:r>
            <a:r>
              <a:rPr lang="de-AT" dirty="0"/>
              <a:t>&gt;</a:t>
            </a:r>
            <a:r>
              <a:rPr lang="de-AT" dirty="0" err="1"/>
              <a:t>org.springframework.boot</a:t>
            </a:r>
            <a:r>
              <a:rPr lang="de-AT" dirty="0"/>
              <a:t>&lt;/</a:t>
            </a:r>
            <a:r>
              <a:rPr lang="de-AT" dirty="0" err="1"/>
              <a:t>groupId</a:t>
            </a:r>
            <a:r>
              <a:rPr lang="de-AT" dirty="0"/>
              <a:t>&gt;</a:t>
            </a:r>
          </a:p>
          <a:p>
            <a:pPr marL="0" indent="0">
              <a:buNone/>
            </a:pPr>
            <a:r>
              <a:rPr lang="de-AT" dirty="0"/>
              <a:t>	&lt;</a:t>
            </a:r>
            <a:r>
              <a:rPr lang="de-AT" dirty="0" err="1"/>
              <a:t>artifactId</a:t>
            </a:r>
            <a:r>
              <a:rPr lang="de-AT" dirty="0"/>
              <a:t>&gt;spring-boot-starter-</a:t>
            </a:r>
            <a:r>
              <a:rPr lang="de-AT" dirty="0" err="1"/>
              <a:t>data</a:t>
            </a:r>
            <a:r>
              <a:rPr lang="de-AT" dirty="0"/>
              <a:t>-</a:t>
            </a:r>
            <a:r>
              <a:rPr lang="de-AT" dirty="0" err="1"/>
              <a:t>jpa</a:t>
            </a:r>
            <a:r>
              <a:rPr lang="de-AT" dirty="0"/>
              <a:t>&lt;/</a:t>
            </a:r>
            <a:r>
              <a:rPr lang="de-AT" dirty="0" err="1"/>
              <a:t>artifactId</a:t>
            </a:r>
            <a:r>
              <a:rPr lang="de-AT" dirty="0"/>
              <a:t>&gt;</a:t>
            </a:r>
          </a:p>
          <a:p>
            <a:pPr marL="0" indent="0">
              <a:buNone/>
            </a:pPr>
            <a:r>
              <a:rPr lang="de-AT" dirty="0"/>
              <a:t>&lt;/</a:t>
            </a:r>
            <a:r>
              <a:rPr lang="de-AT" dirty="0" err="1"/>
              <a:t>dependency</a:t>
            </a:r>
            <a:r>
              <a:rPr lang="de-AT" dirty="0"/>
              <a:t>&gt;</a:t>
            </a:r>
          </a:p>
        </p:txBody>
      </p:sp>
    </p:spTree>
    <p:extLst>
      <p:ext uri="{BB962C8B-B14F-4D97-AF65-F5344CB8AC3E}">
        <p14:creationId xmlns:p14="http://schemas.microsoft.com/office/powerpoint/2010/main" val="101989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0</TotalTime>
  <Words>559</Words>
  <Application>Microsoft Office PowerPoint</Application>
  <PresentationFormat>Breitbild</PresentationFormat>
  <Paragraphs>91</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Tw Cen MT</vt:lpstr>
      <vt:lpstr>Tw Cen MT Condensed</vt:lpstr>
      <vt:lpstr>Wingdings 3</vt:lpstr>
      <vt:lpstr>Integral</vt:lpstr>
      <vt:lpstr>Wiederholung CIN</vt:lpstr>
      <vt:lpstr>Team (BIF 4C2)</vt:lpstr>
      <vt:lpstr>Inhalt</vt:lpstr>
      <vt:lpstr>Spring</vt:lpstr>
      <vt:lpstr>Spring Boot</vt:lpstr>
      <vt:lpstr>Dependencies</vt:lpstr>
      <vt:lpstr>Spring Web</vt:lpstr>
      <vt:lpstr>Spring Boot Dev Tools</vt:lpstr>
      <vt:lpstr>Data JPA</vt:lpstr>
      <vt:lpstr>Apache Derby Database</vt:lpstr>
      <vt:lpstr>Lombok</vt:lpstr>
      <vt:lpstr>Thymeleaf</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Wiederholung CIN</dc:title>
  <dc:creator>Lukas.Muxel</dc:creator>
  <cp:lastModifiedBy>Lukas.Muxel</cp:lastModifiedBy>
  <cp:revision>9</cp:revision>
  <dcterms:created xsi:type="dcterms:W3CDTF">2020-06-04T14:07:18Z</dcterms:created>
  <dcterms:modified xsi:type="dcterms:W3CDTF">2020-06-05T07:49:40Z</dcterms:modified>
</cp:coreProperties>
</file>